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6" r:id="rId3"/>
    <p:sldId id="257" r:id="rId4"/>
    <p:sldId id="282" r:id="rId5"/>
    <p:sldId id="281" r:id="rId6"/>
    <p:sldId id="463" r:id="rId7"/>
    <p:sldId id="261" r:id="rId8"/>
    <p:sldId id="262" r:id="rId9"/>
    <p:sldId id="265" r:id="rId10"/>
    <p:sldId id="260" r:id="rId11"/>
    <p:sldId id="268" r:id="rId12"/>
    <p:sldId id="267" r:id="rId13"/>
    <p:sldId id="263" r:id="rId14"/>
    <p:sldId id="264" r:id="rId15"/>
    <p:sldId id="270" r:id="rId16"/>
    <p:sldId id="275" r:id="rId17"/>
    <p:sldId id="278" r:id="rId18"/>
    <p:sldId id="341" r:id="rId19"/>
    <p:sldId id="379" r:id="rId20"/>
    <p:sldId id="454" r:id="rId21"/>
    <p:sldId id="335" r:id="rId22"/>
    <p:sldId id="337" r:id="rId23"/>
    <p:sldId id="271" r:id="rId24"/>
    <p:sldId id="280" r:id="rId25"/>
    <p:sldId id="272" r:id="rId26"/>
    <p:sldId id="319" r:id="rId27"/>
    <p:sldId id="338" r:id="rId28"/>
    <p:sldId id="276" r:id="rId29"/>
    <p:sldId id="279" r:id="rId30"/>
    <p:sldId id="277" r:id="rId31"/>
    <p:sldId id="342" r:id="rId32"/>
    <p:sldId id="273" r:id="rId33"/>
    <p:sldId id="336" r:id="rId34"/>
    <p:sldId id="274" r:id="rId35"/>
    <p:sldId id="291" r:id="rId36"/>
    <p:sldId id="320" r:id="rId37"/>
    <p:sldId id="321" r:id="rId38"/>
    <p:sldId id="325" r:id="rId39"/>
    <p:sldId id="326" r:id="rId40"/>
    <p:sldId id="327" r:id="rId41"/>
    <p:sldId id="328" r:id="rId42"/>
    <p:sldId id="329" r:id="rId43"/>
    <p:sldId id="330" r:id="rId44"/>
    <p:sldId id="331" r:id="rId45"/>
    <p:sldId id="340" r:id="rId46"/>
    <p:sldId id="451" r:id="rId47"/>
    <p:sldId id="334" r:id="rId48"/>
    <p:sldId id="452" r:id="rId49"/>
    <p:sldId id="453" r:id="rId50"/>
    <p:sldId id="285" r:id="rId51"/>
    <p:sldId id="283" r:id="rId52"/>
    <p:sldId id="284" r:id="rId53"/>
    <p:sldId id="339" r:id="rId54"/>
    <p:sldId id="286" r:id="rId55"/>
    <p:sldId id="287" r:id="rId56"/>
    <p:sldId id="348" r:id="rId57"/>
    <p:sldId id="349" r:id="rId58"/>
    <p:sldId id="446" r:id="rId59"/>
    <p:sldId id="447" r:id="rId60"/>
    <p:sldId id="350" r:id="rId61"/>
    <p:sldId id="351" r:id="rId62"/>
    <p:sldId id="352" r:id="rId63"/>
    <p:sldId id="353" r:id="rId64"/>
    <p:sldId id="354" r:id="rId65"/>
    <p:sldId id="395" r:id="rId66"/>
    <p:sldId id="355" r:id="rId67"/>
    <p:sldId id="356" r:id="rId68"/>
    <p:sldId id="357" r:id="rId69"/>
    <p:sldId id="358" r:id="rId70"/>
    <p:sldId id="359" r:id="rId71"/>
    <p:sldId id="360" r:id="rId72"/>
    <p:sldId id="361" r:id="rId73"/>
    <p:sldId id="362" r:id="rId74"/>
    <p:sldId id="363" r:id="rId75"/>
    <p:sldId id="364" r:id="rId76"/>
    <p:sldId id="365" r:id="rId77"/>
    <p:sldId id="366" r:id="rId78"/>
    <p:sldId id="289" r:id="rId79"/>
    <p:sldId id="292" r:id="rId80"/>
    <p:sldId id="405" r:id="rId81"/>
    <p:sldId id="431" r:id="rId82"/>
    <p:sldId id="324" r:id="rId83"/>
    <p:sldId id="367" r:id="rId84"/>
    <p:sldId id="370" r:id="rId85"/>
    <p:sldId id="371" r:id="rId86"/>
    <p:sldId id="368" r:id="rId87"/>
    <p:sldId id="403" r:id="rId88"/>
    <p:sldId id="432" r:id="rId89"/>
    <p:sldId id="369" r:id="rId90"/>
    <p:sldId id="404" r:id="rId91"/>
    <p:sldId id="372" r:id="rId92"/>
    <p:sldId id="402" r:id="rId93"/>
    <p:sldId id="381" r:id="rId94"/>
    <p:sldId id="322" r:id="rId95"/>
    <p:sldId id="332" r:id="rId96"/>
    <p:sldId id="323" r:id="rId97"/>
    <p:sldId id="383" r:id="rId98"/>
    <p:sldId id="384" r:id="rId99"/>
    <p:sldId id="396" r:id="rId100"/>
    <p:sldId id="294" r:id="rId101"/>
    <p:sldId id="378" r:id="rId102"/>
    <p:sldId id="288" r:id="rId103"/>
    <p:sldId id="290" r:id="rId104"/>
    <p:sldId id="293" r:id="rId105"/>
    <p:sldId id="297" r:id="rId106"/>
    <p:sldId id="298" r:id="rId107"/>
    <p:sldId id="390" r:id="rId108"/>
    <p:sldId id="295" r:id="rId109"/>
    <p:sldId id="299" r:id="rId110"/>
    <p:sldId id="300" r:id="rId111"/>
    <p:sldId id="301" r:id="rId112"/>
    <p:sldId id="307" r:id="rId113"/>
    <p:sldId id="302" r:id="rId114"/>
    <p:sldId id="304" r:id="rId115"/>
    <p:sldId id="306" r:id="rId116"/>
    <p:sldId id="308" r:id="rId117"/>
    <p:sldId id="303" r:id="rId118"/>
    <p:sldId id="315" r:id="rId119"/>
    <p:sldId id="309" r:id="rId120"/>
    <p:sldId id="392" r:id="rId121"/>
    <p:sldId id="305" r:id="rId122"/>
    <p:sldId id="391" r:id="rId123"/>
    <p:sldId id="316" r:id="rId124"/>
    <p:sldId id="333" r:id="rId125"/>
    <p:sldId id="310" r:id="rId126"/>
    <p:sldId id="386" r:id="rId127"/>
    <p:sldId id="397" r:id="rId128"/>
    <p:sldId id="311" r:id="rId129"/>
    <p:sldId id="312" r:id="rId130"/>
    <p:sldId id="313" r:id="rId131"/>
    <p:sldId id="314" r:id="rId132"/>
    <p:sldId id="317" r:id="rId133"/>
    <p:sldId id="343" r:id="rId134"/>
    <p:sldId id="437" r:id="rId135"/>
    <p:sldId id="438" r:id="rId136"/>
    <p:sldId id="439" r:id="rId137"/>
    <p:sldId id="440" r:id="rId138"/>
    <p:sldId id="441" r:id="rId139"/>
    <p:sldId id="442" r:id="rId140"/>
    <p:sldId id="443" r:id="rId141"/>
    <p:sldId id="455" r:id="rId142"/>
    <p:sldId id="344" r:id="rId143"/>
    <p:sldId id="345" r:id="rId144"/>
    <p:sldId id="346" r:id="rId145"/>
    <p:sldId id="347" r:id="rId146"/>
    <p:sldId id="373" r:id="rId147"/>
    <p:sldId id="374" r:id="rId148"/>
    <p:sldId id="375" r:id="rId149"/>
    <p:sldId id="376" r:id="rId150"/>
    <p:sldId id="377" r:id="rId151"/>
    <p:sldId id="433" r:id="rId152"/>
    <p:sldId id="434" r:id="rId153"/>
    <p:sldId id="435" r:id="rId154"/>
    <p:sldId id="436" r:id="rId155"/>
    <p:sldId id="380" r:id="rId156"/>
    <p:sldId id="382" r:id="rId157"/>
    <p:sldId id="385" r:id="rId158"/>
    <p:sldId id="387" r:id="rId159"/>
    <p:sldId id="388" r:id="rId160"/>
    <p:sldId id="389" r:id="rId161"/>
    <p:sldId id="393" r:id="rId162"/>
    <p:sldId id="398" r:id="rId163"/>
    <p:sldId id="399" r:id="rId164"/>
    <p:sldId id="400" r:id="rId165"/>
    <p:sldId id="401" r:id="rId166"/>
    <p:sldId id="406" r:id="rId167"/>
    <p:sldId id="407" r:id="rId168"/>
    <p:sldId id="408" r:id="rId169"/>
    <p:sldId id="409" r:id="rId170"/>
    <p:sldId id="410" r:id="rId171"/>
    <p:sldId id="411" r:id="rId172"/>
    <p:sldId id="412" r:id="rId173"/>
    <p:sldId id="413" r:id="rId174"/>
    <p:sldId id="414" r:id="rId175"/>
    <p:sldId id="415" r:id="rId176"/>
    <p:sldId id="416" r:id="rId177"/>
    <p:sldId id="444" r:id="rId178"/>
    <p:sldId id="448" r:id="rId179"/>
    <p:sldId id="445" r:id="rId180"/>
    <p:sldId id="417" r:id="rId181"/>
    <p:sldId id="449" r:id="rId182"/>
    <p:sldId id="450" r:id="rId183"/>
    <p:sldId id="418" r:id="rId184"/>
    <p:sldId id="419" r:id="rId185"/>
    <p:sldId id="420" r:id="rId186"/>
    <p:sldId id="421" r:id="rId187"/>
    <p:sldId id="422" r:id="rId188"/>
    <p:sldId id="423" r:id="rId189"/>
    <p:sldId id="424" r:id="rId190"/>
    <p:sldId id="426" r:id="rId191"/>
    <p:sldId id="429" r:id="rId192"/>
    <p:sldId id="427" r:id="rId193"/>
    <p:sldId id="456" r:id="rId194"/>
    <p:sldId id="457" r:id="rId195"/>
    <p:sldId id="458" r:id="rId196"/>
    <p:sldId id="459" r:id="rId197"/>
    <p:sldId id="460" r:id="rId198"/>
    <p:sldId id="461" r:id="rId199"/>
    <p:sldId id="462" r:id="rId200"/>
    <p:sldId id="318" r:id="rId20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CC3300"/>
    <a:srgbClr val="9900C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microsoft.com/office/2015/10/relationships/revisionInfo" Target="revisionInfo.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6E343-E7B4-44AB-BD8F-43EEBB55E79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7821205-617C-492E-91BA-83D5A2271F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59CDB302-2FF1-4B31-B146-5FF4572F5A79}"/>
              </a:ext>
            </a:extLst>
          </p:cNvPr>
          <p:cNvSpPr>
            <a:spLocks noGrp="1"/>
          </p:cNvSpPr>
          <p:nvPr>
            <p:ph type="dt" sz="half" idx="10"/>
          </p:nvPr>
        </p:nvSpPr>
        <p:spPr/>
        <p:txBody>
          <a:bodyPr/>
          <a:lstStyle/>
          <a:p>
            <a:fld id="{D1753F3C-BC4E-4CFA-9BB0-0C33017AEBF9}" type="datetimeFigureOut">
              <a:rPr lang="fr-FR" smtClean="0"/>
              <a:t>12/10/2017</a:t>
            </a:fld>
            <a:endParaRPr lang="fr-FR"/>
          </a:p>
        </p:txBody>
      </p:sp>
      <p:sp>
        <p:nvSpPr>
          <p:cNvPr id="5" name="Espace réservé du pied de page 4">
            <a:extLst>
              <a:ext uri="{FF2B5EF4-FFF2-40B4-BE49-F238E27FC236}">
                <a16:creationId xmlns:a16="http://schemas.microsoft.com/office/drawing/2014/main" id="{3FB5BB6C-7F3E-4547-8CF2-49D2779A3D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0E5184-F9DC-4F76-96A8-3650B5A45B17}"/>
              </a:ext>
            </a:extLst>
          </p:cNvPr>
          <p:cNvSpPr>
            <a:spLocks noGrp="1"/>
          </p:cNvSpPr>
          <p:nvPr>
            <p:ph type="sldNum" sz="quarter" idx="12"/>
          </p:nvPr>
        </p:nvSpPr>
        <p:spPr/>
        <p:txBody>
          <a:bodyPr/>
          <a:lstStyle/>
          <a:p>
            <a:fld id="{F370D804-6D29-40D7-8100-5AD52AF3ECEA}" type="slidenum">
              <a:rPr lang="fr-FR" smtClean="0"/>
              <a:t>‹N°›</a:t>
            </a:fld>
            <a:endParaRPr lang="fr-FR"/>
          </a:p>
        </p:txBody>
      </p:sp>
    </p:spTree>
    <p:extLst>
      <p:ext uri="{BB962C8B-B14F-4D97-AF65-F5344CB8AC3E}">
        <p14:creationId xmlns:p14="http://schemas.microsoft.com/office/powerpoint/2010/main" val="87339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273638-E23E-4A89-ADB7-40176FCCFD6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F250FF7-2639-4BF0-95C6-1296E476B98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7109D5D-CCA9-471B-8753-024FAF3146D1}"/>
              </a:ext>
            </a:extLst>
          </p:cNvPr>
          <p:cNvSpPr>
            <a:spLocks noGrp="1"/>
          </p:cNvSpPr>
          <p:nvPr>
            <p:ph type="dt" sz="half" idx="10"/>
          </p:nvPr>
        </p:nvSpPr>
        <p:spPr/>
        <p:txBody>
          <a:bodyPr/>
          <a:lstStyle/>
          <a:p>
            <a:fld id="{D1753F3C-BC4E-4CFA-9BB0-0C33017AEBF9}" type="datetimeFigureOut">
              <a:rPr lang="fr-FR" smtClean="0"/>
              <a:t>12/10/2017</a:t>
            </a:fld>
            <a:endParaRPr lang="fr-FR"/>
          </a:p>
        </p:txBody>
      </p:sp>
      <p:sp>
        <p:nvSpPr>
          <p:cNvPr id="5" name="Espace réservé du pied de page 4">
            <a:extLst>
              <a:ext uri="{FF2B5EF4-FFF2-40B4-BE49-F238E27FC236}">
                <a16:creationId xmlns:a16="http://schemas.microsoft.com/office/drawing/2014/main" id="{C18A2021-4B3B-4CEE-9338-7C3A46BC73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BC755D-C099-485D-93A6-AC70DC40A891}"/>
              </a:ext>
            </a:extLst>
          </p:cNvPr>
          <p:cNvSpPr>
            <a:spLocks noGrp="1"/>
          </p:cNvSpPr>
          <p:nvPr>
            <p:ph type="sldNum" sz="quarter" idx="12"/>
          </p:nvPr>
        </p:nvSpPr>
        <p:spPr/>
        <p:txBody>
          <a:bodyPr/>
          <a:lstStyle/>
          <a:p>
            <a:fld id="{F370D804-6D29-40D7-8100-5AD52AF3ECEA}" type="slidenum">
              <a:rPr lang="fr-FR" smtClean="0"/>
              <a:t>‹N°›</a:t>
            </a:fld>
            <a:endParaRPr lang="fr-FR"/>
          </a:p>
        </p:txBody>
      </p:sp>
    </p:spTree>
    <p:extLst>
      <p:ext uri="{BB962C8B-B14F-4D97-AF65-F5344CB8AC3E}">
        <p14:creationId xmlns:p14="http://schemas.microsoft.com/office/powerpoint/2010/main" val="1128145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69F2123-AFBF-4677-A687-7AE11AA2CC8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EBEFB4D-0BCD-47AD-AA1F-29256C5D6299}"/>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66B7C49-950F-4F0C-875B-79CB88225553}"/>
              </a:ext>
            </a:extLst>
          </p:cNvPr>
          <p:cNvSpPr>
            <a:spLocks noGrp="1"/>
          </p:cNvSpPr>
          <p:nvPr>
            <p:ph type="dt" sz="half" idx="10"/>
          </p:nvPr>
        </p:nvSpPr>
        <p:spPr/>
        <p:txBody>
          <a:bodyPr/>
          <a:lstStyle/>
          <a:p>
            <a:fld id="{D1753F3C-BC4E-4CFA-9BB0-0C33017AEBF9}" type="datetimeFigureOut">
              <a:rPr lang="fr-FR" smtClean="0"/>
              <a:t>12/10/2017</a:t>
            </a:fld>
            <a:endParaRPr lang="fr-FR"/>
          </a:p>
        </p:txBody>
      </p:sp>
      <p:sp>
        <p:nvSpPr>
          <p:cNvPr id="5" name="Espace réservé du pied de page 4">
            <a:extLst>
              <a:ext uri="{FF2B5EF4-FFF2-40B4-BE49-F238E27FC236}">
                <a16:creationId xmlns:a16="http://schemas.microsoft.com/office/drawing/2014/main" id="{AA792767-9E4C-49C3-8DDB-8BAAB31201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224CF1-5A85-4778-9A40-8B66E5CF3006}"/>
              </a:ext>
            </a:extLst>
          </p:cNvPr>
          <p:cNvSpPr>
            <a:spLocks noGrp="1"/>
          </p:cNvSpPr>
          <p:nvPr>
            <p:ph type="sldNum" sz="quarter" idx="12"/>
          </p:nvPr>
        </p:nvSpPr>
        <p:spPr/>
        <p:txBody>
          <a:bodyPr/>
          <a:lstStyle/>
          <a:p>
            <a:fld id="{F370D804-6D29-40D7-8100-5AD52AF3ECEA}" type="slidenum">
              <a:rPr lang="fr-FR" smtClean="0"/>
              <a:t>‹N°›</a:t>
            </a:fld>
            <a:endParaRPr lang="fr-FR"/>
          </a:p>
        </p:txBody>
      </p:sp>
    </p:spTree>
    <p:extLst>
      <p:ext uri="{BB962C8B-B14F-4D97-AF65-F5344CB8AC3E}">
        <p14:creationId xmlns:p14="http://schemas.microsoft.com/office/powerpoint/2010/main" val="834736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5A6B29-233B-46BA-90BB-C5A3E163027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F04E926-4191-4410-AE54-D5DFED902E4A}"/>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C547586-1B0B-4A9D-882E-7EBD90C18245}"/>
              </a:ext>
            </a:extLst>
          </p:cNvPr>
          <p:cNvSpPr>
            <a:spLocks noGrp="1"/>
          </p:cNvSpPr>
          <p:nvPr>
            <p:ph type="dt" sz="half" idx="10"/>
          </p:nvPr>
        </p:nvSpPr>
        <p:spPr/>
        <p:txBody>
          <a:bodyPr/>
          <a:lstStyle/>
          <a:p>
            <a:fld id="{D1753F3C-BC4E-4CFA-9BB0-0C33017AEBF9}" type="datetimeFigureOut">
              <a:rPr lang="fr-FR" smtClean="0"/>
              <a:t>12/10/2017</a:t>
            </a:fld>
            <a:endParaRPr lang="fr-FR"/>
          </a:p>
        </p:txBody>
      </p:sp>
      <p:sp>
        <p:nvSpPr>
          <p:cNvPr id="5" name="Espace réservé du pied de page 4">
            <a:extLst>
              <a:ext uri="{FF2B5EF4-FFF2-40B4-BE49-F238E27FC236}">
                <a16:creationId xmlns:a16="http://schemas.microsoft.com/office/drawing/2014/main" id="{473008B8-E0AB-44A5-813B-495617B041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A9B8BD-88D9-46C7-9CFD-C67F2D8481C3}"/>
              </a:ext>
            </a:extLst>
          </p:cNvPr>
          <p:cNvSpPr>
            <a:spLocks noGrp="1"/>
          </p:cNvSpPr>
          <p:nvPr>
            <p:ph type="sldNum" sz="quarter" idx="12"/>
          </p:nvPr>
        </p:nvSpPr>
        <p:spPr/>
        <p:txBody>
          <a:bodyPr/>
          <a:lstStyle/>
          <a:p>
            <a:fld id="{F370D804-6D29-40D7-8100-5AD52AF3ECEA}" type="slidenum">
              <a:rPr lang="fr-FR" smtClean="0"/>
              <a:t>‹N°›</a:t>
            </a:fld>
            <a:endParaRPr lang="fr-FR"/>
          </a:p>
        </p:txBody>
      </p:sp>
    </p:spTree>
    <p:extLst>
      <p:ext uri="{BB962C8B-B14F-4D97-AF65-F5344CB8AC3E}">
        <p14:creationId xmlns:p14="http://schemas.microsoft.com/office/powerpoint/2010/main" val="223778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455FB6-0513-4DE3-AE09-00222393F8E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04E15DB-FF31-47F4-9C7D-4D93541222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5917FF64-33A1-412B-8604-933C463CA564}"/>
              </a:ext>
            </a:extLst>
          </p:cNvPr>
          <p:cNvSpPr>
            <a:spLocks noGrp="1"/>
          </p:cNvSpPr>
          <p:nvPr>
            <p:ph type="dt" sz="half" idx="10"/>
          </p:nvPr>
        </p:nvSpPr>
        <p:spPr/>
        <p:txBody>
          <a:bodyPr/>
          <a:lstStyle/>
          <a:p>
            <a:fld id="{D1753F3C-BC4E-4CFA-9BB0-0C33017AEBF9}" type="datetimeFigureOut">
              <a:rPr lang="fr-FR" smtClean="0"/>
              <a:t>12/10/2017</a:t>
            </a:fld>
            <a:endParaRPr lang="fr-FR"/>
          </a:p>
        </p:txBody>
      </p:sp>
      <p:sp>
        <p:nvSpPr>
          <p:cNvPr id="5" name="Espace réservé du pied de page 4">
            <a:extLst>
              <a:ext uri="{FF2B5EF4-FFF2-40B4-BE49-F238E27FC236}">
                <a16:creationId xmlns:a16="http://schemas.microsoft.com/office/drawing/2014/main" id="{0732916F-E151-4A16-89E4-2F21BF3831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2E65C0-D98A-4805-A38F-5D56AD87440D}"/>
              </a:ext>
            </a:extLst>
          </p:cNvPr>
          <p:cNvSpPr>
            <a:spLocks noGrp="1"/>
          </p:cNvSpPr>
          <p:nvPr>
            <p:ph type="sldNum" sz="quarter" idx="12"/>
          </p:nvPr>
        </p:nvSpPr>
        <p:spPr/>
        <p:txBody>
          <a:bodyPr/>
          <a:lstStyle/>
          <a:p>
            <a:fld id="{F370D804-6D29-40D7-8100-5AD52AF3ECEA}" type="slidenum">
              <a:rPr lang="fr-FR" smtClean="0"/>
              <a:t>‹N°›</a:t>
            </a:fld>
            <a:endParaRPr lang="fr-FR"/>
          </a:p>
        </p:txBody>
      </p:sp>
    </p:spTree>
    <p:extLst>
      <p:ext uri="{BB962C8B-B14F-4D97-AF65-F5344CB8AC3E}">
        <p14:creationId xmlns:p14="http://schemas.microsoft.com/office/powerpoint/2010/main" val="100426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A4703-E107-4B48-86CA-F1C56951268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6D1AFD-0C20-4FD0-B441-71354539DACC}"/>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563CBB0-2A05-4CE8-BD74-56BA91EB7682}"/>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B0E89CF-3A4C-482F-B0CB-C87443A438C2}"/>
              </a:ext>
            </a:extLst>
          </p:cNvPr>
          <p:cNvSpPr>
            <a:spLocks noGrp="1"/>
          </p:cNvSpPr>
          <p:nvPr>
            <p:ph type="dt" sz="half" idx="10"/>
          </p:nvPr>
        </p:nvSpPr>
        <p:spPr/>
        <p:txBody>
          <a:bodyPr/>
          <a:lstStyle/>
          <a:p>
            <a:fld id="{D1753F3C-BC4E-4CFA-9BB0-0C33017AEBF9}" type="datetimeFigureOut">
              <a:rPr lang="fr-FR" smtClean="0"/>
              <a:t>12/10/2017</a:t>
            </a:fld>
            <a:endParaRPr lang="fr-FR"/>
          </a:p>
        </p:txBody>
      </p:sp>
      <p:sp>
        <p:nvSpPr>
          <p:cNvPr id="6" name="Espace réservé du pied de page 5">
            <a:extLst>
              <a:ext uri="{FF2B5EF4-FFF2-40B4-BE49-F238E27FC236}">
                <a16:creationId xmlns:a16="http://schemas.microsoft.com/office/drawing/2014/main" id="{3DDCC88B-CB74-455C-8109-AB12918D93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C0BD197-E3C9-4A97-A701-2A28A7960132}"/>
              </a:ext>
            </a:extLst>
          </p:cNvPr>
          <p:cNvSpPr>
            <a:spLocks noGrp="1"/>
          </p:cNvSpPr>
          <p:nvPr>
            <p:ph type="sldNum" sz="quarter" idx="12"/>
          </p:nvPr>
        </p:nvSpPr>
        <p:spPr/>
        <p:txBody>
          <a:bodyPr/>
          <a:lstStyle/>
          <a:p>
            <a:fld id="{F370D804-6D29-40D7-8100-5AD52AF3ECEA}" type="slidenum">
              <a:rPr lang="fr-FR" smtClean="0"/>
              <a:t>‹N°›</a:t>
            </a:fld>
            <a:endParaRPr lang="fr-FR"/>
          </a:p>
        </p:txBody>
      </p:sp>
    </p:spTree>
    <p:extLst>
      <p:ext uri="{BB962C8B-B14F-4D97-AF65-F5344CB8AC3E}">
        <p14:creationId xmlns:p14="http://schemas.microsoft.com/office/powerpoint/2010/main" val="56944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AE7225-206A-419A-82D4-4F43E6FD494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0638C9F-0C45-4B18-AD0B-7449AA0D6C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1A0404D9-FA4E-42EA-8051-1512D2AF1341}"/>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BEE5E90-247E-42E5-AFCB-89C5A0763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2FEAD40A-69CE-4C34-A9C5-7194B5F2435F}"/>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E1253EC-CCE9-4030-BEFD-02681A2A906A}"/>
              </a:ext>
            </a:extLst>
          </p:cNvPr>
          <p:cNvSpPr>
            <a:spLocks noGrp="1"/>
          </p:cNvSpPr>
          <p:nvPr>
            <p:ph type="dt" sz="half" idx="10"/>
          </p:nvPr>
        </p:nvSpPr>
        <p:spPr/>
        <p:txBody>
          <a:bodyPr/>
          <a:lstStyle/>
          <a:p>
            <a:fld id="{D1753F3C-BC4E-4CFA-9BB0-0C33017AEBF9}" type="datetimeFigureOut">
              <a:rPr lang="fr-FR" smtClean="0"/>
              <a:t>12/10/2017</a:t>
            </a:fld>
            <a:endParaRPr lang="fr-FR"/>
          </a:p>
        </p:txBody>
      </p:sp>
      <p:sp>
        <p:nvSpPr>
          <p:cNvPr id="8" name="Espace réservé du pied de page 7">
            <a:extLst>
              <a:ext uri="{FF2B5EF4-FFF2-40B4-BE49-F238E27FC236}">
                <a16:creationId xmlns:a16="http://schemas.microsoft.com/office/drawing/2014/main" id="{4798C0F6-1ACE-4D76-BEDD-1D6F667A3CB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83ECB14-263E-4A5A-B022-513C83493C81}"/>
              </a:ext>
            </a:extLst>
          </p:cNvPr>
          <p:cNvSpPr>
            <a:spLocks noGrp="1"/>
          </p:cNvSpPr>
          <p:nvPr>
            <p:ph type="sldNum" sz="quarter" idx="12"/>
          </p:nvPr>
        </p:nvSpPr>
        <p:spPr/>
        <p:txBody>
          <a:bodyPr/>
          <a:lstStyle/>
          <a:p>
            <a:fld id="{F370D804-6D29-40D7-8100-5AD52AF3ECEA}" type="slidenum">
              <a:rPr lang="fr-FR" smtClean="0"/>
              <a:t>‹N°›</a:t>
            </a:fld>
            <a:endParaRPr lang="fr-FR"/>
          </a:p>
        </p:txBody>
      </p:sp>
    </p:spTree>
    <p:extLst>
      <p:ext uri="{BB962C8B-B14F-4D97-AF65-F5344CB8AC3E}">
        <p14:creationId xmlns:p14="http://schemas.microsoft.com/office/powerpoint/2010/main" val="100896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6D443E-17CD-402D-9B87-801677FEBF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1E98645-0C3D-4CCC-B254-0E9838444970}"/>
              </a:ext>
            </a:extLst>
          </p:cNvPr>
          <p:cNvSpPr>
            <a:spLocks noGrp="1"/>
          </p:cNvSpPr>
          <p:nvPr>
            <p:ph type="dt" sz="half" idx="10"/>
          </p:nvPr>
        </p:nvSpPr>
        <p:spPr/>
        <p:txBody>
          <a:bodyPr/>
          <a:lstStyle/>
          <a:p>
            <a:fld id="{D1753F3C-BC4E-4CFA-9BB0-0C33017AEBF9}" type="datetimeFigureOut">
              <a:rPr lang="fr-FR" smtClean="0"/>
              <a:t>12/10/2017</a:t>
            </a:fld>
            <a:endParaRPr lang="fr-FR"/>
          </a:p>
        </p:txBody>
      </p:sp>
      <p:sp>
        <p:nvSpPr>
          <p:cNvPr id="4" name="Espace réservé du pied de page 3">
            <a:extLst>
              <a:ext uri="{FF2B5EF4-FFF2-40B4-BE49-F238E27FC236}">
                <a16:creationId xmlns:a16="http://schemas.microsoft.com/office/drawing/2014/main" id="{70EE06C3-00ED-4069-92CA-CD76FDF7C56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CF2960B-7269-46E4-8604-F3CDC1E44BA1}"/>
              </a:ext>
            </a:extLst>
          </p:cNvPr>
          <p:cNvSpPr>
            <a:spLocks noGrp="1"/>
          </p:cNvSpPr>
          <p:nvPr>
            <p:ph type="sldNum" sz="quarter" idx="12"/>
          </p:nvPr>
        </p:nvSpPr>
        <p:spPr/>
        <p:txBody>
          <a:bodyPr/>
          <a:lstStyle/>
          <a:p>
            <a:fld id="{F370D804-6D29-40D7-8100-5AD52AF3ECEA}" type="slidenum">
              <a:rPr lang="fr-FR" smtClean="0"/>
              <a:t>‹N°›</a:t>
            </a:fld>
            <a:endParaRPr lang="fr-FR"/>
          </a:p>
        </p:txBody>
      </p:sp>
    </p:spTree>
    <p:extLst>
      <p:ext uri="{BB962C8B-B14F-4D97-AF65-F5344CB8AC3E}">
        <p14:creationId xmlns:p14="http://schemas.microsoft.com/office/powerpoint/2010/main" val="3130378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3C99C06-8AAE-4C84-A23B-C7455104CDF8}"/>
              </a:ext>
            </a:extLst>
          </p:cNvPr>
          <p:cNvSpPr>
            <a:spLocks noGrp="1"/>
          </p:cNvSpPr>
          <p:nvPr>
            <p:ph type="dt" sz="half" idx="10"/>
          </p:nvPr>
        </p:nvSpPr>
        <p:spPr/>
        <p:txBody>
          <a:bodyPr/>
          <a:lstStyle/>
          <a:p>
            <a:fld id="{D1753F3C-BC4E-4CFA-9BB0-0C33017AEBF9}" type="datetimeFigureOut">
              <a:rPr lang="fr-FR" smtClean="0"/>
              <a:t>12/10/2017</a:t>
            </a:fld>
            <a:endParaRPr lang="fr-FR"/>
          </a:p>
        </p:txBody>
      </p:sp>
      <p:sp>
        <p:nvSpPr>
          <p:cNvPr id="3" name="Espace réservé du pied de page 2">
            <a:extLst>
              <a:ext uri="{FF2B5EF4-FFF2-40B4-BE49-F238E27FC236}">
                <a16:creationId xmlns:a16="http://schemas.microsoft.com/office/drawing/2014/main" id="{2A174740-0D49-43FF-95C8-AFEE5D4E4EE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8A423B4-67B1-4349-A5A3-BF1FCC413B3E}"/>
              </a:ext>
            </a:extLst>
          </p:cNvPr>
          <p:cNvSpPr>
            <a:spLocks noGrp="1"/>
          </p:cNvSpPr>
          <p:nvPr>
            <p:ph type="sldNum" sz="quarter" idx="12"/>
          </p:nvPr>
        </p:nvSpPr>
        <p:spPr/>
        <p:txBody>
          <a:bodyPr/>
          <a:lstStyle/>
          <a:p>
            <a:fld id="{F370D804-6D29-40D7-8100-5AD52AF3ECEA}" type="slidenum">
              <a:rPr lang="fr-FR" smtClean="0"/>
              <a:t>‹N°›</a:t>
            </a:fld>
            <a:endParaRPr lang="fr-FR"/>
          </a:p>
        </p:txBody>
      </p:sp>
    </p:spTree>
    <p:extLst>
      <p:ext uri="{BB962C8B-B14F-4D97-AF65-F5344CB8AC3E}">
        <p14:creationId xmlns:p14="http://schemas.microsoft.com/office/powerpoint/2010/main" val="4121109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109C90-1B74-44F4-9983-9D921C5F1BF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656A2E0-D21E-4716-B601-B5D3D14B03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2B3FCA8-EA82-41C5-9591-55177C680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4C16BCD-2445-4C6E-A078-2CCF3CBC5161}"/>
              </a:ext>
            </a:extLst>
          </p:cNvPr>
          <p:cNvSpPr>
            <a:spLocks noGrp="1"/>
          </p:cNvSpPr>
          <p:nvPr>
            <p:ph type="dt" sz="half" idx="10"/>
          </p:nvPr>
        </p:nvSpPr>
        <p:spPr/>
        <p:txBody>
          <a:bodyPr/>
          <a:lstStyle/>
          <a:p>
            <a:fld id="{D1753F3C-BC4E-4CFA-9BB0-0C33017AEBF9}" type="datetimeFigureOut">
              <a:rPr lang="fr-FR" smtClean="0"/>
              <a:t>12/10/2017</a:t>
            </a:fld>
            <a:endParaRPr lang="fr-FR"/>
          </a:p>
        </p:txBody>
      </p:sp>
      <p:sp>
        <p:nvSpPr>
          <p:cNvPr id="6" name="Espace réservé du pied de page 5">
            <a:extLst>
              <a:ext uri="{FF2B5EF4-FFF2-40B4-BE49-F238E27FC236}">
                <a16:creationId xmlns:a16="http://schemas.microsoft.com/office/drawing/2014/main" id="{BCD0982B-D829-42F8-A8E5-620C033EEB7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B7D95BC-0EC7-4F05-909C-D137F0D3F10B}"/>
              </a:ext>
            </a:extLst>
          </p:cNvPr>
          <p:cNvSpPr>
            <a:spLocks noGrp="1"/>
          </p:cNvSpPr>
          <p:nvPr>
            <p:ph type="sldNum" sz="quarter" idx="12"/>
          </p:nvPr>
        </p:nvSpPr>
        <p:spPr/>
        <p:txBody>
          <a:bodyPr/>
          <a:lstStyle/>
          <a:p>
            <a:fld id="{F370D804-6D29-40D7-8100-5AD52AF3ECEA}" type="slidenum">
              <a:rPr lang="fr-FR" smtClean="0"/>
              <a:t>‹N°›</a:t>
            </a:fld>
            <a:endParaRPr lang="fr-FR"/>
          </a:p>
        </p:txBody>
      </p:sp>
    </p:spTree>
    <p:extLst>
      <p:ext uri="{BB962C8B-B14F-4D97-AF65-F5344CB8AC3E}">
        <p14:creationId xmlns:p14="http://schemas.microsoft.com/office/powerpoint/2010/main" val="3875721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16E06-7C90-4A58-84F5-416333BBF32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C3FA092-B22B-429A-8E6F-0283C2653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F207F65-A621-41F9-ABBD-9F849256B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B7CB86B-4AE5-4458-90B4-B5DBFB1CDFA5}"/>
              </a:ext>
            </a:extLst>
          </p:cNvPr>
          <p:cNvSpPr>
            <a:spLocks noGrp="1"/>
          </p:cNvSpPr>
          <p:nvPr>
            <p:ph type="dt" sz="half" idx="10"/>
          </p:nvPr>
        </p:nvSpPr>
        <p:spPr/>
        <p:txBody>
          <a:bodyPr/>
          <a:lstStyle/>
          <a:p>
            <a:fld id="{D1753F3C-BC4E-4CFA-9BB0-0C33017AEBF9}" type="datetimeFigureOut">
              <a:rPr lang="fr-FR" smtClean="0"/>
              <a:t>12/10/2017</a:t>
            </a:fld>
            <a:endParaRPr lang="fr-FR"/>
          </a:p>
        </p:txBody>
      </p:sp>
      <p:sp>
        <p:nvSpPr>
          <p:cNvPr id="6" name="Espace réservé du pied de page 5">
            <a:extLst>
              <a:ext uri="{FF2B5EF4-FFF2-40B4-BE49-F238E27FC236}">
                <a16:creationId xmlns:a16="http://schemas.microsoft.com/office/drawing/2014/main" id="{D1040624-632A-4669-B243-E8D9759A9EE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8A1D1D-FBFF-4A0B-8E9A-65FAEA28FAFC}"/>
              </a:ext>
            </a:extLst>
          </p:cNvPr>
          <p:cNvSpPr>
            <a:spLocks noGrp="1"/>
          </p:cNvSpPr>
          <p:nvPr>
            <p:ph type="sldNum" sz="quarter" idx="12"/>
          </p:nvPr>
        </p:nvSpPr>
        <p:spPr/>
        <p:txBody>
          <a:bodyPr/>
          <a:lstStyle/>
          <a:p>
            <a:fld id="{F370D804-6D29-40D7-8100-5AD52AF3ECEA}" type="slidenum">
              <a:rPr lang="fr-FR" smtClean="0"/>
              <a:t>‹N°›</a:t>
            </a:fld>
            <a:endParaRPr lang="fr-FR"/>
          </a:p>
        </p:txBody>
      </p:sp>
    </p:spTree>
    <p:extLst>
      <p:ext uri="{BB962C8B-B14F-4D97-AF65-F5344CB8AC3E}">
        <p14:creationId xmlns:p14="http://schemas.microsoft.com/office/powerpoint/2010/main" val="424199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51BCFE2-DC68-4D56-9549-C3CE201079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EAF5F74-CAEF-442B-B3A1-374C84B5E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5B3229-A1E3-47B0-A3CF-9BF2DC3075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53F3C-BC4E-4CFA-9BB0-0C33017AEBF9}" type="datetimeFigureOut">
              <a:rPr lang="fr-FR" smtClean="0"/>
              <a:t>12/10/2017</a:t>
            </a:fld>
            <a:endParaRPr lang="fr-FR"/>
          </a:p>
        </p:txBody>
      </p:sp>
      <p:sp>
        <p:nvSpPr>
          <p:cNvPr id="5" name="Espace réservé du pied de page 4">
            <a:extLst>
              <a:ext uri="{FF2B5EF4-FFF2-40B4-BE49-F238E27FC236}">
                <a16:creationId xmlns:a16="http://schemas.microsoft.com/office/drawing/2014/main" id="{5D1EC89D-6787-4B58-9035-1B7C852E7B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CC8AA73-58FB-4B3A-877B-6A53698B0C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0D804-6D29-40D7-8100-5AD52AF3ECEA}" type="slidenum">
              <a:rPr lang="fr-FR" smtClean="0"/>
              <a:t>‹N°›</a:t>
            </a:fld>
            <a:endParaRPr lang="fr-FR"/>
          </a:p>
        </p:txBody>
      </p:sp>
    </p:spTree>
    <p:extLst>
      <p:ext uri="{BB962C8B-B14F-4D97-AF65-F5344CB8AC3E}">
        <p14:creationId xmlns:p14="http://schemas.microsoft.com/office/powerpoint/2010/main" val="3489789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fr.wikipedia.org/wiki/D%C3%A9fense_des_cultures" TargetMode="Externa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72.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fr.wikipedia.org/wiki/Confusion_sexuelle" TargetMode="External"/><Relationship Id="rId2" Type="http://schemas.openxmlformats.org/officeDocument/2006/relationships/image" Target="../media/image273.jpeg"/><Relationship Id="rId1" Type="http://schemas.openxmlformats.org/officeDocument/2006/relationships/slideLayout" Target="../slideLayouts/slideLayout7.xml"/><Relationship Id="rId4" Type="http://schemas.openxmlformats.org/officeDocument/2006/relationships/image" Target="../media/image274.jpg"/></Relationships>
</file>

<file path=ppt/slides/_rels/slide103.xml.rels><?xml version="1.0" encoding="UTF-8" standalone="yes"?>
<Relationships xmlns="http://schemas.openxmlformats.org/package/2006/relationships"><Relationship Id="rId8" Type="http://schemas.openxmlformats.org/officeDocument/2006/relationships/image" Target="../media/image279.jpg"/><Relationship Id="rId3" Type="http://schemas.openxmlformats.org/officeDocument/2006/relationships/image" Target="../media/image276.png"/><Relationship Id="rId7" Type="http://schemas.openxmlformats.org/officeDocument/2006/relationships/hyperlink" Target="http://mapassionduverger.fr/maladies-et-ravageurs/protection-des-cerises/" TargetMode="External"/><Relationship Id="rId2" Type="http://schemas.openxmlformats.org/officeDocument/2006/relationships/image" Target="../media/image275.png"/><Relationship Id="rId1" Type="http://schemas.openxmlformats.org/officeDocument/2006/relationships/slideLayout" Target="../slideLayouts/slideLayout7.xml"/><Relationship Id="rId6" Type="http://schemas.openxmlformats.org/officeDocument/2006/relationships/image" Target="../media/image278.jpg"/><Relationship Id="rId5" Type="http://schemas.openxmlformats.org/officeDocument/2006/relationships/image" Target="../media/image277.jpg"/><Relationship Id="rId4" Type="http://schemas.openxmlformats.org/officeDocument/2006/relationships/hyperlink" Target="https://www.toupour.com/les-epouvantails-et-canon-a-gaz/399-epouvantail-a-gaz-a-allumage-electronique-ribitech.html" TargetMode="External"/><Relationship Id="rId9" Type="http://schemas.openxmlformats.org/officeDocument/2006/relationships/image" Target="../media/image280.jpg"/></Relationships>
</file>

<file path=ppt/slides/_rels/slide104.xml.rels><?xml version="1.0" encoding="UTF-8" standalone="yes"?>
<Relationships xmlns="http://schemas.openxmlformats.org/package/2006/relationships"><Relationship Id="rId8" Type="http://schemas.openxmlformats.org/officeDocument/2006/relationships/image" Target="../media/image286.jpg"/><Relationship Id="rId3" Type="http://schemas.openxmlformats.org/officeDocument/2006/relationships/image" Target="../media/image282.jpg"/><Relationship Id="rId7" Type="http://schemas.openxmlformats.org/officeDocument/2006/relationships/image" Target="../media/image285.jpg"/><Relationship Id="rId2" Type="http://schemas.openxmlformats.org/officeDocument/2006/relationships/image" Target="../media/image281.jpeg"/><Relationship Id="rId1" Type="http://schemas.openxmlformats.org/officeDocument/2006/relationships/slideLayout" Target="../slideLayouts/slideLayout7.xml"/><Relationship Id="rId6" Type="http://schemas.openxmlformats.org/officeDocument/2006/relationships/image" Target="../media/image284.jpg"/><Relationship Id="rId5" Type="http://schemas.openxmlformats.org/officeDocument/2006/relationships/hyperlink" Target="http://mapassionduverger.fr/maladies-et-ravageurs/protection-des-cerises/" TargetMode="External"/><Relationship Id="rId4" Type="http://schemas.openxmlformats.org/officeDocument/2006/relationships/image" Target="../media/image283.jpg"/><Relationship Id="rId9" Type="http://schemas.openxmlformats.org/officeDocument/2006/relationships/image" Target="../media/image287.png"/></Relationships>
</file>

<file path=ppt/slides/_rels/slide105.xml.rels><?xml version="1.0" encoding="UTF-8" standalone="yes"?>
<Relationships xmlns="http://schemas.openxmlformats.org/package/2006/relationships"><Relationship Id="rId8" Type="http://schemas.openxmlformats.org/officeDocument/2006/relationships/hyperlink" Target="https://www.amazon.fr/Effaroucheur-spirale-lot-de-3/dp/B01B7RZD06/ref=sr_1_68?m=A1X6FK5RDHNB96&amp;s=lawn-garden&amp;ie=UTF8&amp;qid=1497420873&amp;sr=1-68" TargetMode="External"/><Relationship Id="rId13" Type="http://schemas.openxmlformats.org/officeDocument/2006/relationships/image" Target="../media/image297.jpg"/><Relationship Id="rId3" Type="http://schemas.openxmlformats.org/officeDocument/2006/relationships/image" Target="../media/image289.jpg"/><Relationship Id="rId7" Type="http://schemas.openxmlformats.org/officeDocument/2006/relationships/hyperlink" Target="https://www.amazon.fr/holographique-R%C3%A9pulsif-Scare-ruban-large/dp/B01M66PMU9/ref=sr_1_132?m=A1X6FK5RDHNB96&amp;s=lawn-garden&amp;ie=UTF8&amp;qid=1497421375&amp;sr=1-132" TargetMode="External"/><Relationship Id="rId12" Type="http://schemas.openxmlformats.org/officeDocument/2006/relationships/image" Target="../media/image296.jpg"/><Relationship Id="rId2" Type="http://schemas.openxmlformats.org/officeDocument/2006/relationships/image" Target="../media/image288.jpg"/><Relationship Id="rId1" Type="http://schemas.openxmlformats.org/officeDocument/2006/relationships/slideLayout" Target="../slideLayouts/slideLayout7.xml"/><Relationship Id="rId6" Type="http://schemas.openxmlformats.org/officeDocument/2006/relationships/image" Target="../media/image292.jpg"/><Relationship Id="rId11" Type="http://schemas.openxmlformats.org/officeDocument/2006/relationships/image" Target="../media/image295.jpg"/><Relationship Id="rId5" Type="http://schemas.openxmlformats.org/officeDocument/2006/relationships/image" Target="../media/image291.jpg"/><Relationship Id="rId10" Type="http://schemas.openxmlformats.org/officeDocument/2006/relationships/image" Target="../media/image294.jpg"/><Relationship Id="rId4" Type="http://schemas.openxmlformats.org/officeDocument/2006/relationships/image" Target="../media/image290.jpg"/><Relationship Id="rId9" Type="http://schemas.openxmlformats.org/officeDocument/2006/relationships/image" Target="../media/image293.jpg"/><Relationship Id="rId14" Type="http://schemas.openxmlformats.org/officeDocument/2006/relationships/image" Target="../media/image298.jpg"/></Relationships>
</file>

<file path=ppt/slides/_rels/slide106.xml.rels><?xml version="1.0" encoding="UTF-8" standalone="yes"?>
<Relationships xmlns="http://schemas.openxmlformats.org/package/2006/relationships"><Relationship Id="rId8" Type="http://schemas.openxmlformats.org/officeDocument/2006/relationships/image" Target="../media/image305.jpg"/><Relationship Id="rId3" Type="http://schemas.openxmlformats.org/officeDocument/2006/relationships/image" Target="../media/image300.jpg"/><Relationship Id="rId7" Type="http://schemas.openxmlformats.org/officeDocument/2006/relationships/image" Target="../media/image304.jpg"/><Relationship Id="rId2" Type="http://schemas.openxmlformats.org/officeDocument/2006/relationships/image" Target="../media/image299.jpg"/><Relationship Id="rId1" Type="http://schemas.openxmlformats.org/officeDocument/2006/relationships/slideLayout" Target="../slideLayouts/slideLayout7.xml"/><Relationship Id="rId6" Type="http://schemas.openxmlformats.org/officeDocument/2006/relationships/image" Target="../media/image303.jpg"/><Relationship Id="rId5" Type="http://schemas.openxmlformats.org/officeDocument/2006/relationships/image" Target="../media/image302.jpg"/><Relationship Id="rId4" Type="http://schemas.openxmlformats.org/officeDocument/2006/relationships/image" Target="../media/image301.jpg"/><Relationship Id="rId9" Type="http://schemas.openxmlformats.org/officeDocument/2006/relationships/image" Target="../media/image306.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image" Target="../media/image312.jpg"/><Relationship Id="rId3" Type="http://schemas.openxmlformats.org/officeDocument/2006/relationships/image" Target="../media/image308.png"/><Relationship Id="rId7" Type="http://schemas.openxmlformats.org/officeDocument/2006/relationships/image" Target="../media/image311.jpg"/><Relationship Id="rId2" Type="http://schemas.openxmlformats.org/officeDocument/2006/relationships/image" Target="../media/image307.jpg"/><Relationship Id="rId1" Type="http://schemas.openxmlformats.org/officeDocument/2006/relationships/slideLayout" Target="../slideLayouts/slideLayout7.xml"/><Relationship Id="rId6" Type="http://schemas.openxmlformats.org/officeDocument/2006/relationships/image" Target="../media/image310.jpg"/><Relationship Id="rId5" Type="http://schemas.openxmlformats.org/officeDocument/2006/relationships/image" Target="../media/image309.jpg"/><Relationship Id="rId4" Type="http://schemas.openxmlformats.org/officeDocument/2006/relationships/hyperlink" Target="http://www2.ac-lyon.fr/enseigne/biologie/spip.php?article254"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www.gerbeaud.com/jardin/fiches/prunier.php" TargetMode="External"/><Relationship Id="rId13" Type="http://schemas.openxmlformats.org/officeDocument/2006/relationships/hyperlink" Target="http://www.gerbeaud.com/jardin/fiches/marronnier.php" TargetMode="External"/><Relationship Id="rId18" Type="http://schemas.openxmlformats.org/officeDocument/2006/relationships/hyperlink" Target="http://www.gerbeaud.com/jardin/fiches/tordeuse.php" TargetMode="External"/><Relationship Id="rId3" Type="http://schemas.openxmlformats.org/officeDocument/2006/relationships/image" Target="../media/image313.jpg"/><Relationship Id="rId21" Type="http://schemas.openxmlformats.org/officeDocument/2006/relationships/hyperlink" Target="http://www.gerbeaud.com/tag/chou" TargetMode="External"/><Relationship Id="rId7" Type="http://schemas.openxmlformats.org/officeDocument/2006/relationships/hyperlink" Target="http://www.gerbeaud.com/tag/poirier" TargetMode="External"/><Relationship Id="rId12" Type="http://schemas.openxmlformats.org/officeDocument/2006/relationships/hyperlink" Target="http://www.gerbeaud.com/jardin/fiches/mineuse.php" TargetMode="External"/><Relationship Id="rId17" Type="http://schemas.openxmlformats.org/officeDocument/2006/relationships/hyperlink" Target="http://www.gerbeaud.com/jardin/fiches/teigne-ver-poireau.php" TargetMode="External"/><Relationship Id="rId2" Type="http://schemas.openxmlformats.org/officeDocument/2006/relationships/hyperlink" Target="http://www.gerbeaud.com/jardin/jardinage_naturel/pieges-pheromones-insectes.php" TargetMode="External"/><Relationship Id="rId16" Type="http://schemas.openxmlformats.org/officeDocument/2006/relationships/hyperlink" Target="http://www.gerbeaud.com/jardin/fiches/mouche-carotte.php" TargetMode="External"/><Relationship Id="rId20" Type="http://schemas.openxmlformats.org/officeDocument/2006/relationships/hyperlink" Target="http://www.gerbeaud.com/jardin/fiches/noctuelle.php" TargetMode="External"/><Relationship Id="rId1" Type="http://schemas.openxmlformats.org/officeDocument/2006/relationships/slideLayout" Target="../slideLayouts/slideLayout7.xml"/><Relationship Id="rId6" Type="http://schemas.openxmlformats.org/officeDocument/2006/relationships/hyperlink" Target="http://www.gerbeaud.com/jardin/fiches/pommier.php" TargetMode="External"/><Relationship Id="rId11" Type="http://schemas.openxmlformats.org/officeDocument/2006/relationships/hyperlink" Target="http://www.gerbeaud.com/jardin/fiches/parasites-olivier.php" TargetMode="External"/><Relationship Id="rId24" Type="http://schemas.openxmlformats.org/officeDocument/2006/relationships/image" Target="../media/image315.jpeg"/><Relationship Id="rId5" Type="http://schemas.openxmlformats.org/officeDocument/2006/relationships/hyperlink" Target="http://www.gerbeaud.com/jardin/fiches/fp_carpocapse.php3" TargetMode="External"/><Relationship Id="rId15" Type="http://schemas.openxmlformats.org/officeDocument/2006/relationships/hyperlink" Target="http://www.gerbeaud.com/jardin/fiches/pin.php" TargetMode="External"/><Relationship Id="rId23" Type="http://schemas.openxmlformats.org/officeDocument/2006/relationships/hyperlink" Target="http://www.gerbeaud.com/jardin/fiches/mais-semis-culture.php" TargetMode="External"/><Relationship Id="rId10" Type="http://schemas.openxmlformats.org/officeDocument/2006/relationships/hyperlink" Target="http://www.gerbeaud.com/jardin/fiches/verger-cueillette-fruits.php" TargetMode="External"/><Relationship Id="rId19" Type="http://schemas.openxmlformats.org/officeDocument/2006/relationships/hyperlink" Target="http://www.gerbeaud.com/jardin/fiches/pois-semis-culture-recolte,1566.html" TargetMode="External"/><Relationship Id="rId4" Type="http://schemas.openxmlformats.org/officeDocument/2006/relationships/image" Target="../media/image314.jpg"/><Relationship Id="rId9" Type="http://schemas.openxmlformats.org/officeDocument/2006/relationships/hyperlink" Target="http://www.gerbeaud.com/jardin/fiches/cerise-ver-mouche.php" TargetMode="External"/><Relationship Id="rId14" Type="http://schemas.openxmlformats.org/officeDocument/2006/relationships/hyperlink" Target="http://www.gerbeaud.com/jardin/fiches/chenille-processionnaire-du-pin-destruction-et-traitement,1524.html" TargetMode="External"/><Relationship Id="rId22" Type="http://schemas.openxmlformats.org/officeDocument/2006/relationships/hyperlink" Target="http://www.gerbeaud.com/tag/tomate"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fr.wikipedia.org/wiki/Biocide" TargetMode="External"/><Relationship Id="rId13" Type="http://schemas.openxmlformats.org/officeDocument/2006/relationships/hyperlink" Target="https://fr.wikipedia.org/wiki/Lapin" TargetMode="External"/><Relationship Id="rId3" Type="http://schemas.openxmlformats.org/officeDocument/2006/relationships/hyperlink" Target="https://fr.wikipedia.org/wiki/Avertissement_agricole" TargetMode="External"/><Relationship Id="rId7" Type="http://schemas.openxmlformats.org/officeDocument/2006/relationships/hyperlink" Target="https://fr.wikipedia.org/wiki/Produit_phytopharmaceutique" TargetMode="External"/><Relationship Id="rId12" Type="http://schemas.openxmlformats.org/officeDocument/2006/relationships/hyperlink" Target="https://fr.wikipedia.org/wiki/Myxomatose" TargetMode="External"/><Relationship Id="rId2" Type="http://schemas.openxmlformats.org/officeDocument/2006/relationships/hyperlink" Target="https://fr.wikipedia.org/wiki/Veille_sanitaire" TargetMode="External"/><Relationship Id="rId1" Type="http://schemas.openxmlformats.org/officeDocument/2006/relationships/slideLayout" Target="../slideLayouts/slideLayout7.xml"/><Relationship Id="rId6" Type="http://schemas.openxmlformats.org/officeDocument/2006/relationships/hyperlink" Target="https://fr.wikipedia.org/wiki/D%C3%A9sinsectiseur_%C3%A9lectrique" TargetMode="External"/><Relationship Id="rId11" Type="http://schemas.openxmlformats.org/officeDocument/2006/relationships/hyperlink" Target="https://fr.wikipedia.org/wiki/Lutte_biologique" TargetMode="External"/><Relationship Id="rId5" Type="http://schemas.openxmlformats.org/officeDocument/2006/relationships/hyperlink" Target="https://fr.wikipedia.org/wiki/Lutte_int%C3%A9gr%C3%A9e" TargetMode="External"/><Relationship Id="rId15" Type="http://schemas.openxmlformats.org/officeDocument/2006/relationships/image" Target="../media/image31.jpg"/><Relationship Id="rId10" Type="http://schemas.openxmlformats.org/officeDocument/2006/relationships/hyperlink" Target="https://fr.wikipedia.org/wiki/V%C3%A9t%C3%A9rinaire" TargetMode="External"/><Relationship Id="rId4" Type="http://schemas.openxmlformats.org/officeDocument/2006/relationships/hyperlink" Target="https://fr.wikipedia.org/wiki/Pr%C3%A9vention" TargetMode="External"/><Relationship Id="rId9" Type="http://schemas.openxmlformats.org/officeDocument/2006/relationships/hyperlink" Target="https://fr.wikipedia.org/wiki/Insecticide" TargetMode="External"/><Relationship Id="rId14" Type="http://schemas.openxmlformats.org/officeDocument/2006/relationships/hyperlink" Target="http://www.cnatp-pays-de-la-loire.fr/web/p165_les-paysagistes-et-l-utilisation-raisonnee-des-phytosanitaires.html"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316.jpg"/><Relationship Id="rId2" Type="http://schemas.openxmlformats.org/officeDocument/2006/relationships/hyperlink" Target="https://fr.jardins-animes.com/eco-piege-contre-chenille-processionnaire-pin-p-1032.html" TargetMode="External"/><Relationship Id="rId1" Type="http://schemas.openxmlformats.org/officeDocument/2006/relationships/slideLayout" Target="../slideLayouts/slideLayout7.xml"/><Relationship Id="rId4" Type="http://schemas.openxmlformats.org/officeDocument/2006/relationships/image" Target="../media/image317.jpg"/></Relationships>
</file>

<file path=ppt/slides/_rels/slide111.xml.rels><?xml version="1.0" encoding="UTF-8" standalone="yes"?>
<Relationships xmlns="http://schemas.openxmlformats.org/package/2006/relationships"><Relationship Id="rId8" Type="http://schemas.openxmlformats.org/officeDocument/2006/relationships/image" Target="../media/image323.jpg"/><Relationship Id="rId3" Type="http://schemas.openxmlformats.org/officeDocument/2006/relationships/image" Target="../media/image318.jpg"/><Relationship Id="rId7" Type="http://schemas.openxmlformats.org/officeDocument/2006/relationships/image" Target="../media/image322.jpg"/><Relationship Id="rId12" Type="http://schemas.openxmlformats.org/officeDocument/2006/relationships/hyperlink" Target="http://www.ladepeche.fr/article/2012/03/23/1312916-negrepelisse-des-pieges-a-chenilles.html" TargetMode="External"/><Relationship Id="rId2" Type="http://schemas.openxmlformats.org/officeDocument/2006/relationships/hyperlink" Target="https://fr.jardins-animes.com/eco-piege-contre-chenille-processionnaire-pin-p-1032.html" TargetMode="External"/><Relationship Id="rId1" Type="http://schemas.openxmlformats.org/officeDocument/2006/relationships/slideLayout" Target="../slideLayouts/slideLayout7.xml"/><Relationship Id="rId6" Type="http://schemas.openxmlformats.org/officeDocument/2006/relationships/image" Target="../media/image321.jpg"/><Relationship Id="rId11" Type="http://schemas.openxmlformats.org/officeDocument/2006/relationships/image" Target="../media/image325.jpg"/><Relationship Id="rId5" Type="http://schemas.openxmlformats.org/officeDocument/2006/relationships/image" Target="../media/image320.jpg"/><Relationship Id="rId10" Type="http://schemas.openxmlformats.org/officeDocument/2006/relationships/hyperlink" Target="http://www.bambougers.com/chenilles-processionnaires-du-pin.html" TargetMode="External"/><Relationship Id="rId4" Type="http://schemas.openxmlformats.org/officeDocument/2006/relationships/image" Target="../media/image319.jpg"/><Relationship Id="rId9" Type="http://schemas.openxmlformats.org/officeDocument/2006/relationships/image" Target="../media/image324.jpg"/></Relationships>
</file>

<file path=ppt/slides/_rels/slide112.xml.rels><?xml version="1.0" encoding="UTF-8" standalone="yes"?>
<Relationships xmlns="http://schemas.openxmlformats.org/package/2006/relationships"><Relationship Id="rId8" Type="http://schemas.openxmlformats.org/officeDocument/2006/relationships/image" Target="../media/image329.jpg"/><Relationship Id="rId3" Type="http://schemas.openxmlformats.org/officeDocument/2006/relationships/hyperlink" Target="http://www.greffer.net/forum/viewtopic.php?t=1818" TargetMode="External"/><Relationship Id="rId7" Type="http://schemas.openxmlformats.org/officeDocument/2006/relationships/image" Target="../media/image328.jpg"/><Relationship Id="rId2" Type="http://schemas.openxmlformats.org/officeDocument/2006/relationships/hyperlink" Target="http://www.greffer.net/forum/viewtopic.php?t=1818&amp;start=0&amp;postdays=0&amp;postorder=asc&amp;highlight=" TargetMode="External"/><Relationship Id="rId1" Type="http://schemas.openxmlformats.org/officeDocument/2006/relationships/slideLayout" Target="../slideLayouts/slideLayout7.xml"/><Relationship Id="rId6" Type="http://schemas.openxmlformats.org/officeDocument/2006/relationships/image" Target="../media/image327.jpg"/><Relationship Id="rId5" Type="http://schemas.openxmlformats.org/officeDocument/2006/relationships/hyperlink" Target="http://mapassionduverger.fr/maladies-et-ravageurs/lutte-contre-les-guepes-et-frelons/" TargetMode="External"/><Relationship Id="rId4" Type="http://schemas.openxmlformats.org/officeDocument/2006/relationships/image" Target="../media/image326.png"/><Relationship Id="rId9" Type="http://schemas.openxmlformats.org/officeDocument/2006/relationships/image" Target="../media/image330.png"/></Relationships>
</file>

<file path=ppt/slides/_rels/slide113.xml.rels><?xml version="1.0" encoding="UTF-8" standalone="yes"?>
<Relationships xmlns="http://schemas.openxmlformats.org/package/2006/relationships"><Relationship Id="rId8" Type="http://schemas.openxmlformats.org/officeDocument/2006/relationships/hyperlink" Target="https://www.bonheurbio.com/piege-processionnaire-du-pin-ou-pyrale-du-buis" TargetMode="External"/><Relationship Id="rId3" Type="http://schemas.openxmlformats.org/officeDocument/2006/relationships/image" Target="../media/image332.jpg"/><Relationship Id="rId7" Type="http://schemas.openxmlformats.org/officeDocument/2006/relationships/image" Target="../media/image335.jpg"/><Relationship Id="rId2" Type="http://schemas.openxmlformats.org/officeDocument/2006/relationships/image" Target="../media/image331.jpg"/><Relationship Id="rId1" Type="http://schemas.openxmlformats.org/officeDocument/2006/relationships/slideLayout" Target="../slideLayouts/slideLayout7.xml"/><Relationship Id="rId6" Type="http://schemas.openxmlformats.org/officeDocument/2006/relationships/hyperlink" Target="https://www.amazon.fr/BSI-2-Pi%C3%A8ges-%C3%A2-Limaces/dp/B00JY9KNGE" TargetMode="External"/><Relationship Id="rId5" Type="http://schemas.openxmlformats.org/officeDocument/2006/relationships/image" Target="../media/image334.jpg"/><Relationship Id="rId10" Type="http://schemas.openxmlformats.org/officeDocument/2006/relationships/image" Target="../media/image337.jpeg"/><Relationship Id="rId4" Type="http://schemas.openxmlformats.org/officeDocument/2006/relationships/image" Target="../media/image333.jpg"/><Relationship Id="rId9" Type="http://schemas.openxmlformats.org/officeDocument/2006/relationships/image" Target="../media/image336.jpg"/></Relationships>
</file>

<file path=ppt/slides/_rels/slide114.xml.rels><?xml version="1.0" encoding="UTF-8" standalone="yes"?>
<Relationships xmlns="http://schemas.openxmlformats.org/package/2006/relationships"><Relationship Id="rId8" Type="http://schemas.openxmlformats.org/officeDocument/2006/relationships/image" Target="../media/image344.jpg"/><Relationship Id="rId3" Type="http://schemas.openxmlformats.org/officeDocument/2006/relationships/image" Target="../media/image339.jpg"/><Relationship Id="rId7" Type="http://schemas.openxmlformats.org/officeDocument/2006/relationships/image" Target="../media/image343.jpg"/><Relationship Id="rId2" Type="http://schemas.openxmlformats.org/officeDocument/2006/relationships/image" Target="../media/image338.jpg"/><Relationship Id="rId1" Type="http://schemas.openxmlformats.org/officeDocument/2006/relationships/slideLayout" Target="../slideLayouts/slideLayout7.xml"/><Relationship Id="rId6" Type="http://schemas.openxmlformats.org/officeDocument/2006/relationships/image" Target="../media/image342.jpg"/><Relationship Id="rId5" Type="http://schemas.openxmlformats.org/officeDocument/2006/relationships/image" Target="../media/image341.jpg"/><Relationship Id="rId10" Type="http://schemas.openxmlformats.org/officeDocument/2006/relationships/hyperlink" Target="http://www.edialux.fr/chenilles-processionnaires-defoliatrices/2207-bande-de-glue-pour-mineuse-du-marronnier-100-m.html" TargetMode="External"/><Relationship Id="rId4" Type="http://schemas.openxmlformats.org/officeDocument/2006/relationships/image" Target="../media/image340.jpg"/><Relationship Id="rId9" Type="http://schemas.openxmlformats.org/officeDocument/2006/relationships/image" Target="../media/image345.jpg"/></Relationships>
</file>

<file path=ppt/slides/_rels/slide115.xml.rels><?xml version="1.0" encoding="UTF-8" standalone="yes"?>
<Relationships xmlns="http://schemas.openxmlformats.org/package/2006/relationships"><Relationship Id="rId8" Type="http://schemas.openxmlformats.org/officeDocument/2006/relationships/image" Target="../media/image352.jpg"/><Relationship Id="rId3" Type="http://schemas.openxmlformats.org/officeDocument/2006/relationships/image" Target="../media/image347.jpeg"/><Relationship Id="rId7" Type="http://schemas.openxmlformats.org/officeDocument/2006/relationships/image" Target="../media/image351.png"/><Relationship Id="rId2" Type="http://schemas.openxmlformats.org/officeDocument/2006/relationships/image" Target="../media/image346.jpeg"/><Relationship Id="rId1" Type="http://schemas.openxmlformats.org/officeDocument/2006/relationships/slideLayout" Target="../slideLayouts/slideLayout7.xml"/><Relationship Id="rId6" Type="http://schemas.openxmlformats.org/officeDocument/2006/relationships/image" Target="../media/image350.jpeg"/><Relationship Id="rId5" Type="http://schemas.openxmlformats.org/officeDocument/2006/relationships/image" Target="../media/image349.png"/><Relationship Id="rId4" Type="http://schemas.openxmlformats.org/officeDocument/2006/relationships/image" Target="../media/image348.jpeg"/></Relationships>
</file>

<file path=ppt/slides/_rels/slide116.xml.rels><?xml version="1.0" encoding="UTF-8" standalone="yes"?>
<Relationships xmlns="http://schemas.openxmlformats.org/package/2006/relationships"><Relationship Id="rId8" Type="http://schemas.openxmlformats.org/officeDocument/2006/relationships/image" Target="../media/image358.png"/><Relationship Id="rId3" Type="http://schemas.openxmlformats.org/officeDocument/2006/relationships/image" Target="../media/image354.jpeg"/><Relationship Id="rId7" Type="http://schemas.openxmlformats.org/officeDocument/2006/relationships/hyperlink" Target="http://croqfcn.perso.sfr.fr/traitmt.htm" TargetMode="External"/><Relationship Id="rId2" Type="http://schemas.openxmlformats.org/officeDocument/2006/relationships/image" Target="../media/image353.jpeg"/><Relationship Id="rId1" Type="http://schemas.openxmlformats.org/officeDocument/2006/relationships/slideLayout" Target="../slideLayouts/slideLayout7.xml"/><Relationship Id="rId6" Type="http://schemas.openxmlformats.org/officeDocument/2006/relationships/image" Target="../media/image357.jpeg"/><Relationship Id="rId5" Type="http://schemas.openxmlformats.org/officeDocument/2006/relationships/image" Target="../media/image356.jpeg"/><Relationship Id="rId4" Type="http://schemas.openxmlformats.org/officeDocument/2006/relationships/image" Target="../media/image355.jpeg"/><Relationship Id="rId9" Type="http://schemas.openxmlformats.org/officeDocument/2006/relationships/image" Target="../media/image359.png"/></Relationships>
</file>

<file path=ppt/slides/_rels/slide117.xml.rels><?xml version="1.0" encoding="UTF-8" standalone="yes"?>
<Relationships xmlns="http://schemas.openxmlformats.org/package/2006/relationships"><Relationship Id="rId3" Type="http://schemas.openxmlformats.org/officeDocument/2006/relationships/image" Target="../media/image361.jpg"/><Relationship Id="rId2" Type="http://schemas.openxmlformats.org/officeDocument/2006/relationships/image" Target="../media/image360.jpg"/><Relationship Id="rId1" Type="http://schemas.openxmlformats.org/officeDocument/2006/relationships/slideLayout" Target="../slideLayouts/slideLayout7.xml"/><Relationship Id="rId6" Type="http://schemas.openxmlformats.org/officeDocument/2006/relationships/image" Target="../media/image364.jpeg"/><Relationship Id="rId5" Type="http://schemas.openxmlformats.org/officeDocument/2006/relationships/image" Target="../media/image363.jpeg"/><Relationship Id="rId4" Type="http://schemas.openxmlformats.org/officeDocument/2006/relationships/image" Target="../media/image362.jpg"/></Relationships>
</file>

<file path=ppt/slides/_rels/slide118.xml.rels><?xml version="1.0" encoding="UTF-8" standalone="yes"?>
<Relationships xmlns="http://schemas.openxmlformats.org/package/2006/relationships"><Relationship Id="rId8" Type="http://schemas.openxmlformats.org/officeDocument/2006/relationships/image" Target="../media/image371.jpg"/><Relationship Id="rId3" Type="http://schemas.openxmlformats.org/officeDocument/2006/relationships/image" Target="../media/image366.jpg"/><Relationship Id="rId7" Type="http://schemas.openxmlformats.org/officeDocument/2006/relationships/image" Target="../media/image370.jpg"/><Relationship Id="rId2" Type="http://schemas.openxmlformats.org/officeDocument/2006/relationships/image" Target="../media/image365.jpg"/><Relationship Id="rId1" Type="http://schemas.openxmlformats.org/officeDocument/2006/relationships/slideLayout" Target="../slideLayouts/slideLayout7.xml"/><Relationship Id="rId6" Type="http://schemas.openxmlformats.org/officeDocument/2006/relationships/image" Target="../media/image369.jpg"/><Relationship Id="rId11" Type="http://schemas.openxmlformats.org/officeDocument/2006/relationships/image" Target="../media/image374.jpg"/><Relationship Id="rId5" Type="http://schemas.openxmlformats.org/officeDocument/2006/relationships/image" Target="../media/image368.jpg"/><Relationship Id="rId10" Type="http://schemas.openxmlformats.org/officeDocument/2006/relationships/image" Target="../media/image373.jpg"/><Relationship Id="rId4" Type="http://schemas.openxmlformats.org/officeDocument/2006/relationships/image" Target="../media/image367.jpg"/><Relationship Id="rId9" Type="http://schemas.openxmlformats.org/officeDocument/2006/relationships/image" Target="../media/image372.jpg"/></Relationships>
</file>

<file path=ppt/slides/_rels/slide119.xml.rels><?xml version="1.0" encoding="UTF-8" standalone="yes"?>
<Relationships xmlns="http://schemas.openxmlformats.org/package/2006/relationships"><Relationship Id="rId8" Type="http://schemas.openxmlformats.org/officeDocument/2006/relationships/image" Target="../media/image381.jpg"/><Relationship Id="rId3" Type="http://schemas.openxmlformats.org/officeDocument/2006/relationships/image" Target="../media/image376.jpg"/><Relationship Id="rId7" Type="http://schemas.openxmlformats.org/officeDocument/2006/relationships/image" Target="../media/image380.jpg"/><Relationship Id="rId2" Type="http://schemas.openxmlformats.org/officeDocument/2006/relationships/image" Target="../media/image375.jpg"/><Relationship Id="rId1" Type="http://schemas.openxmlformats.org/officeDocument/2006/relationships/slideLayout" Target="../slideLayouts/slideLayout7.xml"/><Relationship Id="rId6" Type="http://schemas.openxmlformats.org/officeDocument/2006/relationships/image" Target="../media/image379.jpg"/><Relationship Id="rId11" Type="http://schemas.openxmlformats.org/officeDocument/2006/relationships/image" Target="../media/image384.jpg"/><Relationship Id="rId5" Type="http://schemas.openxmlformats.org/officeDocument/2006/relationships/image" Target="../media/image378.jpg"/><Relationship Id="rId10" Type="http://schemas.openxmlformats.org/officeDocument/2006/relationships/image" Target="../media/image383.jpg"/><Relationship Id="rId4" Type="http://schemas.openxmlformats.org/officeDocument/2006/relationships/image" Target="../media/image377.jpg"/><Relationship Id="rId9" Type="http://schemas.openxmlformats.org/officeDocument/2006/relationships/image" Target="../media/image382.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vertigo.revues.org/index4093.html"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image" Target="../media/image385.jpeg"/><Relationship Id="rId1" Type="http://schemas.openxmlformats.org/officeDocument/2006/relationships/slideLayout" Target="../slideLayouts/slideLayout7.xml"/><Relationship Id="rId4" Type="http://schemas.openxmlformats.org/officeDocument/2006/relationships/image" Target="../media/image387.jpeg"/></Relationships>
</file>

<file path=ppt/slides/_rels/slide121.xml.rels><?xml version="1.0" encoding="UTF-8" standalone="yes"?>
<Relationships xmlns="http://schemas.openxmlformats.org/package/2006/relationships"><Relationship Id="rId3" Type="http://schemas.openxmlformats.org/officeDocument/2006/relationships/image" Target="../media/image389.jpg"/><Relationship Id="rId2" Type="http://schemas.openxmlformats.org/officeDocument/2006/relationships/image" Target="../media/image388.jpg"/><Relationship Id="rId1" Type="http://schemas.openxmlformats.org/officeDocument/2006/relationships/slideLayout" Target="../slideLayouts/slideLayout7.xml"/><Relationship Id="rId5" Type="http://schemas.openxmlformats.org/officeDocument/2006/relationships/image" Target="../media/image391.png"/><Relationship Id="rId4" Type="http://schemas.openxmlformats.org/officeDocument/2006/relationships/image" Target="../media/image390.png"/></Relationships>
</file>

<file path=ppt/slides/_rels/slide122.xml.rels><?xml version="1.0" encoding="UTF-8" standalone="yes"?>
<Relationships xmlns="http://schemas.openxmlformats.org/package/2006/relationships"><Relationship Id="rId8" Type="http://schemas.openxmlformats.org/officeDocument/2006/relationships/image" Target="../media/image396.jpg"/><Relationship Id="rId3" Type="http://schemas.openxmlformats.org/officeDocument/2006/relationships/image" Target="../media/image393.png"/><Relationship Id="rId7" Type="http://schemas.openxmlformats.org/officeDocument/2006/relationships/hyperlink" Target="http://www.thepacker.com/shipping-profiles/california-strawberries/strawberry-growers-rev-bug-vacs" TargetMode="External"/><Relationship Id="rId2" Type="http://schemas.openxmlformats.org/officeDocument/2006/relationships/image" Target="../media/image392.png"/><Relationship Id="rId1" Type="http://schemas.openxmlformats.org/officeDocument/2006/relationships/slideLayout" Target="../slideLayouts/slideLayout7.xml"/><Relationship Id="rId6" Type="http://schemas.openxmlformats.org/officeDocument/2006/relationships/hyperlink" Target="http://www.producer.com/2017/03/vacuum-caters-to-demand-for-clean-food-without-chemicals/" TargetMode="External"/><Relationship Id="rId11" Type="http://schemas.openxmlformats.org/officeDocument/2006/relationships/image" Target="../media/image398.jpg"/><Relationship Id="rId5" Type="http://schemas.openxmlformats.org/officeDocument/2006/relationships/image" Target="../media/image395.jpg"/><Relationship Id="rId10" Type="http://schemas.openxmlformats.org/officeDocument/2006/relationships/image" Target="../media/image397.jpg"/><Relationship Id="rId4" Type="http://schemas.openxmlformats.org/officeDocument/2006/relationships/image" Target="../media/image394.png"/><Relationship Id="rId9" Type="http://schemas.openxmlformats.org/officeDocument/2006/relationships/hyperlink" Target="http://www.israelagri.com/?CategoryID=401&amp;ArticleID=620"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400.jpg"/><Relationship Id="rId7" Type="http://schemas.openxmlformats.org/officeDocument/2006/relationships/image" Target="../media/image404.jpg"/><Relationship Id="rId2" Type="http://schemas.openxmlformats.org/officeDocument/2006/relationships/image" Target="../media/image399.jpeg"/><Relationship Id="rId1" Type="http://schemas.openxmlformats.org/officeDocument/2006/relationships/slideLayout" Target="../slideLayouts/slideLayout7.xml"/><Relationship Id="rId6" Type="http://schemas.openxmlformats.org/officeDocument/2006/relationships/image" Target="../media/image403.jpg"/><Relationship Id="rId5" Type="http://schemas.openxmlformats.org/officeDocument/2006/relationships/image" Target="../media/image402.jpg"/><Relationship Id="rId4" Type="http://schemas.openxmlformats.org/officeDocument/2006/relationships/image" Target="../media/image401.jpg"/></Relationships>
</file>

<file path=ppt/slides/_rels/slide124.xml.rels><?xml version="1.0" encoding="UTF-8" standalone="yes"?>
<Relationships xmlns="http://schemas.openxmlformats.org/package/2006/relationships"><Relationship Id="rId8" Type="http://schemas.openxmlformats.org/officeDocument/2006/relationships/image" Target="../media/image411.jpg"/><Relationship Id="rId3" Type="http://schemas.openxmlformats.org/officeDocument/2006/relationships/image" Target="../media/image406.jpg"/><Relationship Id="rId7" Type="http://schemas.openxmlformats.org/officeDocument/2006/relationships/image" Target="../media/image410.jpg"/><Relationship Id="rId2" Type="http://schemas.openxmlformats.org/officeDocument/2006/relationships/image" Target="../media/image405.jpg"/><Relationship Id="rId1" Type="http://schemas.openxmlformats.org/officeDocument/2006/relationships/slideLayout" Target="../slideLayouts/slideLayout7.xml"/><Relationship Id="rId6" Type="http://schemas.openxmlformats.org/officeDocument/2006/relationships/image" Target="../media/image409.jpeg"/><Relationship Id="rId5" Type="http://schemas.openxmlformats.org/officeDocument/2006/relationships/image" Target="../media/image408.jpeg"/><Relationship Id="rId10" Type="http://schemas.openxmlformats.org/officeDocument/2006/relationships/image" Target="../media/image413.jpg"/><Relationship Id="rId4" Type="http://schemas.openxmlformats.org/officeDocument/2006/relationships/image" Target="../media/image407.jpeg"/><Relationship Id="rId9" Type="http://schemas.openxmlformats.org/officeDocument/2006/relationships/image" Target="../media/image412.jpg"/></Relationships>
</file>

<file path=ppt/slides/_rels/slide125.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image" Target="../media/image414.jpeg"/><Relationship Id="rId1" Type="http://schemas.openxmlformats.org/officeDocument/2006/relationships/slideLayout" Target="../slideLayouts/slideLayout7.xml"/><Relationship Id="rId4" Type="http://schemas.openxmlformats.org/officeDocument/2006/relationships/image" Target="../media/image416.png"/></Relationships>
</file>

<file path=ppt/slides/_rels/slide126.xml.rels><?xml version="1.0" encoding="UTF-8" standalone="yes"?>
<Relationships xmlns="http://schemas.openxmlformats.org/package/2006/relationships"><Relationship Id="rId3" Type="http://schemas.openxmlformats.org/officeDocument/2006/relationships/image" Target="../media/image418.jpg"/><Relationship Id="rId2" Type="http://schemas.openxmlformats.org/officeDocument/2006/relationships/image" Target="../media/image417.jpg"/><Relationship Id="rId1" Type="http://schemas.openxmlformats.org/officeDocument/2006/relationships/slideLayout" Target="../slideLayouts/slideLayout7.xml"/><Relationship Id="rId4" Type="http://schemas.openxmlformats.org/officeDocument/2006/relationships/hyperlink" Target="http://www.gerbeaud.com/jardin/fiches/modeles-rotation-des-cultures-au-potager,1531.html" TargetMode="External"/></Relationships>
</file>

<file path=ppt/slides/_rels/slide127.xml.rels><?xml version="1.0" encoding="UTF-8" standalone="yes"?>
<Relationships xmlns="http://schemas.openxmlformats.org/package/2006/relationships"><Relationship Id="rId8" Type="http://schemas.openxmlformats.org/officeDocument/2006/relationships/hyperlink" Target="http://www.lafranceagricole.fr/strategie/savoir-adapter-sa-rotation-en-grandes-cultures-bio-1,0,23352065.html" TargetMode="External"/><Relationship Id="rId3" Type="http://schemas.openxmlformats.org/officeDocument/2006/relationships/image" Target="../media/image420.jpg"/><Relationship Id="rId7" Type="http://schemas.openxmlformats.org/officeDocument/2006/relationships/hyperlink" Target="http://www.terresinovia.fr/soja/cultiver-du-soja/parcelle-et-rotations/" TargetMode="External"/><Relationship Id="rId2" Type="http://schemas.openxmlformats.org/officeDocument/2006/relationships/image" Target="../media/image419.jpg"/><Relationship Id="rId1" Type="http://schemas.openxmlformats.org/officeDocument/2006/relationships/slideLayout" Target="../slideLayouts/slideLayout7.xml"/><Relationship Id="rId6" Type="http://schemas.openxmlformats.org/officeDocument/2006/relationships/hyperlink" Target="http://agriculture-de-conservation.com/Plateforme-rotationnelle-de-Benoit.html" TargetMode="External"/><Relationship Id="rId5" Type="http://schemas.openxmlformats.org/officeDocument/2006/relationships/image" Target="../media/image422.png"/><Relationship Id="rId4" Type="http://schemas.openxmlformats.org/officeDocument/2006/relationships/image" Target="../media/image421.jpg"/><Relationship Id="rId9" Type="http://schemas.openxmlformats.org/officeDocument/2006/relationships/image" Target="../media/image423.jpg"/></Relationships>
</file>

<file path=ppt/slides/_rels/slide128.xml.rels><?xml version="1.0" encoding="UTF-8" standalone="yes"?>
<Relationships xmlns="http://schemas.openxmlformats.org/package/2006/relationships"><Relationship Id="rId3" Type="http://schemas.openxmlformats.org/officeDocument/2006/relationships/hyperlink" Target="http://jardinage.mr-bricolage.fr/les-plantes-et-les-fleurs-anti-insectes/" TargetMode="External"/><Relationship Id="rId2" Type="http://schemas.openxmlformats.org/officeDocument/2006/relationships/image" Target="../media/image424.jpg"/><Relationship Id="rId1" Type="http://schemas.openxmlformats.org/officeDocument/2006/relationships/slideLayout" Target="../slideLayouts/slideLayout7.xml"/><Relationship Id="rId5" Type="http://schemas.openxmlformats.org/officeDocument/2006/relationships/hyperlink" Target="https://www.aujardin.info/fiches/associations.php" TargetMode="External"/><Relationship Id="rId4" Type="http://schemas.openxmlformats.org/officeDocument/2006/relationships/image" Target="../media/image425.jpg"/></Relationships>
</file>

<file path=ppt/slides/_rels/slide129.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image" Target="../media/image4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hyperlink" Target="https://fr.wikipedia.org/wiki/Fumure" TargetMode="External"/><Relationship Id="rId7" Type="http://schemas.openxmlformats.org/officeDocument/2006/relationships/hyperlink" Target="https://fr.wikipedia.org/wiki/Convention_internationale_pour_la_protection_des_v%C3%A9g%C3%A9taux" TargetMode="External"/><Relationship Id="rId2" Type="http://schemas.openxmlformats.org/officeDocument/2006/relationships/hyperlink" Target="https://fr.wikipedia.org/wiki/Drainage_(agricole)" TargetMode="External"/><Relationship Id="rId1" Type="http://schemas.openxmlformats.org/officeDocument/2006/relationships/slideLayout" Target="../slideLayouts/slideLayout7.xml"/><Relationship Id="rId6" Type="http://schemas.openxmlformats.org/officeDocument/2006/relationships/hyperlink" Target="https://fr.wikipedia.org/wiki/%C3%89pouvantail" TargetMode="External"/><Relationship Id="rId5" Type="http://schemas.openxmlformats.org/officeDocument/2006/relationships/hyperlink" Target="https://fr.wikipedia.org/wiki/Hybride" TargetMode="External"/><Relationship Id="rId4" Type="http://schemas.openxmlformats.org/officeDocument/2006/relationships/hyperlink" Target="https://fr.wikipedia.org/wiki/Assolement" TargetMode="External"/><Relationship Id="rId9" Type="http://schemas.openxmlformats.org/officeDocument/2006/relationships/hyperlink" Target="http://naturealerte.blogspot.co.uk/2011/06/17052011france-le-pesticide-cruiser-osr.html"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428.jpg"/><Relationship Id="rId2" Type="http://schemas.openxmlformats.org/officeDocument/2006/relationships/hyperlink" Target="https://twitter.com/kikefuero/status/378801572341219328"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hyperlink" Target="http://www.inra.fr/content/download/22037/306822/version/1/file/Ecophyto+jeux+d'acteurs+meynard+2.ppt"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429.jpg"/><Relationship Id="rId2" Type="http://schemas.openxmlformats.org/officeDocument/2006/relationships/hyperlink" Target="http://www.agroparistech.fr/IMG/pdf/Spataro_lutteBio.pdf" TargetMode="Externa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hyperlink" Target="http://www.umc.edu.dz/vf/images/coccinella.pdf" TargetMode="Externa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hyperlink" Target="http://www.umc.edu.dz/vf/images/coccinella.pdf" TargetMode="Externa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hyperlink" Target="http://www.umc.edu.dz/vf/images/coccinella.pdf"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hyperlink" Target="http://www.umc.edu.dz/vf/images/coccinella.pdf"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hyperlink" Target="http://www.umc.edu.dz/vf/images/coccinella.pdf" TargetMode="External"/><Relationship Id="rId2" Type="http://schemas.openxmlformats.org/officeDocument/2006/relationships/image" Target="../media/image43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432.jpeg"/><Relationship Id="rId2" Type="http://schemas.openxmlformats.org/officeDocument/2006/relationships/image" Target="../media/image431.jpeg"/><Relationship Id="rId1" Type="http://schemas.openxmlformats.org/officeDocument/2006/relationships/slideLayout" Target="../slideLayouts/slideLayout7.xml"/><Relationship Id="rId4" Type="http://schemas.openxmlformats.org/officeDocument/2006/relationships/hyperlink" Target="http://www.umc.edu.dz/vf/images/coccinella.pdf"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fr.wikipedia.org/wiki/Insecte" TargetMode="External"/><Relationship Id="rId3" Type="http://schemas.openxmlformats.org/officeDocument/2006/relationships/hyperlink" Target="https://fr.wikipedia.org/wiki/Produit_phytopharmaceutique" TargetMode="External"/><Relationship Id="rId7" Type="http://schemas.openxmlformats.org/officeDocument/2006/relationships/hyperlink" Target="https://fr.wikipedia.org/wiki/Lutte_int%C3%A9gr%C3%A9e" TargetMode="External"/><Relationship Id="rId2" Type="http://schemas.openxmlformats.org/officeDocument/2006/relationships/hyperlink" Target="https://fr.wikipedia.org/w/index.php?title=%C3%89chenillage&amp;action=edit&amp;redlink=1" TargetMode="External"/><Relationship Id="rId1" Type="http://schemas.openxmlformats.org/officeDocument/2006/relationships/slideLayout" Target="../slideLayouts/slideLayout7.xml"/><Relationship Id="rId6" Type="http://schemas.openxmlformats.org/officeDocument/2006/relationships/hyperlink" Target="https://fr.wikipedia.org/wiki/Agriculture_biologique" TargetMode="External"/><Relationship Id="rId5" Type="http://schemas.openxmlformats.org/officeDocument/2006/relationships/hyperlink" Target="https://fr.wikipedia.org/wiki/Ph%C3%A9romone" TargetMode="External"/><Relationship Id="rId4" Type="http://schemas.openxmlformats.org/officeDocument/2006/relationships/hyperlink" Target="https://fr.wikipedia.org/wiki/Lutte_biologique" TargetMode="External"/><Relationship Id="rId9" Type="http://schemas.openxmlformats.org/officeDocument/2006/relationships/hyperlink" Target="https://fr.wikipedia.org/wiki/Nuisible" TargetMode="External"/></Relationships>
</file>

<file path=ppt/slides/_rels/slide140.xml.rels><?xml version="1.0" encoding="UTF-8" standalone="yes"?>
<Relationships xmlns="http://schemas.openxmlformats.org/package/2006/relationships"><Relationship Id="rId2" Type="http://schemas.openxmlformats.org/officeDocument/2006/relationships/hyperlink" Target="http://www.umc.edu.dz/vf/images/coccinella.pdf" TargetMode="Externa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433.jpeg"/><Relationship Id="rId2" Type="http://schemas.openxmlformats.org/officeDocument/2006/relationships/hyperlink" Target="http://slideplayer.fr/slide/3174185/" TargetMode="External"/><Relationship Id="rId1" Type="http://schemas.openxmlformats.org/officeDocument/2006/relationships/slideLayout" Target="../slideLayouts/slideLayout7.xml"/><Relationship Id="rId6" Type="http://schemas.openxmlformats.org/officeDocument/2006/relationships/image" Target="../media/image436.jpg"/><Relationship Id="rId5" Type="http://schemas.openxmlformats.org/officeDocument/2006/relationships/image" Target="../media/image435.jpg"/><Relationship Id="rId4" Type="http://schemas.openxmlformats.org/officeDocument/2006/relationships/image" Target="../media/image434.jpg"/></Relationships>
</file>

<file path=ppt/slides/_rels/slide142.xml.rels><?xml version="1.0" encoding="UTF-8" standalone="yes"?>
<Relationships xmlns="http://schemas.openxmlformats.org/package/2006/relationships"><Relationship Id="rId3" Type="http://schemas.openxmlformats.org/officeDocument/2006/relationships/hyperlink" Target="http://www.agroparistech.fr/IMG/pdf/Spataro_lutteBio.pdf" TargetMode="External"/><Relationship Id="rId2" Type="http://schemas.openxmlformats.org/officeDocument/2006/relationships/image" Target="../media/image437.jpeg"/><Relationship Id="rId1" Type="http://schemas.openxmlformats.org/officeDocument/2006/relationships/slideLayout" Target="../slideLayouts/slideLayout7.xml"/><Relationship Id="rId4" Type="http://schemas.openxmlformats.org/officeDocument/2006/relationships/hyperlink" Target="http://fr.wikipedia.org/wiki/Diapause" TargetMode="External"/></Relationships>
</file>

<file path=ppt/slides/_rels/slide143.xml.rels><?xml version="1.0" encoding="UTF-8" standalone="yes"?>
<Relationships xmlns="http://schemas.openxmlformats.org/package/2006/relationships"><Relationship Id="rId2" Type="http://schemas.openxmlformats.org/officeDocument/2006/relationships/hyperlink" Target="http://www.agroparistech.fr/IMG/pdf/Spataro_lutteBio.pdf" TargetMode="Externa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hyperlink" Target="http://www.agroparistech.fr/IMG/pdf/Spataro_lutteBio.pdf" TargetMode="External"/><Relationship Id="rId2" Type="http://schemas.openxmlformats.org/officeDocument/2006/relationships/image" Target="../media/image438.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hyperlink" Target="http://www.agroparistech.fr/IMG/pdf/Spataro_lutteBio.pdf"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439.jpg"/><Relationship Id="rId2" Type="http://schemas.openxmlformats.org/officeDocument/2006/relationships/hyperlink" Target="https://craquebitume.org/wp-content/uploads/2016/12/Compagnonnage.pdf" TargetMode="Externa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440.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442.jpg"/><Relationship Id="rId2" Type="http://schemas.openxmlformats.org/officeDocument/2006/relationships/image" Target="../media/image441.jpg"/><Relationship Id="rId1" Type="http://schemas.openxmlformats.org/officeDocument/2006/relationships/slideLayout" Target="../slideLayouts/slideLayout7.xml"/><Relationship Id="rId4" Type="http://schemas.openxmlformats.org/officeDocument/2006/relationships/image" Target="../media/image443.jpg"/></Relationships>
</file>

<file path=ppt/slides/_rels/slide153.xml.rels><?xml version="1.0" encoding="UTF-8" standalone="yes"?>
<Relationships xmlns="http://schemas.openxmlformats.org/package/2006/relationships"><Relationship Id="rId2" Type="http://schemas.openxmlformats.org/officeDocument/2006/relationships/image" Target="../media/image444.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46.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8" Type="http://schemas.openxmlformats.org/officeDocument/2006/relationships/image" Target="../media/image452.jpeg"/><Relationship Id="rId3" Type="http://schemas.openxmlformats.org/officeDocument/2006/relationships/image" Target="../media/image448.jpeg"/><Relationship Id="rId7" Type="http://schemas.openxmlformats.org/officeDocument/2006/relationships/image" Target="../media/image451.jpeg"/><Relationship Id="rId2" Type="http://schemas.openxmlformats.org/officeDocument/2006/relationships/image" Target="../media/image447.jpeg"/><Relationship Id="rId1" Type="http://schemas.openxmlformats.org/officeDocument/2006/relationships/slideLayout" Target="../slideLayouts/slideLayout7.xml"/><Relationship Id="rId6" Type="http://schemas.openxmlformats.org/officeDocument/2006/relationships/hyperlink" Target="http://www.slideshare.net/francoisstepman/preparation-bios-pesticides" TargetMode="External"/><Relationship Id="rId5" Type="http://schemas.openxmlformats.org/officeDocument/2006/relationships/image" Target="../media/image450.jpeg"/><Relationship Id="rId10" Type="http://schemas.openxmlformats.org/officeDocument/2006/relationships/image" Target="../media/image454.jpeg"/><Relationship Id="rId4" Type="http://schemas.openxmlformats.org/officeDocument/2006/relationships/image" Target="../media/image449.jpeg"/><Relationship Id="rId9" Type="http://schemas.openxmlformats.org/officeDocument/2006/relationships/image" Target="../media/image453.jpeg"/></Relationships>
</file>

<file path=ppt/slides/_rels/slide158.xml.rels><?xml version="1.0" encoding="UTF-8" standalone="yes"?>
<Relationships xmlns="http://schemas.openxmlformats.org/package/2006/relationships"><Relationship Id="rId8" Type="http://schemas.openxmlformats.org/officeDocument/2006/relationships/image" Target="../media/image459.jpeg"/><Relationship Id="rId3" Type="http://schemas.openxmlformats.org/officeDocument/2006/relationships/image" Target="../media/image455.jpg"/><Relationship Id="rId7" Type="http://schemas.openxmlformats.org/officeDocument/2006/relationships/image" Target="../media/image458.jpeg"/><Relationship Id="rId2" Type="http://schemas.openxmlformats.org/officeDocument/2006/relationships/hyperlink" Target="http://www.slideshare.net/francoisstepman/preparation-bios-pesticides" TargetMode="External"/><Relationship Id="rId1" Type="http://schemas.openxmlformats.org/officeDocument/2006/relationships/slideLayout" Target="../slideLayouts/slideLayout7.xml"/><Relationship Id="rId6" Type="http://schemas.openxmlformats.org/officeDocument/2006/relationships/image" Target="../media/image457.jpeg"/><Relationship Id="rId5" Type="http://schemas.openxmlformats.org/officeDocument/2006/relationships/image" Target="../media/image456.jpeg"/><Relationship Id="rId4" Type="http://schemas.openxmlformats.org/officeDocument/2006/relationships/hyperlink" Target="http://fr.wikipedia.org/wiki/Fichier:French_marigold.jpg"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460.jpeg"/><Relationship Id="rId2" Type="http://schemas.openxmlformats.org/officeDocument/2006/relationships/hyperlink" Target="http://www.jardinage.net/pro/html/pra1-floraplus.html" TargetMode="External"/><Relationship Id="rId1" Type="http://schemas.openxmlformats.org/officeDocument/2006/relationships/slideLayout" Target="../slideLayouts/slideLayout7.xml"/><Relationship Id="rId4" Type="http://schemas.openxmlformats.org/officeDocument/2006/relationships/image" Target="../media/image461.jpeg"/></Relationships>
</file>

<file path=ppt/slides/_rels/slide16.xml.rels><?xml version="1.0" encoding="UTF-8" standalone="yes"?>
<Relationships xmlns="http://schemas.openxmlformats.org/package/2006/relationships"><Relationship Id="rId2" Type="http://schemas.openxmlformats.org/officeDocument/2006/relationships/hyperlink" Target="https://fr.wikipedia.org/wiki/Riz_dor%C3%A9" TargetMode="Externa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hyperlink" Target="http://www.supagro.fr/ress-pepites/processusecologiques/co/RPop.html" TargetMode="Externa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hyperlink" Target="http://www.li-an.fr/jyves/Meyer_2002_Fiche_Technique_Lutte_Biologique.pdf" TargetMode="Externa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hyperlink" Target="http://www2.ville.montreal.qc.ca/jardin/biblio/bottin/jardiner_sans_pesticides" TargetMode="Externa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8" Type="http://schemas.openxmlformats.org/officeDocument/2006/relationships/hyperlink" Target="http://fr.wikipedia.org/wiki/Organismes_g%C3%A9n%C3%A9tiquement_modifi%C3%A9s" TargetMode="External"/><Relationship Id="rId13" Type="http://schemas.openxmlformats.org/officeDocument/2006/relationships/hyperlink" Target="http://fr.wikipedia.org/wiki/Virus" TargetMode="External"/><Relationship Id="rId3" Type="http://schemas.openxmlformats.org/officeDocument/2006/relationships/hyperlink" Target="http://fr.wikipedia.org/wiki/Agrosyst%C3%A8me" TargetMode="External"/><Relationship Id="rId7" Type="http://schemas.openxmlformats.org/officeDocument/2006/relationships/hyperlink" Target="http://fr.wikipedia.org/wiki/Pesticide" TargetMode="External"/><Relationship Id="rId12" Type="http://schemas.openxmlformats.org/officeDocument/2006/relationships/hyperlink" Target="http://fr.wikipedia.org/wiki/Mollusque" TargetMode="External"/><Relationship Id="rId2" Type="http://schemas.openxmlformats.org/officeDocument/2006/relationships/hyperlink" Target="http://fr.wikipedia.org/wiki/Syst%C3%A8me_de_production_agricole" TargetMode="External"/><Relationship Id="rId1" Type="http://schemas.openxmlformats.org/officeDocument/2006/relationships/slideLayout" Target="../slideLayouts/slideLayout7.xml"/><Relationship Id="rId6" Type="http://schemas.openxmlformats.org/officeDocument/2006/relationships/hyperlink" Target="http://fr.wikipedia.org/wiki/Engrais" TargetMode="External"/><Relationship Id="rId11" Type="http://schemas.openxmlformats.org/officeDocument/2006/relationships/hyperlink" Target="http://fr.wikipedia.org/wiki/Arthropode" TargetMode="External"/><Relationship Id="rId5" Type="http://schemas.openxmlformats.org/officeDocument/2006/relationships/hyperlink" Target="http://fr.wikipedia.org/wiki/Cycle_biologique" TargetMode="External"/><Relationship Id="rId15" Type="http://schemas.openxmlformats.org/officeDocument/2006/relationships/hyperlink" Target="http://fr.wikipedia.org/wiki/Champignon" TargetMode="External"/><Relationship Id="rId10" Type="http://schemas.openxmlformats.org/officeDocument/2006/relationships/hyperlink" Target="http://fr.wikipedia.org/wiki/N%C3%A9matode" TargetMode="External"/><Relationship Id="rId4" Type="http://schemas.openxmlformats.org/officeDocument/2006/relationships/hyperlink" Target="http://fr.wikipedia.org/wiki/Biodiversit%C3%A9" TargetMode="External"/><Relationship Id="rId9" Type="http://schemas.openxmlformats.org/officeDocument/2006/relationships/hyperlink" Target="http://fr.wikipedia.org/wiki/Agriculture" TargetMode="External"/><Relationship Id="rId14" Type="http://schemas.openxmlformats.org/officeDocument/2006/relationships/hyperlink" Target="http://fr.wikipedia.org/wiki/Bact%C3%A9rie"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fr.wikipedia.org/wiki/Holistique" TargetMode="External"/><Relationship Id="rId7" Type="http://schemas.openxmlformats.org/officeDocument/2006/relationships/hyperlink" Target="http://fr.wikipedia.org/wiki/Sol_(p%C3%A9dologie)" TargetMode="External"/><Relationship Id="rId2" Type="http://schemas.openxmlformats.org/officeDocument/2006/relationships/hyperlink" Target="http://fr.wikipedia.org/wiki/Agriculture_durable" TargetMode="External"/><Relationship Id="rId1" Type="http://schemas.openxmlformats.org/officeDocument/2006/relationships/slideLayout" Target="../slideLayouts/slideLayout7.xml"/><Relationship Id="rId6" Type="http://schemas.openxmlformats.org/officeDocument/2006/relationships/hyperlink" Target="http://fr.wikipedia.org/wiki/%C3%89levage" TargetMode="External"/><Relationship Id="rId5" Type="http://schemas.openxmlformats.org/officeDocument/2006/relationships/hyperlink" Target="http://fr.wikipedia.org/wiki/Nutriment" TargetMode="External"/><Relationship Id="rId4" Type="http://schemas.openxmlformats.org/officeDocument/2006/relationships/hyperlink" Target="http://fr.wikipedia.org/wiki/Agrosyst%C3%A8me" TargetMode="External"/></Relationships>
</file>

<file path=ppt/slides/_rels/slide168.xml.rels><?xml version="1.0" encoding="UTF-8" standalone="yes"?>
<Relationships xmlns="http://schemas.openxmlformats.org/package/2006/relationships"><Relationship Id="rId8" Type="http://schemas.openxmlformats.org/officeDocument/2006/relationships/hyperlink" Target="http://fr.wikipedia.org/wiki/Sol_(p%C3%A9dologie)" TargetMode="External"/><Relationship Id="rId13" Type="http://schemas.openxmlformats.org/officeDocument/2006/relationships/hyperlink" Target="http://fr.wikipedia.org/wiki/Insecticide" TargetMode="External"/><Relationship Id="rId18" Type="http://schemas.openxmlformats.org/officeDocument/2006/relationships/hyperlink" Target="http://fr.wikipedia.org/wiki/Drainage_(agricole)" TargetMode="External"/><Relationship Id="rId3" Type="http://schemas.openxmlformats.org/officeDocument/2006/relationships/hyperlink" Target="http://fr.wikipedia.org/wiki/Syst%C3%A8mes_de_production_agricole" TargetMode="External"/><Relationship Id="rId21" Type="http://schemas.openxmlformats.org/officeDocument/2006/relationships/hyperlink" Target="http://fr.wikipedia.org/wiki/Agronomie" TargetMode="External"/><Relationship Id="rId7" Type="http://schemas.openxmlformats.org/officeDocument/2006/relationships/hyperlink" Target="http://fr.wikipedia.org/wiki/Main_d'%C5%93uvre" TargetMode="External"/><Relationship Id="rId12" Type="http://schemas.openxmlformats.org/officeDocument/2006/relationships/hyperlink" Target="http://fr.wikipedia.org/wiki/Fongicide" TargetMode="External"/><Relationship Id="rId17" Type="http://schemas.openxmlformats.org/officeDocument/2006/relationships/hyperlink" Target="http://fr.wikipedia.org/wiki/Irrigation" TargetMode="External"/><Relationship Id="rId2" Type="http://schemas.openxmlformats.org/officeDocument/2006/relationships/hyperlink" Target="http://fr.wikipedia.org/wiki/Productivisme" TargetMode="External"/><Relationship Id="rId16" Type="http://schemas.openxmlformats.org/officeDocument/2006/relationships/hyperlink" Target="http://fr.wikipedia.org/wiki/S%C3%A9lection_g%C3%A9n%C3%A9tique" TargetMode="External"/><Relationship Id="rId20" Type="http://schemas.openxmlformats.org/officeDocument/2006/relationships/hyperlink" Target="http://fr.wikipedia.org/wiki/Hydroponie" TargetMode="External"/><Relationship Id="rId1" Type="http://schemas.openxmlformats.org/officeDocument/2006/relationships/slideLayout" Target="../slideLayouts/slideLayout7.xml"/><Relationship Id="rId6" Type="http://schemas.openxmlformats.org/officeDocument/2006/relationships/hyperlink" Target="http://fr.wikipedia.org/wiki/Facteurs_de_production" TargetMode="External"/><Relationship Id="rId11" Type="http://schemas.openxmlformats.org/officeDocument/2006/relationships/hyperlink" Target="http://fr.wikipedia.org/wiki/Herbicide" TargetMode="External"/><Relationship Id="rId5" Type="http://schemas.openxmlformats.org/officeDocument/2006/relationships/hyperlink" Target="http://fr.wikipedia.org/wiki/Production" TargetMode="External"/><Relationship Id="rId15" Type="http://schemas.openxmlformats.org/officeDocument/2006/relationships/hyperlink" Target="http://fr.wikipedia.org/wiki/Machinisme_agricole" TargetMode="External"/><Relationship Id="rId10" Type="http://schemas.openxmlformats.org/officeDocument/2006/relationships/hyperlink" Target="http://fr.wikipedia.org/wiki/Engrais" TargetMode="External"/><Relationship Id="rId19" Type="http://schemas.openxmlformats.org/officeDocument/2006/relationships/hyperlink" Target="http://fr.wikipedia.org/wiki/Culture_sous_serre" TargetMode="External"/><Relationship Id="rId4" Type="http://schemas.openxmlformats.org/officeDocument/2006/relationships/hyperlink" Target="http://fr.wikipedia.org/wiki/Intrant" TargetMode="External"/><Relationship Id="rId9" Type="http://schemas.openxmlformats.org/officeDocument/2006/relationships/hyperlink" Target="http://fr.wikipedia.org/wiki/Mat%C3%A9riel_agricole" TargetMode="External"/><Relationship Id="rId14" Type="http://schemas.openxmlformats.org/officeDocument/2006/relationships/hyperlink" Target="http://fr.wikipedia.org/wiki/R%C3%A9gulateur_de_croissance"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fr.wikipedia.org/wiki/Environnement" TargetMode="External"/><Relationship Id="rId2" Type="http://schemas.openxmlformats.org/officeDocument/2006/relationships/hyperlink" Target="http://fr.wikipedia.org/wiki/%C3%89cosyst%C3%A8me" TargetMode="External"/><Relationship Id="rId1" Type="http://schemas.openxmlformats.org/officeDocument/2006/relationships/slideLayout" Target="../slideLayouts/slideLayout7.xml"/><Relationship Id="rId5" Type="http://schemas.openxmlformats.org/officeDocument/2006/relationships/hyperlink" Target="http://fr.wikipedia.org/wiki/Pierre_Rabhi" TargetMode="External"/><Relationship Id="rId4" Type="http://schemas.openxmlformats.org/officeDocument/2006/relationships/hyperlink" Target="http://fr.wikipedia.org/wiki/France"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ecologue.free.fr/lutte_bio.html"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8" Type="http://schemas.openxmlformats.org/officeDocument/2006/relationships/hyperlink" Target="http://fr.wikipedia.org/wiki/Parasitisme" TargetMode="External"/><Relationship Id="rId13" Type="http://schemas.openxmlformats.org/officeDocument/2006/relationships/hyperlink" Target="http://fr.wikipedia.org/wiki/%C3%89rosion" TargetMode="External"/><Relationship Id="rId18" Type="http://schemas.openxmlformats.org/officeDocument/2006/relationships/hyperlink" Target="http://fr.wikipedia.org/wiki/Savoir-faire" TargetMode="External"/><Relationship Id="rId3" Type="http://schemas.openxmlformats.org/officeDocument/2006/relationships/hyperlink" Target="http://fr.wikipedia.org/wiki/Fertilisation" TargetMode="External"/><Relationship Id="rId7" Type="http://schemas.openxmlformats.org/officeDocument/2006/relationships/hyperlink" Target="http://fr.wikipedia.org/wiki/Biod%C3%A9gradable" TargetMode="External"/><Relationship Id="rId12" Type="http://schemas.openxmlformats.org/officeDocument/2006/relationships/hyperlink" Target="http://fr.wikipedia.org/wiki/Gaspillage" TargetMode="External"/><Relationship Id="rId17" Type="http://schemas.openxmlformats.org/officeDocument/2006/relationships/hyperlink" Target="http://fr.wikipedia.org/wiki/Pharmacop%C3%A9e" TargetMode="External"/><Relationship Id="rId2" Type="http://schemas.openxmlformats.org/officeDocument/2006/relationships/hyperlink" Target="http://fr.wikipedia.org/wiki/Micro-organismes" TargetMode="External"/><Relationship Id="rId16" Type="http://schemas.openxmlformats.org/officeDocument/2006/relationships/hyperlink" Target="http://fr.wikipedia.org/wiki/Reboisement" TargetMode="External"/><Relationship Id="rId1" Type="http://schemas.openxmlformats.org/officeDocument/2006/relationships/slideLayout" Target="../slideLayouts/slideLayout7.xml"/><Relationship Id="rId6" Type="http://schemas.openxmlformats.org/officeDocument/2006/relationships/hyperlink" Target="http://fr.wikipedia.org/wiki/Phytosanitaire" TargetMode="External"/><Relationship Id="rId11" Type="http://schemas.openxmlformats.org/officeDocument/2006/relationships/hyperlink" Target="http://fr.wikipedia.org/wiki/Irrigation" TargetMode="External"/><Relationship Id="rId5" Type="http://schemas.openxmlformats.org/officeDocument/2006/relationships/hyperlink" Target="http://fr.wikipedia.org/wiki/Compostage" TargetMode="External"/><Relationship Id="rId15" Type="http://schemas.openxmlformats.org/officeDocument/2006/relationships/hyperlink" Target="http://fr.wikipedia.org/wiki/Haie#Grands_types_de_haies" TargetMode="External"/><Relationship Id="rId10" Type="http://schemas.openxmlformats.org/officeDocument/2006/relationships/hyperlink" Target="http://fr.wikipedia.org/wiki/Eau" TargetMode="External"/><Relationship Id="rId19" Type="http://schemas.openxmlformats.org/officeDocument/2006/relationships/hyperlink" Target="http://fr.wikipedia.org/wiki/P%C3%A9dagogie" TargetMode="External"/><Relationship Id="rId4" Type="http://schemas.openxmlformats.org/officeDocument/2006/relationships/hyperlink" Target="http://fr.wikipedia.org/wiki/Engrais_vert" TargetMode="External"/><Relationship Id="rId9" Type="http://schemas.openxmlformats.org/officeDocument/2006/relationships/hyperlink" Target="http://fr.wikipedia.org/wiki/Autonomie" TargetMode="External"/><Relationship Id="rId14" Type="http://schemas.openxmlformats.org/officeDocument/2006/relationships/hyperlink" Target="http://fr.wikipedia.org/wiki/Nappes_phr%C3%A9atiques"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hyperlink" Target="http://fr.wikipedia.org/wiki/G%C3%A9nie_g%C3%A9n%C3%A9tique" TargetMode="External"/><Relationship Id="rId2" Type="http://schemas.openxmlformats.org/officeDocument/2006/relationships/hyperlink" Target="http://fr.wikipedia.org/wiki/Patrimoine_g%C3%A9n%C3%A9tique" TargetMode="External"/><Relationship Id="rId1" Type="http://schemas.openxmlformats.org/officeDocument/2006/relationships/slideLayout" Target="../slideLayouts/slideLayout7.xml"/><Relationship Id="rId6" Type="http://schemas.openxmlformats.org/officeDocument/2006/relationships/hyperlink" Target="http://fr.wikipedia.org/wiki/G%C3%A9nome" TargetMode="External"/><Relationship Id="rId5" Type="http://schemas.openxmlformats.org/officeDocument/2006/relationships/hyperlink" Target="http://fr.wikipedia.org/wiki/G%C3%A9n%C3%A9tique" TargetMode="External"/><Relationship Id="rId4" Type="http://schemas.openxmlformats.org/officeDocument/2006/relationships/hyperlink" Target="http://fr.wikipedia.org/wiki/Biologie_mol%C3%A9culaire" TargetMode="Externa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463.jpg"/><Relationship Id="rId2" Type="http://schemas.openxmlformats.org/officeDocument/2006/relationships/image" Target="../media/image462.jpg"/><Relationship Id="rId1" Type="http://schemas.openxmlformats.org/officeDocument/2006/relationships/slideLayout" Target="../slideLayouts/slideLayout7.xml"/><Relationship Id="rId6" Type="http://schemas.openxmlformats.org/officeDocument/2006/relationships/image" Target="../media/image466.jpg"/><Relationship Id="rId5" Type="http://schemas.openxmlformats.org/officeDocument/2006/relationships/image" Target="../media/image465.jpg"/><Relationship Id="rId4" Type="http://schemas.openxmlformats.org/officeDocument/2006/relationships/image" Target="../media/image464.jpg"/></Relationships>
</file>

<file path=ppt/slides/_rels/slide176.xml.rels><?xml version="1.0" encoding="UTF-8" standalone="yes"?>
<Relationships xmlns="http://schemas.openxmlformats.org/package/2006/relationships"><Relationship Id="rId8" Type="http://schemas.openxmlformats.org/officeDocument/2006/relationships/image" Target="../media/image467.jpg"/><Relationship Id="rId13" Type="http://schemas.openxmlformats.org/officeDocument/2006/relationships/image" Target="../media/image472.jpg"/><Relationship Id="rId3" Type="http://schemas.openxmlformats.org/officeDocument/2006/relationships/hyperlink" Target="https://fr.wikipedia.org/wiki/Arbres_fruitiers" TargetMode="External"/><Relationship Id="rId7" Type="http://schemas.openxmlformats.org/officeDocument/2006/relationships/hyperlink" Target="https://fr.wikipedia.org/wiki/Monilinia_laxa" TargetMode="External"/><Relationship Id="rId12" Type="http://schemas.openxmlformats.org/officeDocument/2006/relationships/image" Target="../media/image471.jpg"/><Relationship Id="rId2" Type="http://schemas.openxmlformats.org/officeDocument/2006/relationships/hyperlink" Target="https://fr.wikipedia.org/wiki/Maladie_cryptogamique" TargetMode="External"/><Relationship Id="rId1" Type="http://schemas.openxmlformats.org/officeDocument/2006/relationships/slideLayout" Target="../slideLayouts/slideLayout7.xml"/><Relationship Id="rId6" Type="http://schemas.openxmlformats.org/officeDocument/2006/relationships/hyperlink" Target="https://fr.wikipedia.org/wiki/Monilinia_fructigena" TargetMode="External"/><Relationship Id="rId11" Type="http://schemas.openxmlformats.org/officeDocument/2006/relationships/image" Target="../media/image470.jpg"/><Relationship Id="rId5" Type="http://schemas.openxmlformats.org/officeDocument/2006/relationships/hyperlink" Target="https://fr.wikipedia.org/wiki/Monilia" TargetMode="External"/><Relationship Id="rId10" Type="http://schemas.openxmlformats.org/officeDocument/2006/relationships/image" Target="../media/image469.jpg"/><Relationship Id="rId4" Type="http://schemas.openxmlformats.org/officeDocument/2006/relationships/hyperlink" Target="https://fr.wikipedia.org/wiki/Champignon" TargetMode="External"/><Relationship Id="rId9" Type="http://schemas.openxmlformats.org/officeDocument/2006/relationships/image" Target="../media/image468.jp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8" Type="http://schemas.openxmlformats.org/officeDocument/2006/relationships/image" Target="../media/image477.jpg"/><Relationship Id="rId13" Type="http://schemas.openxmlformats.org/officeDocument/2006/relationships/hyperlink" Target="https://fr.wikipedia.org/wiki/Fungi" TargetMode="External"/><Relationship Id="rId18" Type="http://schemas.openxmlformats.org/officeDocument/2006/relationships/image" Target="../media/image481.jpg"/><Relationship Id="rId3" Type="http://schemas.openxmlformats.org/officeDocument/2006/relationships/image" Target="../media/image474.jpg"/><Relationship Id="rId21" Type="http://schemas.openxmlformats.org/officeDocument/2006/relationships/image" Target="../media/image484.jpg"/><Relationship Id="rId7" Type="http://schemas.openxmlformats.org/officeDocument/2006/relationships/hyperlink" Target="http://jardin-secrets.com/feu-bacterien-article-8339,181,fr.html" TargetMode="External"/><Relationship Id="rId12" Type="http://schemas.openxmlformats.org/officeDocument/2006/relationships/hyperlink" Target="https://fr.wikipedia.org/wiki/Maladie_cryptogamique" TargetMode="External"/><Relationship Id="rId17" Type="http://schemas.openxmlformats.org/officeDocument/2006/relationships/hyperlink" Target="https://fr.wikipedia.org/wiki/Bl%C3%A9" TargetMode="External"/><Relationship Id="rId2" Type="http://schemas.openxmlformats.org/officeDocument/2006/relationships/image" Target="../media/image473.jpg"/><Relationship Id="rId16" Type="http://schemas.openxmlformats.org/officeDocument/2006/relationships/hyperlink" Target="https://fr.wikipedia.org/wiki/Pucciniales" TargetMode="External"/><Relationship Id="rId20" Type="http://schemas.openxmlformats.org/officeDocument/2006/relationships/image" Target="../media/image483.jpg"/><Relationship Id="rId1" Type="http://schemas.openxmlformats.org/officeDocument/2006/relationships/slideLayout" Target="../slideLayouts/slideLayout7.xml"/><Relationship Id="rId6" Type="http://schemas.openxmlformats.org/officeDocument/2006/relationships/hyperlink" Target="https://fr.wikipedia.org/wiki/Erwinia_amylovora" TargetMode="External"/><Relationship Id="rId11" Type="http://schemas.openxmlformats.org/officeDocument/2006/relationships/image" Target="../media/image480.jpg"/><Relationship Id="rId24" Type="http://schemas.openxmlformats.org/officeDocument/2006/relationships/hyperlink" Target="https://fr.wikipedia.org/w/index.php?title=Ectophyte&amp;action=edit&amp;redlink=1" TargetMode="External"/><Relationship Id="rId5" Type="http://schemas.openxmlformats.org/officeDocument/2006/relationships/image" Target="../media/image476.jpg"/><Relationship Id="rId15" Type="http://schemas.openxmlformats.org/officeDocument/2006/relationships/hyperlink" Target="https://fr.wikipedia.org/wiki/Ordre_(biologie)" TargetMode="External"/><Relationship Id="rId23" Type="http://schemas.openxmlformats.org/officeDocument/2006/relationships/hyperlink" Target="https://fr.wikipedia.org/wiki/Ascomycota" TargetMode="External"/><Relationship Id="rId10" Type="http://schemas.openxmlformats.org/officeDocument/2006/relationships/image" Target="../media/image479.jpg"/><Relationship Id="rId19" Type="http://schemas.openxmlformats.org/officeDocument/2006/relationships/image" Target="../media/image482.jpg"/><Relationship Id="rId4" Type="http://schemas.openxmlformats.org/officeDocument/2006/relationships/image" Target="../media/image475.jpg"/><Relationship Id="rId9" Type="http://schemas.openxmlformats.org/officeDocument/2006/relationships/image" Target="../media/image478.jpg"/><Relationship Id="rId14" Type="http://schemas.openxmlformats.org/officeDocument/2006/relationships/hyperlink" Target="https://fr.wikipedia.org/wiki/Basidiomycota" TargetMode="External"/><Relationship Id="rId22" Type="http://schemas.openxmlformats.org/officeDocument/2006/relationships/image" Target="../media/image485.jpg"/></Relationships>
</file>

<file path=ppt/slides/_rels/slide179.xml.rels><?xml version="1.0" encoding="UTF-8" standalone="yes"?>
<Relationships xmlns="http://schemas.openxmlformats.org/package/2006/relationships"><Relationship Id="rId3" Type="http://schemas.openxmlformats.org/officeDocument/2006/relationships/image" Target="../media/image487.jpg"/><Relationship Id="rId7" Type="http://schemas.openxmlformats.org/officeDocument/2006/relationships/image" Target="../media/image491.jpg"/><Relationship Id="rId2" Type="http://schemas.openxmlformats.org/officeDocument/2006/relationships/image" Target="../media/image486.jpg"/><Relationship Id="rId1" Type="http://schemas.openxmlformats.org/officeDocument/2006/relationships/slideLayout" Target="../slideLayouts/slideLayout7.xml"/><Relationship Id="rId6" Type="http://schemas.openxmlformats.org/officeDocument/2006/relationships/image" Target="../media/image490.jpg"/><Relationship Id="rId5" Type="http://schemas.openxmlformats.org/officeDocument/2006/relationships/image" Target="../media/image489.jpg"/><Relationship Id="rId4" Type="http://schemas.openxmlformats.org/officeDocument/2006/relationships/image" Target="../media/image48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8" Type="http://schemas.openxmlformats.org/officeDocument/2006/relationships/hyperlink" Target="http://www.agencebio.org/" TargetMode="External"/><Relationship Id="rId13" Type="http://schemas.openxmlformats.org/officeDocument/2006/relationships/hyperlink" Target="http://www.farre.org/" TargetMode="External"/><Relationship Id="rId3" Type="http://schemas.openxmlformats.org/officeDocument/2006/relationships/hyperlink" Target="http://www.terre-humanisme.org/" TargetMode="External"/><Relationship Id="rId7" Type="http://schemas.openxmlformats.org/officeDocument/2006/relationships/hyperlink" Target="http://www.abiodoc.com/" TargetMode="External"/><Relationship Id="rId12" Type="http://schemas.openxmlformats.org/officeDocument/2006/relationships/hyperlink" Target="http://www.feredec-bretagne.com/" TargetMode="External"/><Relationship Id="rId2" Type="http://schemas.openxmlformats.org/officeDocument/2006/relationships/hyperlink" Target="http://www.colibris-lemouvement.org/" TargetMode="External"/><Relationship Id="rId1" Type="http://schemas.openxmlformats.org/officeDocument/2006/relationships/slideLayout" Target="../slideLayouts/slideLayout7.xml"/><Relationship Id="rId6" Type="http://schemas.openxmlformats.org/officeDocument/2006/relationships/hyperlink" Target="http://www.ifoam.org/" TargetMode="External"/><Relationship Id="rId11" Type="http://schemas.openxmlformats.org/officeDocument/2006/relationships/hyperlink" Target="http://www.terrevivante.org/" TargetMode="External"/><Relationship Id="rId5" Type="http://schemas.openxmlformats.org/officeDocument/2006/relationships/hyperlink" Target="http://www.fnab.org/" TargetMode="External"/><Relationship Id="rId10" Type="http://schemas.openxmlformats.org/officeDocument/2006/relationships/hyperlink" Target="http://www.fermedesaintemarthe.com/" TargetMode="External"/><Relationship Id="rId4" Type="http://schemas.openxmlformats.org/officeDocument/2006/relationships/hyperlink" Target="http://www.kokopelli.asso.fr/" TargetMode="External"/><Relationship Id="rId9" Type="http://schemas.openxmlformats.org/officeDocument/2006/relationships/hyperlink" Target="http://www.fibl.org/"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www.jba-nature.com/" TargetMode="External"/><Relationship Id="rId7" Type="http://schemas.openxmlformats.org/officeDocument/2006/relationships/hyperlink" Target="http://www.arbiotech.com/" TargetMode="External"/><Relationship Id="rId2" Type="http://schemas.openxmlformats.org/officeDocument/2006/relationships/hyperlink" Target="http://agroecologie.cirad.fr/" TargetMode="External"/><Relationship Id="rId1" Type="http://schemas.openxmlformats.org/officeDocument/2006/relationships/slideLayout" Target="../slideLayouts/slideLayout7.xml"/><Relationship Id="rId6" Type="http://schemas.openxmlformats.org/officeDocument/2006/relationships/hyperlink" Target="http://www.saveol.com/" TargetMode="External"/><Relationship Id="rId5" Type="http://schemas.openxmlformats.org/officeDocument/2006/relationships/hyperlink" Target="http://www.biotop.fr/" TargetMode="External"/><Relationship Id="rId4" Type="http://schemas.openxmlformats.org/officeDocument/2006/relationships/hyperlink" Target="http://www.iftech.fr/" TargetMode="External"/></Relationships>
</file>

<file path=ppt/slides/_rels/slide185.xml.rels><?xml version="1.0" encoding="UTF-8" standalone="yes"?>
<Relationships xmlns="http://schemas.openxmlformats.org/package/2006/relationships"><Relationship Id="rId8" Type="http://schemas.openxmlformats.org/officeDocument/2006/relationships/hyperlink" Target="http://www.amazon.fr/exec/obidos/search-handle-url?_encoding=UTF8&amp;search-type=ss&amp;index=books-fr&amp;field-author=Que%20sais-je?" TargetMode="External"/><Relationship Id="rId13" Type="http://schemas.openxmlformats.org/officeDocument/2006/relationships/hyperlink" Target="http://www.amazon.fr/poireau-pr%C3%A9f%C3%A8re-fraises-Hans-Wagner/dp/2904082883/ref=pd_sim_b_1" TargetMode="External"/><Relationship Id="rId3" Type="http://schemas.openxmlformats.org/officeDocument/2006/relationships/hyperlink" Target="http://www.amazon.fr/lutte-biologique-Application-arthropodes-adventices/dp/2729841474/ref=sr_1_1?ie=UTF8&amp;s=books&amp;qid=1263145024&amp;sr=1-1" TargetMode="External"/><Relationship Id="rId7" Type="http://schemas.openxmlformats.org/officeDocument/2006/relationships/hyperlink" Target="http://www.amazon.fr/exec/obidos/search-handle-url?_encoding=UTF8&amp;search-type=ss&amp;index=books-fr&amp;field-author=Catherine%20de%20Silguy" TargetMode="External"/><Relationship Id="rId12" Type="http://schemas.openxmlformats.org/officeDocument/2006/relationships/hyperlink" Target="http://www.amazon.fr/exec/obidos/search-handle-url?_encoding=UTF8&amp;search-type=ss&amp;index=books-fr&amp;field-author=Madga%20Haase" TargetMode="External"/><Relationship Id="rId2" Type="http://schemas.openxmlformats.org/officeDocument/2006/relationships/hyperlink" Target="http://www.amazon.fr/Biopesticides-dorigine-v%C3%A9g%C3%A9tale-Catherine-Regnault-Roger/dp/2743010819/ref=sr_1_1?ie=UTF8&amp;s=books&amp;qid=1263144519&amp;sr=8-1" TargetMode="External"/><Relationship Id="rId1" Type="http://schemas.openxmlformats.org/officeDocument/2006/relationships/slideLayout" Target="../slideLayouts/slideLayout7.xml"/><Relationship Id="rId6" Type="http://schemas.openxmlformats.org/officeDocument/2006/relationships/hyperlink" Target="http://www.amazon.fr/Atlas-biologie-v%C3%A9g%C3%A9tale-Associations-interactions/dp/2100069306/ref=sr_1_1?ie=UTF8&amp;s=books&amp;qid=1263146085&amp;sr=1-1" TargetMode="External"/><Relationship Id="rId11" Type="http://schemas.openxmlformats.org/officeDocument/2006/relationships/hyperlink" Target="http://www.amazon.fr/exec/obidos/search-handle-url?_encoding=UTF8&amp;search-type=ss&amp;index=books-fr&amp;field-author=Alain%20Maes" TargetMode="External"/><Relationship Id="rId5" Type="http://schemas.openxmlformats.org/officeDocument/2006/relationships/hyperlink" Target="http://www.amazon.fr/Lutte-Biologique-Trichogrammes-Pintureau-Bernard/dp/2748199766/ref=sr_1_3?ie=UTF8&amp;s=books&amp;qid=1263145024&amp;sr=1-3" TargetMode="External"/><Relationship Id="rId10" Type="http://schemas.openxmlformats.org/officeDocument/2006/relationships/hyperlink" Target="http://www.amazon.fr/exec/obidos/search-handle-url?_encoding=UTF8&amp;search-type=ss&amp;index=books-fr&amp;field-author=Marisa%20Pirlet" TargetMode="External"/><Relationship Id="rId4" Type="http://schemas.openxmlformats.org/officeDocument/2006/relationships/hyperlink" Target="http://www.amazon.fr/Enjeux-phytosanitaires-pour-lagriculture-lenvironnement/dp/2743007850/ref=sr_1_2?ie=UTF8&amp;s=books&amp;qid=1263145024&amp;sr=1-2" TargetMode="External"/><Relationship Id="rId9" Type="http://schemas.openxmlformats.org/officeDocument/2006/relationships/hyperlink" Target="http://www.amazon.fr/exec/obidos/search-handle-url?_encoding=UTF8&amp;search-type=ss&amp;index=books-fr&amp;field-author=Guy%20Pirlet" TargetMode="External"/><Relationship Id="rId14" Type="http://schemas.openxmlformats.org/officeDocument/2006/relationships/hyperlink" Target="http://www.priceminister.com/s/caniou+daniel" TargetMode="External"/></Relationships>
</file>

<file path=ppt/slides/_rels/slide186.xml.rels><?xml version="1.0" encoding="UTF-8" standalone="yes"?>
<Relationships xmlns="http://schemas.openxmlformats.org/package/2006/relationships"><Relationship Id="rId8" Type="http://schemas.openxmlformats.org/officeDocument/2006/relationships/hyperlink" Target="http://www.amazon.fr/poireau-pr%C3%A9f%C3%A8re-fraises-Hans-Wagner/dp/2904082883/ref=pd_sim_b_1" TargetMode="External"/><Relationship Id="rId13" Type="http://schemas.openxmlformats.org/officeDocument/2006/relationships/hyperlink" Target="http://recherche.fnac.com/ia135503/Jean-Paul-Thorez" TargetMode="External"/><Relationship Id="rId18" Type="http://schemas.openxmlformats.org/officeDocument/2006/relationships/hyperlink" Target="http://recherche.fnac.com/ia641715/Eric-Petiot" TargetMode="External"/><Relationship Id="rId3" Type="http://schemas.openxmlformats.org/officeDocument/2006/relationships/hyperlink" Target="http://www.amazon.fr/exec/obidos/search-handle-url?_encoding=UTF8&amp;search-type=ss&amp;index=books-fr&amp;field-author=Que%20sais-je?" TargetMode="External"/><Relationship Id="rId21" Type="http://schemas.openxmlformats.org/officeDocument/2006/relationships/hyperlink" Target="http://recherche.fnac.com/ia63674/Vincent-Albouy" TargetMode="External"/><Relationship Id="rId7" Type="http://schemas.openxmlformats.org/officeDocument/2006/relationships/hyperlink" Target="http://www.amazon.fr/exec/obidos/search-handle-url?_encoding=UTF8&amp;search-type=ss&amp;index=books-fr&amp;field-author=Madga%20Haase" TargetMode="External"/><Relationship Id="rId12" Type="http://schemas.openxmlformats.org/officeDocument/2006/relationships/hyperlink" Target="http://recherche.fnac.com/ia78155/Georges-Chauvin" TargetMode="External"/><Relationship Id="rId17" Type="http://schemas.openxmlformats.org/officeDocument/2006/relationships/hyperlink" Target="http://recherche.fnac.com/ia70426/Jean-Paul-Collaert" TargetMode="External"/><Relationship Id="rId2" Type="http://schemas.openxmlformats.org/officeDocument/2006/relationships/hyperlink" Target="http://www.amazon.fr/exec/obidos/search-handle-url?_encoding=UTF8&amp;search-type=ss&amp;index=books-fr&amp;field-author=Catherine%20de%20Silguy" TargetMode="External"/><Relationship Id="rId16" Type="http://schemas.openxmlformats.org/officeDocument/2006/relationships/hyperlink" Target="http://recherche.fnac.com/ia6182/Bernard-Bertrand" TargetMode="External"/><Relationship Id="rId20" Type="http://schemas.openxmlformats.org/officeDocument/2006/relationships/hyperlink" Target="http://recherche.fnac.com/ia567463/Jean-Marie-Lespinasse" TargetMode="External"/><Relationship Id="rId1" Type="http://schemas.openxmlformats.org/officeDocument/2006/relationships/slideLayout" Target="../slideLayouts/slideLayout7.xml"/><Relationship Id="rId6" Type="http://schemas.openxmlformats.org/officeDocument/2006/relationships/hyperlink" Target="http://www.amazon.fr/exec/obidos/search-handle-url?_encoding=UTF8&amp;search-type=ss&amp;index=books-fr&amp;field-author=Alain%20Maes" TargetMode="External"/><Relationship Id="rId11" Type="http://schemas.openxmlformats.org/officeDocument/2006/relationships/hyperlink" Target="http://recherche.fnac.com/ia224463/Denis-Pepin" TargetMode="External"/><Relationship Id="rId5" Type="http://schemas.openxmlformats.org/officeDocument/2006/relationships/hyperlink" Target="http://www.amazon.fr/exec/obidos/search-handle-url?_encoding=UTF8&amp;search-type=ss&amp;index=books-fr&amp;field-author=Marisa%20Pirlet" TargetMode="External"/><Relationship Id="rId15" Type="http://schemas.openxmlformats.org/officeDocument/2006/relationships/hyperlink" Target="http://recherche.fnac.com/ia455375/Blaise-Leclerc" TargetMode="External"/><Relationship Id="rId10" Type="http://schemas.openxmlformats.org/officeDocument/2006/relationships/hyperlink" Target="http://recherche.fnac.com/ia513796/Brigitte-Lapouge-Dejean" TargetMode="External"/><Relationship Id="rId19" Type="http://schemas.openxmlformats.org/officeDocument/2006/relationships/hyperlink" Target="http://recherche.fnac.com/ia663169/Sandrine-Cabrit-Leclerc" TargetMode="External"/><Relationship Id="rId4" Type="http://schemas.openxmlformats.org/officeDocument/2006/relationships/hyperlink" Target="http://www.amazon.fr/exec/obidos/search-handle-url?_encoding=UTF8&amp;search-type=ss&amp;index=books-fr&amp;field-author=Guy%20Pirlet" TargetMode="External"/><Relationship Id="rId9" Type="http://schemas.openxmlformats.org/officeDocument/2006/relationships/hyperlink" Target="http://www.priceminister.com/s/caniou+daniel" TargetMode="External"/><Relationship Id="rId14" Type="http://schemas.openxmlformats.org/officeDocument/2006/relationships/hyperlink" Target="http://recherche.fnac.com/ia7660/Remy-Bacher" TargetMode="External"/><Relationship Id="rId22" Type="http://schemas.openxmlformats.org/officeDocument/2006/relationships/hyperlink" Target="http://recherche.fnac.com/ia284625/G-Lemoine" TargetMode="External"/></Relationships>
</file>

<file path=ppt/slides/_rels/slide187.xml.rels><?xml version="1.0" encoding="UTF-8" standalone="yes"?>
<Relationships xmlns="http://schemas.openxmlformats.org/package/2006/relationships"><Relationship Id="rId3" Type="http://schemas.openxmlformats.org/officeDocument/2006/relationships/hyperlink" Target="http://boutique.terrevivante.org/" TargetMode="External"/><Relationship Id="rId2" Type="http://schemas.openxmlformats.org/officeDocument/2006/relationships/hyperlink" Target="http://www.biovert.com/kiosque/biocontact/pages.htm" TargetMode="External"/><Relationship Id="rId1" Type="http://schemas.openxmlformats.org/officeDocument/2006/relationships/slideLayout" Target="../slideLayouts/slideLayout7.xml"/><Relationship Id="rId5" Type="http://schemas.openxmlformats.org/officeDocument/2006/relationships/image" Target="../media/image492.jpeg"/><Relationship Id="rId4" Type="http://schemas.openxmlformats.org/officeDocument/2006/relationships/hyperlink" Target="http://slideplayer.fr/slide/3174185/" TargetMode="External"/></Relationships>
</file>

<file path=ppt/slides/_rels/slide188.xml.rels><?xml version="1.0" encoding="UTF-8" standalone="yes"?>
<Relationships xmlns="http://schemas.openxmlformats.org/package/2006/relationships"><Relationship Id="rId8" Type="http://schemas.openxmlformats.org/officeDocument/2006/relationships/hyperlink" Target="http://fr.wikipedia.org/wiki/%C3%89liciteur" TargetMode="External"/><Relationship Id="rId13" Type="http://schemas.openxmlformats.org/officeDocument/2006/relationships/hyperlink" Target="http://www.jardineraunaturel.org/fr/outils-d-information/listing.php?id=81" TargetMode="External"/><Relationship Id="rId3" Type="http://schemas.openxmlformats.org/officeDocument/2006/relationships/hyperlink" Target="http://www.agri-bio.fr/" TargetMode="External"/><Relationship Id="rId7" Type="http://schemas.openxmlformats.org/officeDocument/2006/relationships/hyperlink" Target="http://vertigo.revues.org/index4093.html" TargetMode="External"/><Relationship Id="rId12" Type="http://schemas.openxmlformats.org/officeDocument/2006/relationships/hyperlink" Target="http://www7.inra.fr/opie-insectes/luttebio.htm" TargetMode="External"/><Relationship Id="rId2" Type="http://schemas.openxmlformats.org/officeDocument/2006/relationships/hyperlink" Target="http://www.agriculturebio.org/" TargetMode="External"/><Relationship Id="rId1" Type="http://schemas.openxmlformats.org/officeDocument/2006/relationships/slideLayout" Target="../slideLayouts/slideLayout7.xml"/><Relationship Id="rId6" Type="http://schemas.openxmlformats.org/officeDocument/2006/relationships/hyperlink" Target="http://www.inra.fr/dpenv/frandc00.htm" TargetMode="External"/><Relationship Id="rId11" Type="http://schemas.openxmlformats.org/officeDocument/2006/relationships/hyperlink" Target="https://fr.wikipedia.org/wiki/Liste_de_plantes_r%C3%A9pulsives" TargetMode="External"/><Relationship Id="rId5" Type="http://schemas.openxmlformats.org/officeDocument/2006/relationships/hyperlink" Target="http://www.inra.fr/dpenv/hawlic16.htm" TargetMode="External"/><Relationship Id="rId10" Type="http://schemas.openxmlformats.org/officeDocument/2006/relationships/hyperlink" Target="http://www.combat-monsanto.org/" TargetMode="External"/><Relationship Id="rId4" Type="http://schemas.openxmlformats.org/officeDocument/2006/relationships/hyperlink" Target="http://www.intelligenceverte.org/" TargetMode="External"/><Relationship Id="rId9" Type="http://schemas.openxmlformats.org/officeDocument/2006/relationships/hyperlink" Target="http://en.wikipedia.org/wiki/Biological_pesticide" TargetMode="External"/><Relationship Id="rId14" Type="http://schemas.openxmlformats.org/officeDocument/2006/relationships/image" Target="../media/image493.jpg"/></Relationships>
</file>

<file path=ppt/slides/_rels/slide189.xml.rels><?xml version="1.0" encoding="UTF-8" standalone="yes"?>
<Relationships xmlns="http://schemas.openxmlformats.org/package/2006/relationships"><Relationship Id="rId2" Type="http://schemas.openxmlformats.org/officeDocument/2006/relationships/hyperlink" Target="http://vertigo.revues.org/index4093.html"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hyperlink" Target="http://fr.wikipedia.org/wiki/Fenouil" TargetMode="External"/><Relationship Id="rId13" Type="http://schemas.openxmlformats.org/officeDocument/2006/relationships/hyperlink" Target="http://fr.wikipedia.org/wiki/Tropaeolum" TargetMode="External"/><Relationship Id="rId3" Type="http://schemas.openxmlformats.org/officeDocument/2006/relationships/hyperlink" Target="http://fr.wikipedia.org/wiki/%C5%92illet_d'Inde" TargetMode="External"/><Relationship Id="rId7" Type="http://schemas.openxmlformats.org/officeDocument/2006/relationships/hyperlink" Target="http://fr.wikipedia.org/wiki/Digitale" TargetMode="External"/><Relationship Id="rId12" Type="http://schemas.openxmlformats.org/officeDocument/2006/relationships/hyperlink" Target="http://fr.wikipedia.org/wiki/Cerfeuil" TargetMode="External"/><Relationship Id="rId2" Type="http://schemas.openxmlformats.org/officeDocument/2006/relationships/hyperlink" Target="http://fr.wikipedia.org/wiki/Consoude" TargetMode="External"/><Relationship Id="rId1" Type="http://schemas.openxmlformats.org/officeDocument/2006/relationships/slideLayout" Target="../slideLayouts/slideLayout7.xml"/><Relationship Id="rId6" Type="http://schemas.openxmlformats.org/officeDocument/2006/relationships/hyperlink" Target="http://fr.wikipedia.org/wiki/P%C3%A9largonium" TargetMode="External"/><Relationship Id="rId11" Type="http://schemas.openxmlformats.org/officeDocument/2006/relationships/hyperlink" Target="http://fr.wikipedia.org/wiki/Tr%C3%A8fle" TargetMode="External"/><Relationship Id="rId5" Type="http://schemas.openxmlformats.org/officeDocument/2006/relationships/hyperlink" Target="http://fr.wikipedia.org/wiki/Civette" TargetMode="External"/><Relationship Id="rId15" Type="http://schemas.openxmlformats.org/officeDocument/2006/relationships/hyperlink" Target="http://fr.wikipedia.org/wiki/Cassis_(fruit)" TargetMode="External"/><Relationship Id="rId10" Type="http://schemas.openxmlformats.org/officeDocument/2006/relationships/hyperlink" Target="http://fr.wikipedia.org/wiki/Moutarde" TargetMode="External"/><Relationship Id="rId4" Type="http://schemas.openxmlformats.org/officeDocument/2006/relationships/hyperlink" Target="http://fr.wikipedia.org/wiki/Ail_cultiv%C3%A9" TargetMode="External"/><Relationship Id="rId9" Type="http://schemas.openxmlformats.org/officeDocument/2006/relationships/hyperlink" Target="http://fr.wikipedia.org/wiki/Oignon" TargetMode="External"/><Relationship Id="rId14" Type="http://schemas.openxmlformats.org/officeDocument/2006/relationships/hyperlink" Target="http://fr.wikipedia.org/wiki/B%C3%A9gonia" TargetMode="External"/></Relationships>
</file>

<file path=ppt/slides/_rels/slide191.xml.rels><?xml version="1.0" encoding="UTF-8" standalone="yes"?>
<Relationships xmlns="http://schemas.openxmlformats.org/package/2006/relationships"><Relationship Id="rId8" Type="http://schemas.openxmlformats.org/officeDocument/2006/relationships/hyperlink" Target="http://www.monpotager.net/blog/index.php/2012/06/10/252-10-trucs-pour-cohabiter-presque-pacifiquement-avec-les-limaces" TargetMode="External"/><Relationship Id="rId3" Type="http://schemas.openxmlformats.org/officeDocument/2006/relationships/hyperlink" Target="http://fr.wikipedia.org/wiki/Foug%C3%A8re_aigle" TargetMode="External"/><Relationship Id="rId7" Type="http://schemas.openxmlformats.org/officeDocument/2006/relationships/image" Target="../media/image495.jpg"/><Relationship Id="rId2" Type="http://schemas.openxmlformats.org/officeDocument/2006/relationships/hyperlink" Target="http://fr.wikipedia.org/wiki/Purin" TargetMode="External"/><Relationship Id="rId1" Type="http://schemas.openxmlformats.org/officeDocument/2006/relationships/slideLayout" Target="../slideLayouts/slideLayout7.xml"/><Relationship Id="rId6" Type="http://schemas.openxmlformats.org/officeDocument/2006/relationships/image" Target="../media/image494.jpeg"/><Relationship Id="rId5" Type="http://schemas.openxmlformats.org/officeDocument/2006/relationships/hyperlink" Target="http://fr.wikipedia.org/wiki/Bi%C3%A8re" TargetMode="External"/><Relationship Id="rId4" Type="http://schemas.openxmlformats.org/officeDocument/2006/relationships/hyperlink" Target="http://fr.wikipedia.org/wiki/Marc_de_caf%C3%A9" TargetMode="External"/></Relationships>
</file>

<file path=ppt/slides/_rels/slide192.xml.rels><?xml version="1.0" encoding="UTF-8" standalone="yes"?>
<Relationships xmlns="http://schemas.openxmlformats.org/package/2006/relationships"><Relationship Id="rId8" Type="http://schemas.openxmlformats.org/officeDocument/2006/relationships/hyperlink" Target="http://fr.wikipedia.org/wiki/Limace" TargetMode="External"/><Relationship Id="rId3" Type="http://schemas.openxmlformats.org/officeDocument/2006/relationships/hyperlink" Target="http://fr.wikipedia.org/wiki/N%C3%A9matodes" TargetMode="External"/><Relationship Id="rId7" Type="http://schemas.openxmlformats.org/officeDocument/2006/relationships/hyperlink" Target="http://fr.wikipedia.org/wiki/H%C3%A9risson" TargetMode="External"/><Relationship Id="rId2" Type="http://schemas.openxmlformats.org/officeDocument/2006/relationships/hyperlink" Target="http://en.wikipedia.org/wiki/Iron(III)_phosphate" TargetMode="External"/><Relationship Id="rId1" Type="http://schemas.openxmlformats.org/officeDocument/2006/relationships/slideLayout" Target="../slideLayouts/slideLayout7.xml"/><Relationship Id="rId6" Type="http://schemas.openxmlformats.org/officeDocument/2006/relationships/hyperlink" Target="http://fr.wikipedia.org/wiki/M%C3%A9tald%C3%A9hyde" TargetMode="External"/><Relationship Id="rId5" Type="http://schemas.openxmlformats.org/officeDocument/2006/relationships/hyperlink" Target="http://fr.wikipedia.org/wiki/Erinaceus_europaeus" TargetMode="External"/><Relationship Id="rId4" Type="http://schemas.openxmlformats.org/officeDocument/2006/relationships/hyperlink" Target="http://fr.wikipedia.org/wiki/Phasmarhabditis_hermaphrodita" TargetMode="External"/></Relationships>
</file>

<file path=ppt/slides/_rels/slide193.xml.rels><?xml version="1.0" encoding="UTF-8" standalone="yes"?>
<Relationships xmlns="http://schemas.openxmlformats.org/package/2006/relationships"><Relationship Id="rId2" Type="http://schemas.openxmlformats.org/officeDocument/2006/relationships/hyperlink" Target="http://slideplayer.fr/slide/3174185/" TargetMode="Externa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496.jp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497.jp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499.png"/><Relationship Id="rId2" Type="http://schemas.openxmlformats.org/officeDocument/2006/relationships/image" Target="../media/image498.jp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501.jpg"/><Relationship Id="rId2" Type="http://schemas.openxmlformats.org/officeDocument/2006/relationships/image" Target="../media/image500.jp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502.jp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50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hyperlink" Target="http://www.lemonde.fr/biodiversite/article/2016/06/23/les-agriculteurs-premieres-victimes-des-pesticides_4956586_1652692.html" TargetMode="Externa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hyperlink" Target="http://slideplayer.fr/slide/3174185/"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hyperlink" Target="http://benjamin.lisan.free.fr/developpementdurable/menuDevDurable.htm" TargetMode="External"/><Relationship Id="rId2" Type="http://schemas.openxmlformats.org/officeDocument/2006/relationships/hyperlink" Target="mailto:benjamin.lisan@free.fr" TargetMode="External"/><Relationship Id="rId1" Type="http://schemas.openxmlformats.org/officeDocument/2006/relationships/slideLayout" Target="../slideLayouts/slideLayout7.xml"/><Relationship Id="rId6" Type="http://schemas.openxmlformats.org/officeDocument/2006/relationships/image" Target="../media/image504.jpeg"/><Relationship Id="rId5" Type="http://schemas.openxmlformats.org/officeDocument/2006/relationships/hyperlink" Target="http://www.doc-developpement-durable.org/" TargetMode="External"/><Relationship Id="rId4" Type="http://schemas.openxmlformats.org/officeDocument/2006/relationships/hyperlink" Target="http://www.developpementdurable.co.nr/"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lemonde.fr/developpement/" TargetMode="External"/><Relationship Id="rId2" Type="http://schemas.openxmlformats.org/officeDocument/2006/relationships/hyperlink" Target="http://www.lemonde.fr/alzheimer/" TargetMode="Externa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8" Type="http://schemas.openxmlformats.org/officeDocument/2006/relationships/hyperlink" Target="http://www.sudouest.fr/2017/05/15/vers-une-disparition-des-herissons-en-2025-3447737-6095.php" TargetMode="External"/><Relationship Id="rId3" Type="http://schemas.openxmlformats.org/officeDocument/2006/relationships/hyperlink" Target="https://www.marianne.net/societe/disparition-des-insectes-une-catastrophe-silencieuse" TargetMode="External"/><Relationship Id="rId7" Type="http://schemas.openxmlformats.org/officeDocument/2006/relationships/hyperlink" Target="https://www.actu-environnement.com/ae/news/rapport-pnue-declin-abeille-12127.php4" TargetMode="External"/><Relationship Id="rId12" Type="http://schemas.openxmlformats.org/officeDocument/2006/relationships/hyperlink" Target="http://www.francesoir.fr/societe-environnement/abeilles-papillons-la-disparition-des-pollinisateurs-menace-la-production" TargetMode="External"/><Relationship Id="rId2" Type="http://schemas.openxmlformats.org/officeDocument/2006/relationships/hyperlink" Target="http://www.lemonde.fr/planete/visuel/2014/06/25/la-disparition-des-insectes-menace-toute-la-biodiversite_4445017_3244.html" TargetMode="External"/><Relationship Id="rId1" Type="http://schemas.openxmlformats.org/officeDocument/2006/relationships/slideLayout" Target="../slideLayouts/slideLayout7.xml"/><Relationship Id="rId6" Type="http://schemas.openxmlformats.org/officeDocument/2006/relationships/hyperlink" Target="https://fr.wikipedia.org/wiki/Syndrome_d'effondrement_des_colonies_d'abeilles" TargetMode="External"/><Relationship Id="rId11" Type="http://schemas.openxmlformats.org/officeDocument/2006/relationships/hyperlink" Target="http://www.lemonde.fr/biodiversite/article/2016/06/23/les-agriculteurs-premieres-victimes-des-pesticides_4956586_1652692.html" TargetMode="External"/><Relationship Id="rId5" Type="http://schemas.openxmlformats.org/officeDocument/2006/relationships/hyperlink" Target="https://www.sciencesetavenir.fr/sante/la-disparition-des-abeilles-pourrait-causer-des-millions-de-morts_18453" TargetMode="External"/><Relationship Id="rId10" Type="http://schemas.openxmlformats.org/officeDocument/2006/relationships/hyperlink" Target="https://www.lesechos.fr/industrie-services/pharmacie-sante/0211882253400-le-glyphosate-est-il-cancerigene-la-communaute-scientifique-toujours-divisee-2072616.php" TargetMode="External"/><Relationship Id="rId4" Type="http://schemas.openxmlformats.org/officeDocument/2006/relationships/hyperlink" Target="http://www.francetvinfo.fr/monde/environnement/les-insectes-se-rarefient-pourquoi-cela-doit-nous-interpeller_631763.html" TargetMode="External"/><Relationship Id="rId9" Type="http://schemas.openxmlformats.org/officeDocument/2006/relationships/hyperlink" Target="https://www.senat.fr/questions/base/2011/qSEQ110619107.html"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hyperlink" Target="http://fr.wikipedia.org/wiki/Ambrosia_trifida" TargetMode="External"/><Relationship Id="rId7" Type="http://schemas.openxmlformats.org/officeDocument/2006/relationships/image" Target="../media/image37.jpg"/><Relationship Id="rId2" Type="http://schemas.openxmlformats.org/officeDocument/2006/relationships/hyperlink" Target="http://en.wikipedia.org/wiki/Triclopyr" TargetMode="External"/><Relationship Id="rId1" Type="http://schemas.openxmlformats.org/officeDocument/2006/relationships/slideLayout" Target="../slideLayouts/slideLayout7.xml"/><Relationship Id="rId6" Type="http://schemas.openxmlformats.org/officeDocument/2006/relationships/hyperlink" Target="https://notreterre.wordpress.com/tag/abeilles/" TargetMode="External"/><Relationship Id="rId5" Type="http://schemas.openxmlformats.org/officeDocument/2006/relationships/image" Target="../media/image36.jpg"/><Relationship Id="rId4" Type="http://schemas.openxmlformats.org/officeDocument/2006/relationships/hyperlink" Target="http://wisflora.herbarium.wisc.edu/taxa/index.php?taxon=2505"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fr.wikipedia.org/wiki/INRA" TargetMode="External"/><Relationship Id="rId13" Type="http://schemas.openxmlformats.org/officeDocument/2006/relationships/image" Target="../media/image40.png"/><Relationship Id="rId3" Type="http://schemas.openxmlformats.org/officeDocument/2006/relationships/hyperlink" Target="http://fr.wikipedia.org/wiki/Argentine" TargetMode="External"/><Relationship Id="rId7" Type="http://schemas.openxmlformats.org/officeDocument/2006/relationships/hyperlink" Target="http://fr.wikipedia.org/wiki/Ambrosia_trifida" TargetMode="External"/><Relationship Id="rId12" Type="http://schemas.openxmlformats.org/officeDocument/2006/relationships/hyperlink" Target="http://en.wikipedia.org/wiki/Triclopyr" TargetMode="External"/><Relationship Id="rId2" Type="http://schemas.openxmlformats.org/officeDocument/2006/relationships/hyperlink" Target="http://fr.wikipedia.org/wiki/Organisme_g%C3%A9n%C3%A9tiquement_modifi%C3%A9" TargetMode="External"/><Relationship Id="rId1" Type="http://schemas.openxmlformats.org/officeDocument/2006/relationships/slideLayout" Target="../slideLayouts/slideLayout7.xml"/><Relationship Id="rId6" Type="http://schemas.openxmlformats.org/officeDocument/2006/relationships/hyperlink" Target="http://fr.wikipedia.org/wiki/Pesticide" TargetMode="External"/><Relationship Id="rId11" Type="http://schemas.openxmlformats.org/officeDocument/2006/relationships/image" Target="../media/image39.png"/><Relationship Id="rId5" Type="http://schemas.openxmlformats.org/officeDocument/2006/relationships/hyperlink" Target="http://fr.wikipedia.org/wiki/Adventice" TargetMode="External"/><Relationship Id="rId10" Type="http://schemas.openxmlformats.org/officeDocument/2006/relationships/hyperlink" Target="http://fr.wikipedia.org/wiki/Ivraie_raide" TargetMode="External"/><Relationship Id="rId4" Type="http://schemas.openxmlformats.org/officeDocument/2006/relationships/hyperlink" Target="http://fr.wikipedia.org/wiki/Paraquat" TargetMode="External"/><Relationship Id="rId9" Type="http://schemas.openxmlformats.org/officeDocument/2006/relationships/hyperlink" Target="http://fr.wikipedia.org/wiki/Dijon"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www.sciencemag.org/content/335/6076/1555.summary" TargetMode="External"/><Relationship Id="rId13" Type="http://schemas.openxmlformats.org/officeDocument/2006/relationships/image" Target="../media/image42.jpeg"/><Relationship Id="rId3" Type="http://schemas.openxmlformats.org/officeDocument/2006/relationships/hyperlink" Target="http://fr.wikipedia.org/wiki/INRA" TargetMode="External"/><Relationship Id="rId7" Type="http://schemas.openxmlformats.org/officeDocument/2006/relationships/hyperlink" Target="http://fr.wikipedia.org/wiki/Syndrome_d'effondrement_des_colonies_d'abeilles" TargetMode="External"/><Relationship Id="rId12" Type="http://schemas.openxmlformats.org/officeDocument/2006/relationships/hyperlink" Target="http://www.centpourcentnaturel.fr/post/2009/06/19/Pesticide-Cruiser-:-interdit-jusqu-a-l-automne-en-attente-d-une-decision-definitive" TargetMode="External"/><Relationship Id="rId2" Type="http://schemas.openxmlformats.org/officeDocument/2006/relationships/hyperlink" Target="http://fr.wikipedia.org/wiki/Science_(revue)" TargetMode="External"/><Relationship Id="rId1" Type="http://schemas.openxmlformats.org/officeDocument/2006/relationships/slideLayout" Target="../slideLayouts/slideLayout7.xml"/><Relationship Id="rId6" Type="http://schemas.openxmlformats.org/officeDocument/2006/relationships/hyperlink" Target="http://fr.wikipedia.org/wiki/Enrobage" TargetMode="External"/><Relationship Id="rId11" Type="http://schemas.openxmlformats.org/officeDocument/2006/relationships/image" Target="../media/image41.jpeg"/><Relationship Id="rId5" Type="http://schemas.openxmlformats.org/officeDocument/2006/relationships/hyperlink" Target="http://fr.wikipedia.org/wiki/Cruiser_(homonymie)" TargetMode="External"/><Relationship Id="rId15" Type="http://schemas.openxmlformats.org/officeDocument/2006/relationships/image" Target="../media/image43.jpeg"/><Relationship Id="rId10" Type="http://schemas.openxmlformats.org/officeDocument/2006/relationships/hyperlink" Target="http://www.youtube.com/watch?v=hUSn-1sgcsk" TargetMode="External"/><Relationship Id="rId4" Type="http://schemas.openxmlformats.org/officeDocument/2006/relationships/hyperlink" Target="http://fr.wikipedia.org/wiki/CNRS" TargetMode="External"/><Relationship Id="rId9" Type="http://schemas.openxmlformats.org/officeDocument/2006/relationships/hyperlink" Target="http://www.notre-planete.info/actualites/actu_3315_abeilles_pesticides.php" TargetMode="External"/><Relationship Id="rId14" Type="http://schemas.openxmlformats.org/officeDocument/2006/relationships/hyperlink" Target="http://www.ladepeche.fr/article/2012/07/30/1409659-le-chiffre-19-000.html"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5.jpeg"/><Relationship Id="rId7" Type="http://schemas.openxmlformats.org/officeDocument/2006/relationships/hyperlink" Target="http://www.irac-online.org/content/uploads/2009/09/Resistance-The-Facts.pdf" TargetMode="Externa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hyperlink" Target="http://www.irac-online.org/" TargetMode="External"/><Relationship Id="rId5" Type="http://schemas.openxmlformats.org/officeDocument/2006/relationships/image" Target="../media/image46.jpeg"/><Relationship Id="rId4" Type="http://schemas.openxmlformats.org/officeDocument/2006/relationships/hyperlink" Target="http://perso.univ-rennes1.fr/anne-marie.cortesero/L3/cours12009.pdf"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hyperlink" Target="http://www.inrs.fr/risques/classification-etiquetage-produits-chimiques/comprendre-systemes-etiquetage-produits-chimiques.html" TargetMode="External"/><Relationship Id="rId11" Type="http://schemas.openxmlformats.org/officeDocument/2006/relationships/hyperlink" Target="http://hortidact.eklablog.com/utiliser-les-pesticides-traduire-l-etiquette-a57617825" TargetMode="External"/><Relationship Id="rId5" Type="http://schemas.openxmlformats.org/officeDocument/2006/relationships/image" Target="../media/image51.png"/><Relationship Id="rId10" Type="http://schemas.openxmlformats.org/officeDocument/2006/relationships/image" Target="../media/image54.jpg"/><Relationship Id="rId4" Type="http://schemas.openxmlformats.org/officeDocument/2006/relationships/image" Target="../media/image50.png"/><Relationship Id="rId9" Type="http://schemas.openxmlformats.org/officeDocument/2006/relationships/hyperlink" Target="http://qhse-concept.fr/nouvel-etiquetage-produits-chimiques.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springerlink.com/content/f9ybyte47v6y/?p=466f1c74e55c49dc8556dbf93aa4b57e&amp;pi=0" TargetMode="External"/><Relationship Id="rId2" Type="http://schemas.openxmlformats.org/officeDocument/2006/relationships/hyperlink" Target="http://www.springerlink.com/content/100317/?p=466f1c74e55c49dc8556dbf93aa4b57e&amp;pi=0" TargetMode="External"/><Relationship Id="rId1" Type="http://schemas.openxmlformats.org/officeDocument/2006/relationships/slideLayout" Target="../slideLayouts/slideLayout7.xml"/><Relationship Id="rId4" Type="http://schemas.openxmlformats.org/officeDocument/2006/relationships/hyperlink" Target="http://www.springerlink.com/content/u22q5707412u287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qERBJHKfgAo" TargetMode="External"/><Relationship Id="rId2" Type="http://schemas.openxmlformats.org/officeDocument/2006/relationships/hyperlink" Target="http://www.combat-monsanto.org/spip.php?article122"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hyperlink" Target="http://fr.wikipedia.org/wiki/Enzyme" TargetMode="External"/><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hyperlink" Target="http://objectifvert.wordpress.com/tag/monsanto/" TargetMode="Externa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fr.wikipedia.org/wiki/Virus" TargetMode="External"/><Relationship Id="rId3" Type="http://schemas.openxmlformats.org/officeDocument/2006/relationships/hyperlink" Target="http://fr.wikipedia.org/wiki/Adventice" TargetMode="External"/><Relationship Id="rId7" Type="http://schemas.openxmlformats.org/officeDocument/2006/relationships/hyperlink" Target="http://fr.wikipedia.org/wiki/Chauves-souris" TargetMode="External"/><Relationship Id="rId12" Type="http://schemas.openxmlformats.org/officeDocument/2006/relationships/hyperlink" Target="http://www.inra.fr/opie-insectes/luttebio.htm" TargetMode="External"/><Relationship Id="rId2" Type="http://schemas.openxmlformats.org/officeDocument/2006/relationships/hyperlink" Target="http://fr.wikipedia.org/wiki/Agriculture" TargetMode="External"/><Relationship Id="rId1" Type="http://schemas.openxmlformats.org/officeDocument/2006/relationships/slideLayout" Target="../slideLayouts/slideLayout7.xml"/><Relationship Id="rId6" Type="http://schemas.openxmlformats.org/officeDocument/2006/relationships/hyperlink" Target="http://fr.wikipedia.org/wiki/Mollusque" TargetMode="External"/><Relationship Id="rId11" Type="http://schemas.openxmlformats.org/officeDocument/2006/relationships/hyperlink" Target="http://fr.wikipedia.org/wiki/Lutte_biologique" TargetMode="External"/><Relationship Id="rId5" Type="http://schemas.openxmlformats.org/officeDocument/2006/relationships/hyperlink" Target="http://fr.wikipedia.org/wiki/Arthropode" TargetMode="External"/><Relationship Id="rId10" Type="http://schemas.openxmlformats.org/officeDocument/2006/relationships/hyperlink" Target="http://fr.wikipedia.org/wiki/Champignon" TargetMode="External"/><Relationship Id="rId4" Type="http://schemas.openxmlformats.org/officeDocument/2006/relationships/hyperlink" Target="http://fr.wikipedia.org/wiki/N%C3%A9matode" TargetMode="External"/><Relationship Id="rId9" Type="http://schemas.openxmlformats.org/officeDocument/2006/relationships/hyperlink" Target="http://fr.wikipedia.org/wiki/Bact%C3%A9ri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hyperlink" Target="https://fr.wikipedia.org/wiki/Coccoidea" TargetMode="External"/><Relationship Id="rId5" Type="http://schemas.openxmlformats.org/officeDocument/2006/relationships/hyperlink" Target="https://fr.wikipedia.org/wiki/Coccinellidae" TargetMode="Externa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8" Type="http://schemas.openxmlformats.org/officeDocument/2006/relationships/hyperlink" Target="http://fr.wikipedia.org/wiki/Comp%C3%A9tition_(biologie)" TargetMode="External"/><Relationship Id="rId13" Type="http://schemas.openxmlformats.org/officeDocument/2006/relationships/hyperlink" Target="http://fr.wikipedia.org/wiki/Agriculture" TargetMode="External"/><Relationship Id="rId18" Type="http://schemas.openxmlformats.org/officeDocument/2006/relationships/hyperlink" Target="http://translate.googleusercontent.com/translate_c?depth=1&amp;ei=PeXhUImbIYrL0AWf5IHgCQ&amp;hl=fr&amp;prev=/search?q%3Djuglone%26hl%3Dfr%26tbo%3Dd%26biw%3D1440%26bih%3D732&amp;rurl=translate.google.fr&amp;sl=en&amp;u=http://en.wikipedia.org/wiki/Juglans_nigra&amp;usg=ALkJrhgQUUpypl2Ib0-CG0AH2VxBpbKqZQ" TargetMode="External"/><Relationship Id="rId26" Type="http://schemas.openxmlformats.org/officeDocument/2006/relationships/hyperlink" Target="http://fr.wikipedia.org/w/index.php?title=Aruncus_sylvester&amp;action=edit&amp;redlink=1" TargetMode="External"/><Relationship Id="rId3" Type="http://schemas.openxmlformats.org/officeDocument/2006/relationships/hyperlink" Target="http://fr.wikipedia.org/wiki/M%C3%A9tabolite_secondaire" TargetMode="External"/><Relationship Id="rId21" Type="http://schemas.openxmlformats.org/officeDocument/2006/relationships/hyperlink" Target="http://en.wikipedia.org/wiki/Juglone" TargetMode="External"/><Relationship Id="rId7" Type="http://schemas.openxmlformats.org/officeDocument/2006/relationships/hyperlink" Target="http://fr.wikipedia.org/wiki/Alcalo%C3%AFde" TargetMode="External"/><Relationship Id="rId12" Type="http://schemas.openxmlformats.org/officeDocument/2006/relationships/hyperlink" Target="http://fr.wikipedia.org/wiki/Coop%C3%A9ration" TargetMode="External"/><Relationship Id="rId17" Type="http://schemas.openxmlformats.org/officeDocument/2006/relationships/hyperlink" Target="http://translate.googleusercontent.com/translate_c?depth=1&amp;ei=PeXhUImbIYrL0AWf5IHgCQ&amp;hl=fr&amp;prev=/search?q%3Djuglone%26hl%3Dfr%26tbo%3Dd%26biw%3D1440%26bih%3D732&amp;rurl=translate.google.fr&amp;sl=en&amp;u=http://en.wikipedia.org/wiki/Juglandaceae&amp;usg=ALkJrhiCf-DKXeRBlHKB8qtFViwx65vVTw" TargetMode="External"/><Relationship Id="rId25" Type="http://schemas.openxmlformats.org/officeDocument/2006/relationships/hyperlink" Target="http://fr.wikipedia.org/wiki/Barbe_de_bouc" TargetMode="External"/><Relationship Id="rId2" Type="http://schemas.openxmlformats.org/officeDocument/2006/relationships/hyperlink" Target="http://fr.wikipedia.org/wiki/Plante" TargetMode="External"/><Relationship Id="rId16" Type="http://schemas.openxmlformats.org/officeDocument/2006/relationships/hyperlink" Target="http://fr.wikipedia.org/wiki/All%C3%A9lopathie" TargetMode="External"/><Relationship Id="rId20" Type="http://schemas.openxmlformats.org/officeDocument/2006/relationships/hyperlink" Target="http://fr.wikipedia.org/wiki/Noyer_commun" TargetMode="External"/><Relationship Id="rId29" Type="http://schemas.openxmlformats.org/officeDocument/2006/relationships/hyperlink" Target="http://fr.wikipedia.org/wiki/Heuch%C3%A8re" TargetMode="External"/><Relationship Id="rId1" Type="http://schemas.openxmlformats.org/officeDocument/2006/relationships/slideLayout" Target="../slideLayouts/slideLayout7.xml"/><Relationship Id="rId6" Type="http://schemas.openxmlformats.org/officeDocument/2006/relationships/hyperlink" Target="http://fr.wikipedia.org/wiki/Terp%C3%A9no%C3%AFde" TargetMode="External"/><Relationship Id="rId11" Type="http://schemas.openxmlformats.org/officeDocument/2006/relationships/hyperlink" Target="http://fr.wikipedia.org/wiki/Pr%C3%A9dateur" TargetMode="External"/><Relationship Id="rId24" Type="http://schemas.openxmlformats.org/officeDocument/2006/relationships/hyperlink" Target="http://fr.wikipedia.org/wiki/Pachysandra_terminalis" TargetMode="External"/><Relationship Id="rId32" Type="http://schemas.openxmlformats.org/officeDocument/2006/relationships/image" Target="../media/image61.jpeg"/><Relationship Id="rId5" Type="http://schemas.openxmlformats.org/officeDocument/2006/relationships/hyperlink" Target="http://fr.wikipedia.org/wiki/Flavono%C3%AFde" TargetMode="External"/><Relationship Id="rId15" Type="http://schemas.openxmlformats.org/officeDocument/2006/relationships/hyperlink" Target="http://fr.wikipedia.org/wiki/Environnement" TargetMode="External"/><Relationship Id="rId23" Type="http://schemas.openxmlformats.org/officeDocument/2006/relationships/hyperlink" Target="http://fr.wikipedia.org/wiki/Myosotis" TargetMode="External"/><Relationship Id="rId28" Type="http://schemas.openxmlformats.org/officeDocument/2006/relationships/hyperlink" Target="http://fr.wikipedia.org/wiki/Hosta_(genre)" TargetMode="External"/><Relationship Id="rId10" Type="http://schemas.openxmlformats.org/officeDocument/2006/relationships/hyperlink" Target="http://fr.wikipedia.org/wiki/Lumi%C3%A8re" TargetMode="External"/><Relationship Id="rId19" Type="http://schemas.openxmlformats.org/officeDocument/2006/relationships/hyperlink" Target="http://translate.googleusercontent.com/translate_c?depth=1&amp;ei=PeXhUImbIYrL0AWf5IHgCQ&amp;hl=fr&amp;prev=/search?q%3Djuglone%26hl%3Dfr%26tbo%3Dd%26biw%3D1440%26bih%3D732&amp;rurl=translate.google.fr&amp;sl=en&amp;u=http://en.wikipedia.org/wiki/Herbicide&amp;usg=ALkJrhgdHW1StklP3jVJU-zCZit0Rr8C4w" TargetMode="External"/><Relationship Id="rId31" Type="http://schemas.openxmlformats.org/officeDocument/2006/relationships/hyperlink" Target="http://fr.wikipedia.org/wiki/Bulbe" TargetMode="External"/><Relationship Id="rId4" Type="http://schemas.openxmlformats.org/officeDocument/2006/relationships/hyperlink" Target="http://fr.wikipedia.org/wiki/Ph%C3%A9nol_(groupe)" TargetMode="External"/><Relationship Id="rId9" Type="http://schemas.openxmlformats.org/officeDocument/2006/relationships/hyperlink" Target="http://fr.wikipedia.org/wiki/Eau" TargetMode="External"/><Relationship Id="rId14" Type="http://schemas.openxmlformats.org/officeDocument/2006/relationships/hyperlink" Target="http://fr.wikipedia.org/wiki/Herbicide" TargetMode="External"/><Relationship Id="rId22" Type="http://schemas.openxmlformats.org/officeDocument/2006/relationships/image" Target="../media/image60.jpeg"/><Relationship Id="rId27" Type="http://schemas.openxmlformats.org/officeDocument/2006/relationships/hyperlink" Target="http://fr.wikipedia.org/wiki/Alch%C3%A9mille" TargetMode="External"/><Relationship Id="rId30" Type="http://schemas.openxmlformats.org/officeDocument/2006/relationships/hyperlink" Target="http://fr.wikipedia.org/wiki/Bugle_rampante"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fr.wikipedia.org/wiki/Antiseptique" TargetMode="External"/><Relationship Id="rId3" Type="http://schemas.openxmlformats.org/officeDocument/2006/relationships/image" Target="../media/image62.jpeg"/><Relationship Id="rId7" Type="http://schemas.openxmlformats.org/officeDocument/2006/relationships/hyperlink" Target="http://fr.wikipedia.org/wiki/Huile" TargetMode="External"/><Relationship Id="rId12" Type="http://schemas.openxmlformats.org/officeDocument/2006/relationships/image" Target="../media/image64.jpeg"/><Relationship Id="rId2" Type="http://schemas.openxmlformats.org/officeDocument/2006/relationships/hyperlink" Target="http://eco-pratique.org/files/Le_potager_synergique.pdf" TargetMode="External"/><Relationship Id="rId1" Type="http://schemas.openxmlformats.org/officeDocument/2006/relationships/slideLayout" Target="../slideLayouts/slideLayout7.xml"/><Relationship Id="rId6" Type="http://schemas.openxmlformats.org/officeDocument/2006/relationships/hyperlink" Target="http://fr.wikipedia.org/wiki/Thym" TargetMode="External"/><Relationship Id="rId11" Type="http://schemas.openxmlformats.org/officeDocument/2006/relationships/image" Target="../media/image63.png"/><Relationship Id="rId5" Type="http://schemas.openxmlformats.org/officeDocument/2006/relationships/hyperlink" Target="http://fr.wikipedia.org/wiki/Ph%C3%A9nol_(groupe)" TargetMode="External"/><Relationship Id="rId10" Type="http://schemas.openxmlformats.org/officeDocument/2006/relationships/hyperlink" Target="http://fr.wikipedia.org/wiki/Antifongique" TargetMode="External"/><Relationship Id="rId4" Type="http://schemas.openxmlformats.org/officeDocument/2006/relationships/hyperlink" Target="http://fr.wikipedia.org/wiki/%C5%92illet_d'Inde" TargetMode="External"/><Relationship Id="rId9" Type="http://schemas.openxmlformats.org/officeDocument/2006/relationships/hyperlink" Target="http://fr.wikipedia.org/wiki/Antibact%C3%A9rien"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hyperlink" Target="https://www.bonheurbio.com/piege-special-carpocapse" TargetMode="External"/><Relationship Id="rId2" Type="http://schemas.openxmlformats.org/officeDocument/2006/relationships/hyperlink" Target="http://www.paravan.ch/faq/index.php?action=artikel&amp;cat=5&amp;id=10&amp;artlang=de" TargetMode="Externa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hyperlink" Target="http://fr.wikipedia.org/wiki/Tabac" TargetMode="External"/><Relationship Id="rId7" Type="http://schemas.openxmlformats.org/officeDocument/2006/relationships/image" Target="../media/image71.jpeg"/><Relationship Id="rId2" Type="http://schemas.openxmlformats.org/officeDocument/2006/relationships/hyperlink" Target="http://fr.wikipedia.org/wiki/Acacia" TargetMode="Externa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en.wikipedia.org/wiki/Capsidiol" TargetMode="External"/><Relationship Id="rId4" Type="http://schemas.openxmlformats.org/officeDocument/2006/relationships/hyperlink" Target="http://fr.wikipedia.org/wiki/Manduca_sexta" TargetMode="External"/><Relationship Id="rId9" Type="http://schemas.openxmlformats.org/officeDocument/2006/relationships/hyperlink" Target="http://irbi.univ-tours.fr/index.php?page=bezier"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www.li-an.fr/jyves/Meyer_2002_Fiche_Technique_Lutte_Biologique.pdf"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lideplayer.fr/slide/3174185/"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lideplayer.fr/slide/3174185/"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lideplayer.fr/slide/3174185/" TargetMode="External"/><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5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g"/><Relationship Id="rId7" Type="http://schemas.openxmlformats.org/officeDocument/2006/relationships/image" Target="../media/image80.jpe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 Id="rId9"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8" Type="http://schemas.openxmlformats.org/officeDocument/2006/relationships/hyperlink" Target="http://entomofaune.qc.ca/entomofaune/Pucerons/parasitoide.html" TargetMode="External"/><Relationship Id="rId3" Type="http://schemas.openxmlformats.org/officeDocument/2006/relationships/hyperlink" Target="http://www.inra.fr/dpenv/hawlic16.htm" TargetMode="External"/><Relationship Id="rId7" Type="http://schemas.openxmlformats.org/officeDocument/2006/relationships/image" Target="../media/image90.jp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hyperlink" Target="http://www.univers-nature.com/inf/inf_actualite1.cgi?id=3434" TargetMode="External"/><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2" Type="http://schemas.openxmlformats.org/officeDocument/2006/relationships/hyperlink" Target="http://www.agroparistech.fr/IMG/pdf/Spataro_lutteBio.pdf"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g"/><Relationship Id="rId7" Type="http://schemas.openxmlformats.org/officeDocument/2006/relationships/image" Target="../media/image96.jpeg"/><Relationship Id="rId2" Type="http://schemas.openxmlformats.org/officeDocument/2006/relationships/image" Target="../media/image91.jp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g"/><Relationship Id="rId10" Type="http://schemas.openxmlformats.org/officeDocument/2006/relationships/hyperlink" Target="http://www.agroparistech.fr/IMG/pdf/Spataro_lutteBio.pdf" TargetMode="External"/><Relationship Id="rId4" Type="http://schemas.openxmlformats.org/officeDocument/2006/relationships/image" Target="../media/image93.jpeg"/><Relationship Id="rId9" Type="http://schemas.openxmlformats.org/officeDocument/2006/relationships/image" Target="../media/image98.jpeg"/></Relationships>
</file>

<file path=ppt/slides/_rels/slide55.xml.rels><?xml version="1.0" encoding="UTF-8" standalone="yes"?>
<Relationships xmlns="http://schemas.openxmlformats.org/package/2006/relationships"><Relationship Id="rId8" Type="http://schemas.openxmlformats.org/officeDocument/2006/relationships/hyperlink" Target="https://www.parasite-journal.org/articles/parasite/abs/2016/01/parasite150098/parasite150098.html" TargetMode="External"/><Relationship Id="rId3" Type="http://schemas.openxmlformats.org/officeDocument/2006/relationships/image" Target="../media/image100.jpg"/><Relationship Id="rId7" Type="http://schemas.openxmlformats.org/officeDocument/2006/relationships/image" Target="../media/image104.jp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56.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jpeg"/><Relationship Id="rId3" Type="http://schemas.openxmlformats.org/officeDocument/2006/relationships/image" Target="../media/image105.jpeg"/><Relationship Id="rId7" Type="http://schemas.openxmlformats.org/officeDocument/2006/relationships/image" Target="../media/image109.jpeg"/><Relationship Id="rId12" Type="http://schemas.openxmlformats.org/officeDocument/2006/relationships/image" Target="../media/image114.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5" Type="http://schemas.openxmlformats.org/officeDocument/2006/relationships/hyperlink" Target="https://www.rustica.fr/articles-jardin/lutter-naturellement-contre-ravageurs-jardin-ornement,2102.html" TargetMode="External"/><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 Id="rId14" Type="http://schemas.openxmlformats.org/officeDocument/2006/relationships/image" Target="../media/image116.jpg"/></Relationships>
</file>

<file path=ppt/slides/_rels/slide5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8.xml.rels><?xml version="1.0" encoding="UTF-8" standalone="yes"?>
<Relationships xmlns="http://schemas.openxmlformats.org/package/2006/relationships"><Relationship Id="rId8" Type="http://schemas.openxmlformats.org/officeDocument/2006/relationships/image" Target="../media/image126.jpg"/><Relationship Id="rId3" Type="http://schemas.openxmlformats.org/officeDocument/2006/relationships/image" Target="../media/image121.jpg"/><Relationship Id="rId7" Type="http://schemas.openxmlformats.org/officeDocument/2006/relationships/image" Target="../media/image125.jpg"/><Relationship Id="rId2" Type="http://schemas.openxmlformats.org/officeDocument/2006/relationships/image" Target="../media/image120.jpg"/><Relationship Id="rId1" Type="http://schemas.openxmlformats.org/officeDocument/2006/relationships/slideLayout" Target="../slideLayouts/slideLayout7.xml"/><Relationship Id="rId6" Type="http://schemas.openxmlformats.org/officeDocument/2006/relationships/image" Target="../media/image124.jpg"/><Relationship Id="rId5" Type="http://schemas.openxmlformats.org/officeDocument/2006/relationships/image" Target="../media/image123.jpg"/><Relationship Id="rId4" Type="http://schemas.openxmlformats.org/officeDocument/2006/relationships/image" Target="../media/image122.jpg"/><Relationship Id="rId9" Type="http://schemas.openxmlformats.org/officeDocument/2006/relationships/image" Target="../media/image127.jpg"/></Relationships>
</file>

<file path=ppt/slides/_rels/slide59.xml.rels><?xml version="1.0" encoding="UTF-8" standalone="yes"?>
<Relationships xmlns="http://schemas.openxmlformats.org/package/2006/relationships"><Relationship Id="rId8" Type="http://schemas.openxmlformats.org/officeDocument/2006/relationships/hyperlink" Target="https://fr.wikipedia.org/wiki/Nom_vernaculaire" TargetMode="External"/><Relationship Id="rId13" Type="http://schemas.openxmlformats.org/officeDocument/2006/relationships/hyperlink" Target="https://fr.wikipedia.org/wiki/Dipt%C3%A8re" TargetMode="External"/><Relationship Id="rId18" Type="http://schemas.openxmlformats.org/officeDocument/2006/relationships/image" Target="../media/image136.jpg"/><Relationship Id="rId26" Type="http://schemas.openxmlformats.org/officeDocument/2006/relationships/hyperlink" Target="https://fr.wikipedia.org/wiki/Champignon" TargetMode="External"/><Relationship Id="rId3" Type="http://schemas.openxmlformats.org/officeDocument/2006/relationships/image" Target="../media/image129.jpg"/><Relationship Id="rId21" Type="http://schemas.openxmlformats.org/officeDocument/2006/relationships/image" Target="../media/image139.jpg"/><Relationship Id="rId34" Type="http://schemas.openxmlformats.org/officeDocument/2006/relationships/image" Target="../media/image144.jpg"/><Relationship Id="rId7" Type="http://schemas.openxmlformats.org/officeDocument/2006/relationships/image" Target="../media/image133.jpg"/><Relationship Id="rId12" Type="http://schemas.openxmlformats.org/officeDocument/2006/relationships/hyperlink" Target="https://fr.wikipedia.org/wiki/Asticot" TargetMode="External"/><Relationship Id="rId17" Type="http://schemas.openxmlformats.org/officeDocument/2006/relationships/image" Target="../media/image135.jpg"/><Relationship Id="rId25" Type="http://schemas.openxmlformats.org/officeDocument/2006/relationships/hyperlink" Target="https://fr.wikipedia.org/wiki/Hemiptera" TargetMode="External"/><Relationship Id="rId33" Type="http://schemas.openxmlformats.org/officeDocument/2006/relationships/image" Target="../media/image143.jpg"/><Relationship Id="rId2" Type="http://schemas.openxmlformats.org/officeDocument/2006/relationships/image" Target="../media/image128.jpg"/><Relationship Id="rId16" Type="http://schemas.openxmlformats.org/officeDocument/2006/relationships/image" Target="../media/image134.jpg"/><Relationship Id="rId20" Type="http://schemas.openxmlformats.org/officeDocument/2006/relationships/image" Target="../media/image138.jpg"/><Relationship Id="rId29" Type="http://schemas.openxmlformats.org/officeDocument/2006/relationships/hyperlink" Target="https://fr.wikipedia.org/w/index.php?title=Apiognomonia_venata&amp;action=edit&amp;redlink=1" TargetMode="External"/><Relationship Id="rId1" Type="http://schemas.openxmlformats.org/officeDocument/2006/relationships/slideLayout" Target="../slideLayouts/slideLayout7.xml"/><Relationship Id="rId6" Type="http://schemas.openxmlformats.org/officeDocument/2006/relationships/image" Target="../media/image132.jpg"/><Relationship Id="rId11" Type="http://schemas.openxmlformats.org/officeDocument/2006/relationships/hyperlink" Target="https://fr.wikipedia.org/wiki/Hym%C3%A9nopt%C3%A8re" TargetMode="External"/><Relationship Id="rId24" Type="http://schemas.openxmlformats.org/officeDocument/2006/relationships/hyperlink" Target="https://fr.wikipedia.org/wiki/Insecte" TargetMode="External"/><Relationship Id="rId32" Type="http://schemas.openxmlformats.org/officeDocument/2006/relationships/image" Target="../media/image142.jpg"/><Relationship Id="rId37" Type="http://schemas.openxmlformats.org/officeDocument/2006/relationships/image" Target="../media/image147.jpg"/><Relationship Id="rId5" Type="http://schemas.openxmlformats.org/officeDocument/2006/relationships/image" Target="../media/image131.jpg"/><Relationship Id="rId15" Type="http://schemas.openxmlformats.org/officeDocument/2006/relationships/hyperlink" Target="https://fr.wikipedia.org/wiki/Mine_(insecte)" TargetMode="External"/><Relationship Id="rId23" Type="http://schemas.openxmlformats.org/officeDocument/2006/relationships/hyperlink" Target="https://fr.wikipedia.org/wiki/Super-famille_(biologie)" TargetMode="External"/><Relationship Id="rId28" Type="http://schemas.openxmlformats.org/officeDocument/2006/relationships/hyperlink" Target="https://fr.wikipedia.org/wiki/Chancre_color%C3%A9" TargetMode="External"/><Relationship Id="rId36" Type="http://schemas.openxmlformats.org/officeDocument/2006/relationships/image" Target="../media/image146.jpg"/><Relationship Id="rId10" Type="http://schemas.openxmlformats.org/officeDocument/2006/relationships/hyperlink" Target="https://fr.wikipedia.org/wiki/L%C3%A9pidopt%C3%A8re" TargetMode="External"/><Relationship Id="rId19" Type="http://schemas.openxmlformats.org/officeDocument/2006/relationships/image" Target="../media/image137.jpg"/><Relationship Id="rId31" Type="http://schemas.openxmlformats.org/officeDocument/2006/relationships/image" Target="../media/image141.jpg"/><Relationship Id="rId4" Type="http://schemas.openxmlformats.org/officeDocument/2006/relationships/image" Target="../media/image130.jpg"/><Relationship Id="rId9" Type="http://schemas.openxmlformats.org/officeDocument/2006/relationships/hyperlink" Target="https://fr.wikipedia.org/wiki/Chenille_(l%C3%A9pidopt%C3%A8re)" TargetMode="External"/><Relationship Id="rId14" Type="http://schemas.openxmlformats.org/officeDocument/2006/relationships/hyperlink" Target="https://fr.wikipedia.org/wiki/Limbe_foliaire" TargetMode="External"/><Relationship Id="rId22" Type="http://schemas.openxmlformats.org/officeDocument/2006/relationships/image" Target="../media/image140.jpg"/><Relationship Id="rId27" Type="http://schemas.openxmlformats.org/officeDocument/2006/relationships/hyperlink" Target="https://fr.wikipedia.org/wiki/Ceratocystis_fimbriata" TargetMode="External"/><Relationship Id="rId30" Type="http://schemas.openxmlformats.org/officeDocument/2006/relationships/hyperlink" Target="https://fr.wikipedia.org/w/index.php?title=Anthracnose_du_platane&amp;action=edit&amp;redlink=1" TargetMode="External"/><Relationship Id="rId35" Type="http://schemas.openxmlformats.org/officeDocument/2006/relationships/image" Target="../media/image145.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48.jpeg"/><Relationship Id="rId1" Type="http://schemas.openxmlformats.org/officeDocument/2006/relationships/slideLayout" Target="../slideLayouts/slideLayout7.xml"/><Relationship Id="rId5" Type="http://schemas.openxmlformats.org/officeDocument/2006/relationships/hyperlink" Target="http://www.agroparistech.fr/IMG/pdf/Spataro_lutteBio.pdf" TargetMode="External"/><Relationship Id="rId4" Type="http://schemas.openxmlformats.org/officeDocument/2006/relationships/image" Target="../media/image149.jpeg"/></Relationships>
</file>

<file path=ppt/slides/_rels/slide6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hyperlink" Target="http://www.agroparistech.fr/IMG/pdf/Spataro_lutteBio.pdf" TargetMode="External"/><Relationship Id="rId4" Type="http://schemas.openxmlformats.org/officeDocument/2006/relationships/image" Target="../media/image151.jpeg"/></Relationships>
</file>

<file path=ppt/slides/_rels/slide6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hyperlink" Target="http://www.agroparistech.fr/IMG/pdf/Spataro_lutteBio.pdf" TargetMode="External"/><Relationship Id="rId5" Type="http://schemas.openxmlformats.org/officeDocument/2006/relationships/image" Target="../media/image155.jpeg"/><Relationship Id="rId4" Type="http://schemas.openxmlformats.org/officeDocument/2006/relationships/image" Target="../media/image154.jpeg"/></Relationships>
</file>

<file path=ppt/slides/_rels/slide63.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15.jpeg"/><Relationship Id="rId7" Type="http://schemas.openxmlformats.org/officeDocument/2006/relationships/image" Target="../media/image158.jpe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hyperlink" Target="http://www.agroparistech.fr/IMG/pdf/Spataro_lutteBio.pdf" TargetMode="External"/><Relationship Id="rId5" Type="http://schemas.openxmlformats.org/officeDocument/2006/relationships/image" Target="../media/image157.jpeg"/><Relationship Id="rId4" Type="http://schemas.openxmlformats.org/officeDocument/2006/relationships/hyperlink" Target="http://www.univ-lehavre.fr/enseign/fst/projets/amenagements_entomofaune/pages/mais.ht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www.agroparistech.fr/IMG/pdf/Spataro_lutteBio.pdf" TargetMode="External"/><Relationship Id="rId1" Type="http://schemas.openxmlformats.org/officeDocument/2006/relationships/slideLayout" Target="../slideLayouts/slideLayout7.xml"/><Relationship Id="rId5" Type="http://schemas.openxmlformats.org/officeDocument/2006/relationships/image" Target="../media/image162.jpeg"/><Relationship Id="rId4" Type="http://schemas.openxmlformats.org/officeDocument/2006/relationships/image" Target="../media/image161.jpeg"/></Relationships>
</file>

<file path=ppt/slides/_rels/slide65.xml.rels><?xml version="1.0" encoding="UTF-8" standalone="yes"?>
<Relationships xmlns="http://schemas.openxmlformats.org/package/2006/relationships"><Relationship Id="rId8" Type="http://schemas.openxmlformats.org/officeDocument/2006/relationships/hyperlink" Target="https://fr.wikipedia.org/wiki/Sitophilus_zeamais" TargetMode="External"/><Relationship Id="rId13" Type="http://schemas.openxmlformats.org/officeDocument/2006/relationships/hyperlink" Target="https://fr.wikipedia.org/wiki/Cicadellidae" TargetMode="External"/><Relationship Id="rId3" Type="http://schemas.openxmlformats.org/officeDocument/2006/relationships/hyperlink" Target="https://fr.wikipedia.org/wiki/Mexique" TargetMode="External"/><Relationship Id="rId7" Type="http://schemas.openxmlformats.org/officeDocument/2006/relationships/hyperlink" Target="https://fr.wikipedia.org/wiki/Prostephanus_truncatus" TargetMode="External"/><Relationship Id="rId12" Type="http://schemas.openxmlformats.org/officeDocument/2006/relationships/hyperlink" Target="https://fr.wikipedia.org/wiki/Homoptera" TargetMode="External"/><Relationship Id="rId2" Type="http://schemas.openxmlformats.org/officeDocument/2006/relationships/hyperlink" Target="https://fr.wikipedia.org/wiki/Histeridae" TargetMode="External"/><Relationship Id="rId16" Type="http://schemas.openxmlformats.org/officeDocument/2006/relationships/image" Target="../media/image164.jpg"/><Relationship Id="rId1" Type="http://schemas.openxmlformats.org/officeDocument/2006/relationships/slideLayout" Target="../slideLayouts/slideLayout7.xml"/><Relationship Id="rId6" Type="http://schemas.openxmlformats.org/officeDocument/2006/relationships/hyperlink" Target="https://fr.wikipedia.org/wiki/Indig%C3%A8ne" TargetMode="External"/><Relationship Id="rId11" Type="http://schemas.openxmlformats.org/officeDocument/2006/relationships/hyperlink" Target="https://fr.wikipedia.org/w/index.php?title=Mouche_chieusse&amp;action=edit&amp;redlink=1" TargetMode="External"/><Relationship Id="rId5" Type="http://schemas.openxmlformats.org/officeDocument/2006/relationships/hyperlink" Target="https://fr.wikipedia.org/wiki/IITA" TargetMode="External"/><Relationship Id="rId15" Type="http://schemas.openxmlformats.org/officeDocument/2006/relationships/image" Target="../media/image163.jpg"/><Relationship Id="rId10" Type="http://schemas.openxmlformats.org/officeDocument/2006/relationships/hyperlink" Target="https://fr.wikipedia.org/wiki/Polyn%C3%A9sie_fran%C3%A7aise" TargetMode="External"/><Relationship Id="rId4" Type="http://schemas.openxmlformats.org/officeDocument/2006/relationships/hyperlink" Target="https://fr.wikipedia.org/wiki/Afrique_occidentale" TargetMode="External"/><Relationship Id="rId9" Type="http://schemas.openxmlformats.org/officeDocument/2006/relationships/hyperlink" Target="https://fr.wikipedia.org/wiki/Hymenoptera" TargetMode="External"/><Relationship Id="rId14" Type="http://schemas.openxmlformats.org/officeDocument/2006/relationships/hyperlink" Target="https://fr.wikipedia.org/w/index.php?title=Teretrius_(Neotepetrius)_nigrescens&amp;action=edit&amp;redlink=1"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practicalaction.org/water-hyacinth" TargetMode="External"/><Relationship Id="rId7" Type="http://schemas.openxmlformats.org/officeDocument/2006/relationships/hyperlink" Target="http://www.agroparistech.fr/IMG/pdf/Spataro_lutteBio.pdf" TargetMode="External"/><Relationship Id="rId2" Type="http://schemas.openxmlformats.org/officeDocument/2006/relationships/hyperlink" Target="http://www.syfia.info/index.php5?view=articles&amp;action=voir&amp;idArticle=393" TargetMode="External"/><Relationship Id="rId1" Type="http://schemas.openxmlformats.org/officeDocument/2006/relationships/slideLayout" Target="../slideLayouts/slideLayout7.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67.xml.rels><?xml version="1.0" encoding="UTF-8" standalone="yes"?>
<Relationships xmlns="http://schemas.openxmlformats.org/package/2006/relationships"><Relationship Id="rId2" Type="http://schemas.openxmlformats.org/officeDocument/2006/relationships/hyperlink" Target="http://www.agroparistech.fr/IMG/pdf/Spataro_lutteBio.pdf"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www.agroparistech.fr/IMG/pdf/Spataro_lutteBio.pdf" TargetMode="External"/><Relationship Id="rId1" Type="http://schemas.openxmlformats.org/officeDocument/2006/relationships/slideLayout" Target="../slideLayouts/slideLayout7.xml"/><Relationship Id="rId5" Type="http://schemas.openxmlformats.org/officeDocument/2006/relationships/hyperlink" Target="http://www.sciencedirect.com/science/article/pii/S0169534703001885" TargetMode="External"/><Relationship Id="rId4" Type="http://schemas.openxmlformats.org/officeDocument/2006/relationships/image" Target="../media/image169.jpeg"/></Relationships>
</file>

<file path=ppt/slides/_rels/slide6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hyperlink" Target="http://www.agroparistech.fr/IMG/pdf/Spataro_lutteBio.pdf" TargetMode="External"/><Relationship Id="rId1" Type="http://schemas.openxmlformats.org/officeDocument/2006/relationships/slideLayout" Target="../slideLayouts/slideLayout7.xml"/><Relationship Id="rId4" Type="http://schemas.openxmlformats.org/officeDocument/2006/relationships/image" Target="../media/image17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fr.wikipedia.org/wiki/Produit_phytosanitaire"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hyperlink" Target="http://fr.wikipedia.org/wiki/Coccinelle_asiatique" TargetMode="External"/><Relationship Id="rId7" Type="http://schemas.openxmlformats.org/officeDocument/2006/relationships/hyperlink" Target="http://www.salamandre.ch/3b.php?IDrecord=1911&amp;IDpage=27&amp;menu=27&amp;boutique=500&amp;IDpagenav=19" TargetMode="External"/><Relationship Id="rId2" Type="http://schemas.openxmlformats.org/officeDocument/2006/relationships/hyperlink" Target="http://www.entomart.be/INS-0038.html" TargetMode="External"/><Relationship Id="rId1" Type="http://schemas.openxmlformats.org/officeDocument/2006/relationships/slideLayout" Target="../slideLayouts/slideLayout7.xml"/><Relationship Id="rId6" Type="http://schemas.openxmlformats.org/officeDocument/2006/relationships/hyperlink" Target="http://perso.orange.fr/vinc.ternois/cote_nature/Harmonia_axyridis/index.htm" TargetMode="External"/><Relationship Id="rId11" Type="http://schemas.openxmlformats.org/officeDocument/2006/relationships/image" Target="../media/image175.jpeg"/><Relationship Id="rId5" Type="http://schemas.openxmlformats.org/officeDocument/2006/relationships/hyperlink" Target="http://www.harlequin-survey.org/downloads/Ladybird%20descriptions_Info%20pack_NEW_v.5.pdf" TargetMode="External"/><Relationship Id="rId10" Type="http://schemas.openxmlformats.org/officeDocument/2006/relationships/image" Target="../media/image174.jpeg"/><Relationship Id="rId4" Type="http://schemas.openxmlformats.org/officeDocument/2006/relationships/hyperlink" Target="http://www.vitiplus.ch/" TargetMode="External"/><Relationship Id="rId9" Type="http://schemas.openxmlformats.org/officeDocument/2006/relationships/image" Target="../media/image173.jpeg"/></Relationships>
</file>

<file path=ppt/slides/_rels/slide71.xml.rels><?xml version="1.0" encoding="UTF-8" standalone="yes"?>
<Relationships xmlns="http://schemas.openxmlformats.org/package/2006/relationships"><Relationship Id="rId3" Type="http://schemas.openxmlformats.org/officeDocument/2006/relationships/hyperlink" Target="http://www.jaxshells.org/0430uu.htm" TargetMode="External"/><Relationship Id="rId7" Type="http://schemas.openxmlformats.org/officeDocument/2006/relationships/image" Target="../media/image179.jpeg"/><Relationship Id="rId2" Type="http://schemas.openxmlformats.org/officeDocument/2006/relationships/hyperlink" Target="http://www.agroparistech.fr/IMG/pdf/Spataro_lutteBio.pdf" TargetMode="External"/><Relationship Id="rId1" Type="http://schemas.openxmlformats.org/officeDocument/2006/relationships/slideLayout" Target="../slideLayouts/slideLayout7.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72.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hyperlink" Target="http://fr.wikipedia.org/wiki/Pyralidae" TargetMode="External"/><Relationship Id="rId7" Type="http://schemas.openxmlformats.org/officeDocument/2006/relationships/image" Target="../media/image183.jpeg"/><Relationship Id="rId2" Type="http://schemas.openxmlformats.org/officeDocument/2006/relationships/hyperlink" Target="http://fr.wikipedia.org/wiki/L%C3%A9pidopt%C3%A8re" TargetMode="External"/><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image" Target="../media/image181.jpeg"/><Relationship Id="rId10" Type="http://schemas.openxmlformats.org/officeDocument/2006/relationships/hyperlink" Target="http://www.agroparistech.fr/IMG/pdf/Spataro_lutteBio.pdf" TargetMode="External"/><Relationship Id="rId4" Type="http://schemas.openxmlformats.org/officeDocument/2006/relationships/image" Target="../media/image180.jpeg"/><Relationship Id="rId9" Type="http://schemas.openxmlformats.org/officeDocument/2006/relationships/hyperlink" Target="http://www.aphis.usda.gov/plant_health/plant_pest_info/cactoblastis/history.shtml"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agroparistech.fr/IMG/pdf/Spataro_lutteBio.pdf" TargetMode="External"/><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fr.wikipedia.org/wiki/Opuntia" TargetMode="External"/><Relationship Id="rId2" Type="http://schemas.openxmlformats.org/officeDocument/2006/relationships/hyperlink" Target="http://fr.wikipedia.org/wiki/Cochenille"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hyperlink" Target="http://www.ncbi.nlm.nih.gov/pubmed/18030533" TargetMode="External"/><Relationship Id="rId7" Type="http://schemas.openxmlformats.org/officeDocument/2006/relationships/image" Target="../media/image187.jpeg"/><Relationship Id="rId2" Type="http://schemas.openxmlformats.org/officeDocument/2006/relationships/hyperlink" Target="http://www.sciencedirect.com/science/article/pii/S0169534703001885" TargetMode="External"/><Relationship Id="rId1" Type="http://schemas.openxmlformats.org/officeDocument/2006/relationships/slideLayout" Target="../slideLayouts/slideLayout7.xml"/><Relationship Id="rId6" Type="http://schemas.openxmlformats.org/officeDocument/2006/relationships/hyperlink" Target="http://www.agroparistech.fr/IMG/pdf/Spataro_lutteBio.pdf" TargetMode="External"/><Relationship Id="rId5" Type="http://schemas.openxmlformats.org/officeDocument/2006/relationships/image" Target="../media/image186.jpeg"/><Relationship Id="rId10" Type="http://schemas.openxmlformats.org/officeDocument/2006/relationships/image" Target="../media/image190.jpeg"/><Relationship Id="rId4" Type="http://schemas.openxmlformats.org/officeDocument/2006/relationships/hyperlink" Target="http://en.wikipedia.org/wiki/Catechin" TargetMode="External"/><Relationship Id="rId9" Type="http://schemas.openxmlformats.org/officeDocument/2006/relationships/image" Target="../media/image189.jpeg"/></Relationships>
</file>

<file path=ppt/slides/_rels/slide76.xml.rels><?xml version="1.0" encoding="UTF-8" standalone="yes"?>
<Relationships xmlns="http://schemas.openxmlformats.org/package/2006/relationships"><Relationship Id="rId8" Type="http://schemas.openxmlformats.org/officeDocument/2006/relationships/hyperlink" Target="http://fr.wikipedia.org/wiki/Pseudechis_australis" TargetMode="External"/><Relationship Id="rId13" Type="http://schemas.openxmlformats.org/officeDocument/2006/relationships/hyperlink" Target="http://fr.wikipedia.org/wiki/Rhinella_marina" TargetMode="External"/><Relationship Id="rId3" Type="http://schemas.openxmlformats.org/officeDocument/2006/relationships/hyperlink" Target="http://fr.wikipedia.org/wiki/Col%C3%A9opt%C3%A8re" TargetMode="External"/><Relationship Id="rId7" Type="http://schemas.openxmlformats.org/officeDocument/2006/relationships/hyperlink" Target="http://fr.wikipedia.org/wiki/Varanus_panoptes" TargetMode="External"/><Relationship Id="rId12" Type="http://schemas.openxmlformats.org/officeDocument/2006/relationships/hyperlink" Target="http://fr.wikipedia.org/wiki/Lophognathus_gilberti" TargetMode="External"/><Relationship Id="rId2" Type="http://schemas.openxmlformats.org/officeDocument/2006/relationships/hyperlink" Target="http://fr.wikipedia.org/wiki/Queensland" TargetMode="External"/><Relationship Id="rId16" Type="http://schemas.openxmlformats.org/officeDocument/2006/relationships/image" Target="../media/image193.jpg"/><Relationship Id="rId1" Type="http://schemas.openxmlformats.org/officeDocument/2006/relationships/slideLayout" Target="../slideLayouts/slideLayout7.xml"/><Relationship Id="rId6" Type="http://schemas.openxmlformats.org/officeDocument/2006/relationships/hyperlink" Target="http://fr.wikipedia.org/wiki/Varanus_mitchelli" TargetMode="External"/><Relationship Id="rId11" Type="http://schemas.openxmlformats.org/officeDocument/2006/relationships/hyperlink" Target="http://fr.wikipedia.org/wiki/Agamidae" TargetMode="External"/><Relationship Id="rId5" Type="http://schemas.openxmlformats.org/officeDocument/2006/relationships/hyperlink" Target="http://fr.wikipedia.org/wiki/Varanus_mertensi" TargetMode="External"/><Relationship Id="rId15" Type="http://schemas.openxmlformats.org/officeDocument/2006/relationships/image" Target="../media/image192.gif"/><Relationship Id="rId10" Type="http://schemas.openxmlformats.org/officeDocument/2006/relationships/hyperlink" Target="http://fr.wikipedia.org/wiki/Crocodylus_johnstoni" TargetMode="External"/><Relationship Id="rId4" Type="http://schemas.openxmlformats.org/officeDocument/2006/relationships/hyperlink" Target="http://fr.wikipedia.org/wiki/Dermolepida_albohirtum" TargetMode="External"/><Relationship Id="rId9" Type="http://schemas.openxmlformats.org/officeDocument/2006/relationships/hyperlink" Target="http://fr.wikipedia.org/wiki/Acanthophis_antarcticus" TargetMode="External"/><Relationship Id="rId14" Type="http://schemas.openxmlformats.org/officeDocument/2006/relationships/image" Target="../media/image19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fr.wikipedia.org/wiki/Termite" TargetMode="External"/><Relationship Id="rId2" Type="http://schemas.openxmlformats.org/officeDocument/2006/relationships/hyperlink" Target="https://fr.wikipedia.org/wiki/D%C3%A9pr%C3%A9dateur" TargetMode="External"/><Relationship Id="rId1" Type="http://schemas.openxmlformats.org/officeDocument/2006/relationships/slideLayout" Target="../slideLayouts/slideLayout7.xml"/><Relationship Id="rId5" Type="http://schemas.openxmlformats.org/officeDocument/2006/relationships/hyperlink" Target="https://www.jardiner-autrement.fr/glossaire/invasive/" TargetMode="External"/><Relationship Id="rId4" Type="http://schemas.openxmlformats.org/officeDocument/2006/relationships/image" Target="../media/image25.jpg"/></Relationships>
</file>

<file path=ppt/slides/_rels/slide80.xml.rels><?xml version="1.0" encoding="UTF-8" standalone="yes"?>
<Relationships xmlns="http://schemas.openxmlformats.org/package/2006/relationships"><Relationship Id="rId2" Type="http://schemas.openxmlformats.org/officeDocument/2006/relationships/hyperlink" Target="http://www.slideshare.net/francoisstepman/preparation-bios-pesticides"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hyperlink" Target="http://urticamania.over-blog.com/article-le-purin-d-ortie-est-il-legal-44408535.html" TargetMode="External"/><Relationship Id="rId3" Type="http://schemas.openxmlformats.org/officeDocument/2006/relationships/image" Target="../media/image198.jpg"/><Relationship Id="rId7" Type="http://schemas.openxmlformats.org/officeDocument/2006/relationships/hyperlink" Target="https://senshumus.wordpress.com/2006/11/09/reussir-un-purin-d%E2%80%99ortie-fiche-technique/" TargetMode="External"/><Relationship Id="rId12" Type="http://schemas.openxmlformats.org/officeDocument/2006/relationships/image" Target="../media/image203.jpg"/><Relationship Id="rId2" Type="http://schemas.openxmlformats.org/officeDocument/2006/relationships/image" Target="../media/image197.jpg"/><Relationship Id="rId1" Type="http://schemas.openxmlformats.org/officeDocument/2006/relationships/slideLayout" Target="../slideLayouts/slideLayout7.xml"/><Relationship Id="rId6" Type="http://schemas.openxmlformats.org/officeDocument/2006/relationships/hyperlink" Target="http://www.jardiner-malin.fr/fiche/purin-orties.html" TargetMode="External"/><Relationship Id="rId11" Type="http://schemas.openxmlformats.org/officeDocument/2006/relationships/image" Target="../media/image202.jpg"/><Relationship Id="rId5" Type="http://schemas.openxmlformats.org/officeDocument/2006/relationships/image" Target="../media/image200.jpg"/><Relationship Id="rId10" Type="http://schemas.openxmlformats.org/officeDocument/2006/relationships/image" Target="../media/image201.jpg"/><Relationship Id="rId4" Type="http://schemas.openxmlformats.org/officeDocument/2006/relationships/image" Target="../media/image199.jpg"/><Relationship Id="rId9" Type="http://schemas.openxmlformats.org/officeDocument/2006/relationships/hyperlink" Target="https://www.comptoirdesjardins.fr/traitements-et-protections-biologiques-du-jardin-et-de-la-maison/573-purin-d-orties-concentre-5-litres-3262810460406.html"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slideshare.net/francoisstepman/preparation-bios-pesticides" TargetMode="External"/><Relationship Id="rId2" Type="http://schemas.openxmlformats.org/officeDocument/2006/relationships/hyperlink" Target="http://ecollegiens.canalblog.com/archives/2015/04/15/31897638.html"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204.jpeg"/><Relationship Id="rId7" Type="http://schemas.openxmlformats.org/officeDocument/2006/relationships/hyperlink" Target="http://en.wikipedia.org/wiki/Desmodium_triflorum" TargetMode="External"/><Relationship Id="rId2" Type="http://schemas.openxmlformats.org/officeDocument/2006/relationships/hyperlink" Target="http://fr.wikipedia.org/wiki/Raccard" TargetMode="External"/><Relationship Id="rId1" Type="http://schemas.openxmlformats.org/officeDocument/2006/relationships/slideLayout" Target="../slideLayouts/slideLayout7.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 Id="rId9" Type="http://schemas.openxmlformats.org/officeDocument/2006/relationships/hyperlink" Target="http://en.wikipedia.org/w/index.php?title=Desmodium_discolor&amp;action=edit&amp;redlink=1"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hyperlink" Target="http://es.wikipedia.org/wiki/Mesoam%C3%A9rica" TargetMode="External"/><Relationship Id="rId7" Type="http://schemas.openxmlformats.org/officeDocument/2006/relationships/hyperlink" Target="http://es.wikipedia.org/wiki/Las_tres_hermanas_(cultivo)" TargetMode="External"/><Relationship Id="rId2" Type="http://schemas.openxmlformats.org/officeDocument/2006/relationships/hyperlink" Target="http://es.wikipedia.org/wiki/Agroecosistema" TargetMode="External"/><Relationship Id="rId1" Type="http://schemas.openxmlformats.org/officeDocument/2006/relationships/slideLayout" Target="../slideLayouts/slideLayout7.xml"/><Relationship Id="rId6" Type="http://schemas.openxmlformats.org/officeDocument/2006/relationships/hyperlink" Target="http://es.wikipedia.org/wiki/Calabaza" TargetMode="External"/><Relationship Id="rId5" Type="http://schemas.openxmlformats.org/officeDocument/2006/relationships/hyperlink" Target="http://es.wikipedia.org/wiki/Frijol" TargetMode="External"/><Relationship Id="rId10" Type="http://schemas.openxmlformats.org/officeDocument/2006/relationships/hyperlink" Target="http://lesbrindherbes.org/2013/05/13/culture-milpa-video/3-soeurs-milpa/" TargetMode="External"/><Relationship Id="rId4" Type="http://schemas.openxmlformats.org/officeDocument/2006/relationships/hyperlink" Target="http://es.wikipedia.org/wiki/Ma%C3%ADz" TargetMode="External"/><Relationship Id="rId9" Type="http://schemas.openxmlformats.org/officeDocument/2006/relationships/image" Target="../media/image210.jpeg"/></Relationships>
</file>

<file path=ppt/slides/_rels/slide86.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hyperlink" Target="http://jardinage.mr-bricolage.fr/les-plantes-et-les-fleurs-anti-insectes/"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218.jpg"/><Relationship Id="rId13" Type="http://schemas.openxmlformats.org/officeDocument/2006/relationships/hyperlink" Target="http://www.villaverde.fr/conseil-jardinerie-les-plantes-repulsives/" TargetMode="External"/><Relationship Id="rId3" Type="http://schemas.openxmlformats.org/officeDocument/2006/relationships/image" Target="../media/image213.jpg"/><Relationship Id="rId7" Type="http://schemas.openxmlformats.org/officeDocument/2006/relationships/image" Target="../media/image217.jpg"/><Relationship Id="rId12" Type="http://schemas.openxmlformats.org/officeDocument/2006/relationships/hyperlink" Target="http://www.10-trucs.com/plantes-repulsive.html" TargetMode="External"/><Relationship Id="rId2" Type="http://schemas.openxmlformats.org/officeDocument/2006/relationships/image" Target="../media/image212.jpg"/><Relationship Id="rId1" Type="http://schemas.openxmlformats.org/officeDocument/2006/relationships/slideLayout" Target="../slideLayouts/slideLayout7.xml"/><Relationship Id="rId6" Type="http://schemas.openxmlformats.org/officeDocument/2006/relationships/image" Target="../media/image216.jpg"/><Relationship Id="rId11" Type="http://schemas.openxmlformats.org/officeDocument/2006/relationships/image" Target="../media/image221.jpg"/><Relationship Id="rId5" Type="http://schemas.openxmlformats.org/officeDocument/2006/relationships/image" Target="../media/image215.jpg"/><Relationship Id="rId10" Type="http://schemas.openxmlformats.org/officeDocument/2006/relationships/image" Target="../media/image220.jpg"/><Relationship Id="rId4" Type="http://schemas.openxmlformats.org/officeDocument/2006/relationships/image" Target="../media/image214.jpg"/><Relationship Id="rId9" Type="http://schemas.openxmlformats.org/officeDocument/2006/relationships/image" Target="../media/image219.jpg"/></Relationships>
</file>

<file path=ppt/slides/_rels/slide88.xml.rels><?xml version="1.0" encoding="UTF-8" standalone="yes"?>
<Relationships xmlns="http://schemas.openxmlformats.org/package/2006/relationships"><Relationship Id="rId8" Type="http://schemas.openxmlformats.org/officeDocument/2006/relationships/image" Target="../media/image228.jpg"/><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image" Target="../media/image222.jpg"/><Relationship Id="rId1" Type="http://schemas.openxmlformats.org/officeDocument/2006/relationships/slideLayout" Target="../slideLayouts/slideLayout7.xml"/><Relationship Id="rId6" Type="http://schemas.openxmlformats.org/officeDocument/2006/relationships/image" Target="../media/image226.jpg"/><Relationship Id="rId5" Type="http://schemas.openxmlformats.org/officeDocument/2006/relationships/image" Target="../media/image225.jpg"/><Relationship Id="rId10" Type="http://schemas.openxmlformats.org/officeDocument/2006/relationships/hyperlink" Target="http://www.villaverde.fr/conseil-jardinerie-les-plantes-repulsives/" TargetMode="External"/><Relationship Id="rId4" Type="http://schemas.openxmlformats.org/officeDocument/2006/relationships/image" Target="../media/image224.jpg"/><Relationship Id="rId9" Type="http://schemas.openxmlformats.org/officeDocument/2006/relationships/hyperlink" Target="http://www.10-trucs.com/plantes-repulsive.html"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jpg"/><Relationship Id="rId1" Type="http://schemas.openxmlformats.org/officeDocument/2006/relationships/slideLayout" Target="../slideLayouts/slideLayout7.xml"/><Relationship Id="rId6" Type="http://schemas.openxmlformats.org/officeDocument/2006/relationships/image" Target="../media/image233.jpg"/><Relationship Id="rId5" Type="http://schemas.openxmlformats.org/officeDocument/2006/relationships/image" Target="../media/image232.jpg"/><Relationship Id="rId4" Type="http://schemas.openxmlformats.org/officeDocument/2006/relationships/image" Target="../media/image231.jpg"/></Relationships>
</file>

<file path=ppt/slides/_rels/slide9.xml.rels><?xml version="1.0" encoding="UTF-8" standalone="yes"?>
<Relationships xmlns="http://schemas.openxmlformats.org/package/2006/relationships"><Relationship Id="rId3" Type="http://schemas.openxmlformats.org/officeDocument/2006/relationships/hyperlink" Target="https://www.vegactu.com/actualite/tout-ce-que-vous-avez-toujours-voulu-savoir-sur-les-pesticides-21904/" TargetMode="External"/><Relationship Id="rId2" Type="http://schemas.openxmlformats.org/officeDocument/2006/relationships/hyperlink" Target="https://fr.wikipedia.org/wiki/Agriculture_biologique" TargetMode="External"/><Relationship Id="rId1" Type="http://schemas.openxmlformats.org/officeDocument/2006/relationships/slideLayout" Target="../slideLayouts/slideLayout7.xml"/><Relationship Id="rId6" Type="http://schemas.openxmlformats.org/officeDocument/2006/relationships/hyperlink" Target="https://fr.wikipedia.org/wiki/Nuisible" TargetMode="External"/><Relationship Id="rId5" Type="http://schemas.openxmlformats.org/officeDocument/2006/relationships/hyperlink" Target="https://fr.wikipedia.org/wiki/Insecte" TargetMode="External"/><Relationship Id="rId4" Type="http://schemas.openxmlformats.org/officeDocument/2006/relationships/image" Target="../media/image26.jpg"/></Relationships>
</file>

<file path=ppt/slides/_rels/slide90.xml.rels><?xml version="1.0" encoding="UTF-8" standalone="yes"?>
<Relationships xmlns="http://schemas.openxmlformats.org/package/2006/relationships"><Relationship Id="rId8" Type="http://schemas.openxmlformats.org/officeDocument/2006/relationships/image" Target="../media/image239.jpg"/><Relationship Id="rId3" Type="http://schemas.openxmlformats.org/officeDocument/2006/relationships/image" Target="../media/image235.jpg"/><Relationship Id="rId7" Type="http://schemas.openxmlformats.org/officeDocument/2006/relationships/image" Target="../media/image238.jpg"/><Relationship Id="rId2" Type="http://schemas.openxmlformats.org/officeDocument/2006/relationships/image" Target="../media/image234.jpg"/><Relationship Id="rId1" Type="http://schemas.openxmlformats.org/officeDocument/2006/relationships/slideLayout" Target="../slideLayouts/slideLayout7.xml"/><Relationship Id="rId6" Type="http://schemas.openxmlformats.org/officeDocument/2006/relationships/image" Target="../media/image237.jpg"/><Relationship Id="rId5" Type="http://schemas.openxmlformats.org/officeDocument/2006/relationships/hyperlink" Target="http://jardinage.mr-bricolage.fr/les-plantes-et-les-fleurs-anti-insectes/" TargetMode="External"/><Relationship Id="rId4" Type="http://schemas.openxmlformats.org/officeDocument/2006/relationships/image" Target="../media/image236.jpg"/><Relationship Id="rId9" Type="http://schemas.openxmlformats.org/officeDocument/2006/relationships/image" Target="../media/image240.jpg"/></Relationships>
</file>

<file path=ppt/slides/_rels/slide91.xml.rels><?xml version="1.0" encoding="UTF-8" standalone="yes"?>
<Relationships xmlns="http://schemas.openxmlformats.org/package/2006/relationships"><Relationship Id="rId8" Type="http://schemas.openxmlformats.org/officeDocument/2006/relationships/hyperlink" Target="http://fr.wikipedia.org/wiki/Pesticide" TargetMode="External"/><Relationship Id="rId13" Type="http://schemas.openxmlformats.org/officeDocument/2006/relationships/hyperlink" Target="http://fr.wikipedia.org/wiki/Compagnonnage_v%C3%A9g%C3%A9tal" TargetMode="External"/><Relationship Id="rId3" Type="http://schemas.openxmlformats.org/officeDocument/2006/relationships/hyperlink" Target="http://fr.wikipedia.org/wiki/Horticulture" TargetMode="External"/><Relationship Id="rId7" Type="http://schemas.openxmlformats.org/officeDocument/2006/relationships/hyperlink" Target="http://fr.wikipedia.org/wiki/All%C3%A9lopathie" TargetMode="External"/><Relationship Id="rId12" Type="http://schemas.openxmlformats.org/officeDocument/2006/relationships/hyperlink" Target="http://fr.wikipedia.org/wiki/Jardinage_biologique" TargetMode="External"/><Relationship Id="rId2" Type="http://schemas.openxmlformats.org/officeDocument/2006/relationships/image" Target="../media/image241.jpeg"/><Relationship Id="rId1" Type="http://schemas.openxmlformats.org/officeDocument/2006/relationships/slideLayout" Target="../slideLayouts/slideLayout7.xml"/><Relationship Id="rId6" Type="http://schemas.openxmlformats.org/officeDocument/2006/relationships/hyperlink" Target="http://fr.wikipedia.org/wiki/Adventice" TargetMode="External"/><Relationship Id="rId11" Type="http://schemas.openxmlformats.org/officeDocument/2006/relationships/hyperlink" Target="http://fr.wikipedia.org/wiki/Agriculture_biologique" TargetMode="External"/><Relationship Id="rId5" Type="http://schemas.openxmlformats.org/officeDocument/2006/relationships/hyperlink" Target="http://fr.wikipedia.org/wiki/Insecte" TargetMode="External"/><Relationship Id="rId15" Type="http://schemas.openxmlformats.org/officeDocument/2006/relationships/image" Target="../media/image243.png"/><Relationship Id="rId10" Type="http://schemas.openxmlformats.org/officeDocument/2006/relationships/hyperlink" Target="http://fr.wikipedia.org/wiki/Agriculture_int%C3%A9gr%C3%A9e" TargetMode="External"/><Relationship Id="rId4" Type="http://schemas.openxmlformats.org/officeDocument/2006/relationships/hyperlink" Target="http://fr.wikipedia.org/wiki/Fertilisation" TargetMode="External"/><Relationship Id="rId9" Type="http://schemas.openxmlformats.org/officeDocument/2006/relationships/hyperlink" Target="http://fr.wikipedia.org/wiki/Agriculture_raisonn%C3%A9e" TargetMode="External"/><Relationship Id="rId14" Type="http://schemas.openxmlformats.org/officeDocument/2006/relationships/image" Target="../media/image242.png"/></Relationships>
</file>

<file path=ppt/slides/_rels/slide92.xml.rels><?xml version="1.0" encoding="UTF-8" standalone="yes"?>
<Relationships xmlns="http://schemas.openxmlformats.org/package/2006/relationships"><Relationship Id="rId8" Type="http://schemas.openxmlformats.org/officeDocument/2006/relationships/image" Target="../media/image247.jpg"/><Relationship Id="rId3" Type="http://schemas.openxmlformats.org/officeDocument/2006/relationships/image" Target="../media/image244.jpg"/><Relationship Id="rId7" Type="http://schemas.openxmlformats.org/officeDocument/2006/relationships/image" Target="../media/image246.jpg"/><Relationship Id="rId2" Type="http://schemas.openxmlformats.org/officeDocument/2006/relationships/hyperlink" Target="http://www.slideshare.net/francoisstepman/preparation-bios-pesticides" TargetMode="External"/><Relationship Id="rId1" Type="http://schemas.openxmlformats.org/officeDocument/2006/relationships/slideLayout" Target="../slideLayouts/slideLayout7.xml"/><Relationship Id="rId6" Type="http://schemas.openxmlformats.org/officeDocument/2006/relationships/image" Target="../media/image245.jpg"/><Relationship Id="rId5" Type="http://schemas.openxmlformats.org/officeDocument/2006/relationships/image" Target="../media/image211.jpg"/><Relationship Id="rId4" Type="http://schemas.openxmlformats.org/officeDocument/2006/relationships/hyperlink" Target="https://www.rustica.fr/articles-jardin/associer-legumes-plantes-fleurs-contre-maladies-parasites,286.html" TargetMode="External"/><Relationship Id="rId9" Type="http://schemas.openxmlformats.org/officeDocument/2006/relationships/image" Target="../media/image248.jpg"/></Relationships>
</file>

<file path=ppt/slides/_rels/slide93.xml.rels><?xml version="1.0" encoding="UTF-8" standalone="yes"?>
<Relationships xmlns="http://schemas.openxmlformats.org/package/2006/relationships"><Relationship Id="rId8" Type="http://schemas.openxmlformats.org/officeDocument/2006/relationships/hyperlink" Target="http://jardinage.mr-bricolage.fr/les-plantes-et-les-fleurs-anti-insectes/" TargetMode="External"/><Relationship Id="rId3" Type="http://schemas.openxmlformats.org/officeDocument/2006/relationships/hyperlink" Target="http://plaisirs-nature.fr/base/?page_id=112" TargetMode="External"/><Relationship Id="rId7" Type="http://schemas.openxmlformats.org/officeDocument/2006/relationships/image" Target="../media/image251.jpg"/><Relationship Id="rId2" Type="http://schemas.openxmlformats.org/officeDocument/2006/relationships/image" Target="../media/image249.jpeg"/><Relationship Id="rId1" Type="http://schemas.openxmlformats.org/officeDocument/2006/relationships/slideLayout" Target="../slideLayouts/slideLayout7.xml"/><Relationship Id="rId6" Type="http://schemas.openxmlformats.org/officeDocument/2006/relationships/hyperlink" Target="http://potagerdurable.com/savez-vous-si-vos-legumes-sont-bien-associes" TargetMode="External"/><Relationship Id="rId5" Type="http://schemas.openxmlformats.org/officeDocument/2006/relationships/image" Target="../media/image250.jpg"/><Relationship Id="rId4" Type="http://schemas.openxmlformats.org/officeDocument/2006/relationships/hyperlink" Target="http://tomodori.com/forum/topic10173-495.html" TargetMode="External"/><Relationship Id="rId9" Type="http://schemas.openxmlformats.org/officeDocument/2006/relationships/image" Target="../media/image252.jpg"/></Relationships>
</file>

<file path=ppt/slides/_rels/slide94.xml.rels><?xml version="1.0" encoding="UTF-8" standalone="yes"?>
<Relationships xmlns="http://schemas.openxmlformats.org/package/2006/relationships"><Relationship Id="rId3" Type="http://schemas.openxmlformats.org/officeDocument/2006/relationships/hyperlink" Target="https://monjardinpolitique.wordpress.com/category/technique-de-permaculture/" TargetMode="External"/><Relationship Id="rId2" Type="http://schemas.openxmlformats.org/officeDocument/2006/relationships/hyperlink" Target="http://www.ulb.ac.be/inforsciences/qdjesera/coccinelle/lutte/lutte_bio_desc.pdf"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hyperlink" Target="http://www.tanisiaina.com/PHYTOPRATIQUE_A_MADAGASCAR.htm"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7.xml"/><Relationship Id="rId6" Type="http://schemas.openxmlformats.org/officeDocument/2006/relationships/image" Target="../media/image255.jpeg"/><Relationship Id="rId5" Type="http://schemas.openxmlformats.org/officeDocument/2006/relationships/hyperlink" Target="http://www.fao.org/newsroom/fr/focus/2006/1000345/index.html" TargetMode="External"/><Relationship Id="rId4" Type="http://schemas.openxmlformats.org/officeDocument/2006/relationships/hyperlink" Target="http://ecoport.org/ep?SearchType=pdb&amp;PdbID=13617"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fr.wikipedia.org/wiki/Anacridium_aegyptium" TargetMode="External"/><Relationship Id="rId13" Type="http://schemas.openxmlformats.org/officeDocument/2006/relationships/image" Target="../media/image259.jpeg"/><Relationship Id="rId3" Type="http://schemas.openxmlformats.org/officeDocument/2006/relationships/hyperlink" Target="http://fr.wikipedia.org/wiki/Criquet_migrateur" TargetMode="External"/><Relationship Id="rId7" Type="http://schemas.openxmlformats.org/officeDocument/2006/relationships/hyperlink" Target="http://fr.wikipedia.org/w/index.php?title=Criquet_%C3%A9gyptien&amp;action=edit&amp;redlink=1" TargetMode="External"/><Relationship Id="rId12" Type="http://schemas.openxmlformats.org/officeDocument/2006/relationships/image" Target="../media/image258.jpeg"/><Relationship Id="rId2" Type="http://schemas.openxmlformats.org/officeDocument/2006/relationships/hyperlink" Target="http://fr.wikipedia.org/wiki/Chelictinia_riocourii" TargetMode="External"/><Relationship Id="rId1" Type="http://schemas.openxmlformats.org/officeDocument/2006/relationships/slideLayout" Target="../slideLayouts/slideLayout7.xml"/><Relationship Id="rId6" Type="http://schemas.openxmlformats.org/officeDocument/2006/relationships/image" Target="../media/image256.jpeg"/><Relationship Id="rId11" Type="http://schemas.openxmlformats.org/officeDocument/2006/relationships/image" Target="../media/image257.jpeg"/><Relationship Id="rId5" Type="http://schemas.openxmlformats.org/officeDocument/2006/relationships/hyperlink" Target="http://fr.wikipedia.org/wiki/Criquet" TargetMode="External"/><Relationship Id="rId15" Type="http://schemas.openxmlformats.org/officeDocument/2006/relationships/image" Target="../media/image261.jpeg"/><Relationship Id="rId10" Type="http://schemas.openxmlformats.org/officeDocument/2006/relationships/hyperlink" Target="http://fr.wikipedia.org/wiki/Oedaleus_senegalensis" TargetMode="External"/><Relationship Id="rId4" Type="http://schemas.openxmlformats.org/officeDocument/2006/relationships/hyperlink" Target="http://fr.wikipedia.org/wiki/Faucon_cr%C3%A9cerellette" TargetMode="External"/><Relationship Id="rId9" Type="http://schemas.openxmlformats.org/officeDocument/2006/relationships/hyperlink" Target="http://fr.wikipedia.org/wiki/Criquet_s%C3%A9n%C3%A9galais" TargetMode="External"/><Relationship Id="rId14" Type="http://schemas.openxmlformats.org/officeDocument/2006/relationships/image" Target="../media/image260.jpeg"/></Relationships>
</file>

<file path=ppt/slides/_rels/slide98.xml.rels><?xml version="1.0" encoding="UTF-8" standalone="yes"?>
<Relationships xmlns="http://schemas.openxmlformats.org/package/2006/relationships"><Relationship Id="rId8" Type="http://schemas.openxmlformats.org/officeDocument/2006/relationships/hyperlink" Target="http://www.voanews.com/content/in-uganda-park-rangers-help-elephants-farmer-coexist/1554837.html" TargetMode="External"/><Relationship Id="rId13" Type="http://schemas.openxmlformats.org/officeDocument/2006/relationships/hyperlink" Target="http://www.raisingthevillage.org/blog/stop-an-elephant-with-a-bee/" TargetMode="External"/><Relationship Id="rId3" Type="http://schemas.openxmlformats.org/officeDocument/2006/relationships/hyperlink" Target="http://go.worldbank.org/7BCDDZ27A0" TargetMode="External"/><Relationship Id="rId7" Type="http://schemas.openxmlformats.org/officeDocument/2006/relationships/image" Target="../media/image262.jpeg"/><Relationship Id="rId12" Type="http://schemas.openxmlformats.org/officeDocument/2006/relationships/image" Target="../media/image265.jpeg"/><Relationship Id="rId2" Type="http://schemas.openxmlformats.org/officeDocument/2006/relationships/hyperlink" Target="http://www.elephantpepper.org/" TargetMode="External"/><Relationship Id="rId1" Type="http://schemas.openxmlformats.org/officeDocument/2006/relationships/slideLayout" Target="../slideLayouts/slideLayout7.xml"/><Relationship Id="rId6" Type="http://schemas.openxmlformats.org/officeDocument/2006/relationships/hyperlink" Target="http://www.gurumed.org/2011/07/14/des-barrires-dabeilles-garde-les-lphants-loin-des-cultures/" TargetMode="External"/><Relationship Id="rId11" Type="http://schemas.openxmlformats.org/officeDocument/2006/relationships/hyperlink" Target="http://www.socialphy.com/posts/pets-animals/16091/elephants-and-bees.html" TargetMode="External"/><Relationship Id="rId5" Type="http://schemas.openxmlformats.org/officeDocument/2006/relationships/hyperlink" Target="http://afrique-horizons.org/actu-elephant-bees.htm" TargetMode="External"/><Relationship Id="rId10" Type="http://schemas.openxmlformats.org/officeDocument/2006/relationships/image" Target="../media/image264.jpeg"/><Relationship Id="rId4" Type="http://schemas.openxmlformats.org/officeDocument/2006/relationships/hyperlink" Target="http://www.elephantpepper.org/downloads.html" TargetMode="External"/><Relationship Id="rId9" Type="http://schemas.openxmlformats.org/officeDocument/2006/relationships/image" Target="../media/image263.jpeg"/></Relationships>
</file>

<file path=ppt/slides/_rels/slide99.xml.rels><?xml version="1.0" encoding="UTF-8" standalone="yes"?>
<Relationships xmlns="http://schemas.openxmlformats.org/package/2006/relationships"><Relationship Id="rId3" Type="http://schemas.openxmlformats.org/officeDocument/2006/relationships/image" Target="../media/image267.jpg"/><Relationship Id="rId7" Type="http://schemas.openxmlformats.org/officeDocument/2006/relationships/image" Target="../media/image271.jpg"/><Relationship Id="rId2" Type="http://schemas.openxmlformats.org/officeDocument/2006/relationships/image" Target="../media/image266.jpg"/><Relationship Id="rId1" Type="http://schemas.openxmlformats.org/officeDocument/2006/relationships/slideLayout" Target="../slideLayouts/slideLayout7.xml"/><Relationship Id="rId6" Type="http://schemas.openxmlformats.org/officeDocument/2006/relationships/image" Target="../media/image270.jpg"/><Relationship Id="rId5" Type="http://schemas.openxmlformats.org/officeDocument/2006/relationships/image" Target="../media/image269.jpg"/><Relationship Id="rId4" Type="http://schemas.openxmlformats.org/officeDocument/2006/relationships/image" Target="../media/image26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BE057457-4F26-4B9E-9F3E-9361ABCA5813}"/>
              </a:ext>
            </a:extLst>
          </p:cNvPr>
          <p:cNvSpPr>
            <a:spLocks noGrp="1"/>
          </p:cNvSpPr>
          <p:nvPr/>
        </p:nvSpPr>
        <p:spPr bwMode="auto">
          <a:xfrm>
            <a:off x="9501151" y="6163469"/>
            <a:ext cx="31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B2EB49A-F10F-474A-828F-9A6DAD613F1E}" type="slidenum">
              <a:rPr lang="fr-FR" altLang="fr-FR" sz="1200">
                <a:solidFill>
                  <a:srgbClr val="898989"/>
                </a:solidFill>
                <a:latin typeface="Times New Roman" panose="02020603050405020304" pitchFamily="18" charset="0"/>
              </a:rPr>
              <a:pPr algn="r" eaLnBrk="1" hangingPunct="1">
                <a:spcBef>
                  <a:spcPct val="0"/>
                </a:spcBef>
                <a:buFontTx/>
                <a:buNone/>
              </a:pPr>
              <a:t>1</a:t>
            </a:fld>
            <a:endParaRPr lang="fr-FR" altLang="fr-FR" sz="1200">
              <a:solidFill>
                <a:srgbClr val="898989"/>
              </a:solidFill>
              <a:latin typeface="Times New Roman" panose="02020603050405020304" pitchFamily="18" charset="0"/>
            </a:endParaRPr>
          </a:p>
        </p:txBody>
      </p:sp>
      <p:sp>
        <p:nvSpPr>
          <p:cNvPr id="5" name="ZoneTexte 6">
            <a:extLst>
              <a:ext uri="{FF2B5EF4-FFF2-40B4-BE49-F238E27FC236}">
                <a16:creationId xmlns:a16="http://schemas.microsoft.com/office/drawing/2014/main" id="{EBCE23C2-A102-418D-803A-82FD1AE80006}"/>
              </a:ext>
            </a:extLst>
          </p:cNvPr>
          <p:cNvSpPr txBox="1">
            <a:spLocks noChangeArrowheads="1"/>
          </p:cNvSpPr>
          <p:nvPr/>
        </p:nvSpPr>
        <p:spPr bwMode="auto">
          <a:xfrm>
            <a:off x="4026690" y="5667138"/>
            <a:ext cx="30410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400" b="1" dirty="0">
                <a:solidFill>
                  <a:srgbClr val="341AF4"/>
                </a:solidFill>
                <a:latin typeface="Comic Sans MS" panose="030F0702030302020204" pitchFamily="66" charset="0"/>
              </a:rPr>
              <a:t>Benjamin LISAN, Paysagiste. </a:t>
            </a:r>
            <a:endParaRPr lang="fr-FR" altLang="fr-FR" sz="1200" b="1" dirty="0">
              <a:solidFill>
                <a:srgbClr val="341AF4"/>
              </a:solidFill>
              <a:latin typeface="Comic Sans MS" panose="030F0702030302020204" pitchFamily="66" charset="0"/>
            </a:endParaRPr>
          </a:p>
        </p:txBody>
      </p:sp>
      <p:sp>
        <p:nvSpPr>
          <p:cNvPr id="6" name="Rectangle 5">
            <a:extLst>
              <a:ext uri="{FF2B5EF4-FFF2-40B4-BE49-F238E27FC236}">
                <a16:creationId xmlns:a16="http://schemas.microsoft.com/office/drawing/2014/main" id="{7EE08E31-9FEC-48F1-9D8A-40FEF45C170B}"/>
              </a:ext>
            </a:extLst>
          </p:cNvPr>
          <p:cNvSpPr/>
          <p:nvPr/>
        </p:nvSpPr>
        <p:spPr>
          <a:xfrm>
            <a:off x="96820" y="1778987"/>
            <a:ext cx="11639774" cy="830997"/>
          </a:xfrm>
          <a:prstGeom prst="rect">
            <a:avLst/>
          </a:prstGeom>
          <a:noFill/>
          <a:scene3d>
            <a:camera prst="orthographicFront"/>
            <a:lightRig rig="threePt" dir="t"/>
          </a:scene3d>
          <a:sp3d>
            <a:bevelT prst="relaxedInset"/>
          </a:sp3d>
        </p:spPr>
        <p:txBody>
          <a:bodyPr wrap="square">
            <a:spAutoFit/>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fontAlgn="auto" hangingPunct="1">
              <a:spcBef>
                <a:spcPts val="0"/>
              </a:spcBef>
              <a:spcAft>
                <a:spcPts val="0"/>
              </a:spcAft>
              <a:defRPr/>
            </a:pPr>
            <a:r>
              <a:rPr lang="fr-FR" sz="2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charset="0"/>
              </a:rPr>
              <a:t>Par des « moyens écologiques » : lutte biologique et psychique, moyens mécaniques, méthodes culturales etc.</a:t>
            </a:r>
          </a:p>
        </p:txBody>
      </p:sp>
      <p:sp>
        <p:nvSpPr>
          <p:cNvPr id="7" name="Rectangle 6">
            <a:extLst>
              <a:ext uri="{FF2B5EF4-FFF2-40B4-BE49-F238E27FC236}">
                <a16:creationId xmlns:a16="http://schemas.microsoft.com/office/drawing/2014/main" id="{11345E10-3560-4AD9-B7D0-4C8593443FB2}"/>
              </a:ext>
            </a:extLst>
          </p:cNvPr>
          <p:cNvSpPr/>
          <p:nvPr/>
        </p:nvSpPr>
        <p:spPr>
          <a:xfrm>
            <a:off x="249986" y="180963"/>
            <a:ext cx="11486608" cy="1446550"/>
          </a:xfrm>
          <a:prstGeom prst="rect">
            <a:avLst/>
          </a:prstGeom>
          <a:solidFill>
            <a:schemeClr val="accent6">
              <a:lumMod val="20000"/>
              <a:lumOff val="80000"/>
            </a:schemeClr>
          </a:solid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fontAlgn="auto" hangingPunct="1">
              <a:spcBef>
                <a:spcPts val="0"/>
              </a:spcBef>
              <a:spcAft>
                <a:spcPts val="0"/>
              </a:spcAft>
              <a:defRPr/>
            </a:pPr>
            <a:r>
              <a:rPr lang="fr-FR" sz="4400" b="1" dirty="0">
                <a:ln w="11430"/>
                <a:solidFill>
                  <a:srgbClr val="005C2A"/>
                </a:solidFill>
                <a:effectLst>
                  <a:outerShdw blurRad="80000" dist="40000" dir="5040000" algn="tl">
                    <a:srgbClr val="000000">
                      <a:alpha val="30000"/>
                    </a:srgbClr>
                  </a:outerShdw>
                </a:effectLst>
                <a:latin typeface="Times New Roman" charset="0"/>
              </a:rPr>
              <a:t>Protection des cultures contre les parasites et</a:t>
            </a:r>
            <a:r>
              <a:rPr lang="fr-FR" sz="4400" b="1" dirty="0">
                <a:ln w="11430"/>
                <a:solidFill>
                  <a:srgbClr val="009900"/>
                </a:solidFill>
                <a:effectLst>
                  <a:outerShdw blurRad="80000" dist="40000" dir="5040000" algn="tl">
                    <a:srgbClr val="000000">
                      <a:alpha val="30000"/>
                    </a:srgbClr>
                  </a:outerShdw>
                </a:effectLst>
                <a:latin typeface="Times New Roman" charset="0"/>
              </a:rPr>
              <a:t> </a:t>
            </a:r>
            <a:r>
              <a:rPr lang="fr-FR" sz="4400" b="1" dirty="0">
                <a:ln w="11430"/>
                <a:solidFill>
                  <a:srgbClr val="003300"/>
                </a:solidFill>
                <a:effectLst>
                  <a:outerShdw blurRad="80000" dist="40000" dir="5040000" algn="tl">
                    <a:srgbClr val="000000">
                      <a:alpha val="30000"/>
                    </a:srgbClr>
                  </a:outerShdw>
                </a:effectLst>
                <a:latin typeface="Times New Roman" charset="0"/>
              </a:rPr>
              <a:t>ravageurs</a:t>
            </a:r>
            <a:r>
              <a:rPr lang="fr-FR" sz="4400" b="1" dirty="0">
                <a:ln w="11430"/>
                <a:solidFill>
                  <a:srgbClr val="009900"/>
                </a:solidFill>
                <a:effectLst>
                  <a:outerShdw blurRad="80000" dist="40000" dir="5040000" algn="tl">
                    <a:srgbClr val="000000">
                      <a:alpha val="30000"/>
                    </a:srgbClr>
                  </a:outerShdw>
                </a:effectLst>
                <a:latin typeface="Times New Roman" charset="0"/>
              </a:rPr>
              <a:t> </a:t>
            </a:r>
            <a:r>
              <a:rPr lang="fr-FR" sz="4400" b="1">
                <a:ln w="11430"/>
                <a:solidFill>
                  <a:srgbClr val="009900"/>
                </a:solidFill>
                <a:effectLst>
                  <a:outerShdw blurRad="80000" dist="40000" dir="5040000" algn="tl">
                    <a:srgbClr val="000000">
                      <a:alpha val="30000"/>
                    </a:srgbClr>
                  </a:outerShdw>
                </a:effectLst>
                <a:latin typeface="Times New Roman" charset="0"/>
              </a:rPr>
              <a:t>sans phytosanitaire de </a:t>
            </a:r>
            <a:r>
              <a:rPr lang="fr-FR" sz="4400" b="1" dirty="0">
                <a:ln w="11430"/>
                <a:solidFill>
                  <a:srgbClr val="009900"/>
                </a:solidFill>
                <a:effectLst>
                  <a:outerShdw blurRad="80000" dist="40000" dir="5040000" algn="tl">
                    <a:srgbClr val="000000">
                      <a:alpha val="30000"/>
                    </a:srgbClr>
                  </a:outerShdw>
                </a:effectLst>
                <a:latin typeface="Times New Roman" charset="0"/>
              </a:rPr>
              <a:t>synthèse </a:t>
            </a:r>
          </a:p>
        </p:txBody>
      </p:sp>
      <p:sp>
        <p:nvSpPr>
          <p:cNvPr id="8" name="ZoneTexte 9">
            <a:extLst>
              <a:ext uri="{FF2B5EF4-FFF2-40B4-BE49-F238E27FC236}">
                <a16:creationId xmlns:a16="http://schemas.microsoft.com/office/drawing/2014/main" id="{22A812D9-6682-4945-B148-1EA9C3A9A831}"/>
              </a:ext>
            </a:extLst>
          </p:cNvPr>
          <p:cNvSpPr txBox="1">
            <a:spLocks noChangeArrowheads="1"/>
          </p:cNvSpPr>
          <p:nvPr/>
        </p:nvSpPr>
        <p:spPr bwMode="auto">
          <a:xfrm>
            <a:off x="2025259" y="5002856"/>
            <a:ext cx="7261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FR" sz="1200">
                <a:solidFill>
                  <a:srgbClr val="6600CC"/>
                </a:solidFill>
                <a:latin typeface="Arial" panose="020B0604020202020204" pitchFamily="34" charset="0"/>
              </a:rPr>
              <a:t> </a:t>
            </a:r>
            <a:r>
              <a:rPr lang="fr-FR" altLang="fr-FR" sz="1200">
                <a:solidFill>
                  <a:srgbClr val="6600CC"/>
                </a:solidFill>
                <a:latin typeface="Arial" panose="020B0604020202020204" pitchFamily="34" charset="0"/>
              </a:rPr>
              <a:t>A gauche, hyménoptère parasitoïde, à droite, coccinelle.</a:t>
            </a:r>
          </a:p>
          <a:p>
            <a:pPr algn="ctr" eaLnBrk="1" hangingPunct="1">
              <a:spcBef>
                <a:spcPct val="0"/>
              </a:spcBef>
              <a:buFontTx/>
              <a:buNone/>
            </a:pPr>
            <a:r>
              <a:rPr lang="fr-FR" altLang="fr-FR" sz="1200">
                <a:solidFill>
                  <a:srgbClr val="7030A0"/>
                </a:solidFill>
                <a:latin typeface="Arial" panose="020B0604020202020204" pitchFamily="34" charset="0"/>
                <a:ea typeface="Times New Roman" panose="02020603050405020304" pitchFamily="18" charset="0"/>
                <a:cs typeface="Arial" panose="020B0604020202020204" pitchFamily="34" charset="0"/>
              </a:rPr>
              <a:t>(A gauche, Femelle de l’espèce </a:t>
            </a:r>
            <a:r>
              <a:rPr lang="fr-FR" altLang="fr-FR" sz="1200" i="1">
                <a:solidFill>
                  <a:srgbClr val="7030A0"/>
                </a:solidFill>
                <a:latin typeface="Arial" panose="020B0604020202020204" pitchFamily="34" charset="0"/>
                <a:ea typeface="Times New Roman" panose="02020603050405020304" pitchFamily="18" charset="0"/>
                <a:cs typeface="Arial" panose="020B0604020202020204" pitchFamily="34" charset="0"/>
              </a:rPr>
              <a:t>Venturia canescens</a:t>
            </a:r>
            <a:r>
              <a:rPr lang="fr-FR" altLang="fr-FR" sz="1200">
                <a:solidFill>
                  <a:srgbClr val="7030A0"/>
                </a:solidFill>
                <a:latin typeface="Arial" panose="020B0604020202020204" pitchFamily="34" charset="0"/>
                <a:ea typeface="Times New Roman" panose="02020603050405020304" pitchFamily="18" charset="0"/>
                <a:cs typeface="Arial" panose="020B0604020202020204" pitchFamily="34" charset="0"/>
              </a:rPr>
              <a:t> attaquant une larve</a:t>
            </a:r>
            <a:r>
              <a:rPr lang="fr-FR" altLang="fr-FR" sz="1200" u="sng">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fr-FR" altLang="fr-FR" sz="1200">
                <a:solidFill>
                  <a:srgbClr val="7030A0"/>
                </a:solidFill>
                <a:latin typeface="Arial" panose="020B0604020202020204" pitchFamily="34" charset="0"/>
                <a:ea typeface="Times New Roman" panose="02020603050405020304" pitchFamily="18" charset="0"/>
                <a:cs typeface="Arial" panose="020B0604020202020204" pitchFamily="34" charset="0"/>
              </a:rPr>
              <a:t> du papillon </a:t>
            </a:r>
            <a:r>
              <a:rPr lang="fr-FR" altLang="fr-FR" sz="1200" i="1">
                <a:solidFill>
                  <a:srgbClr val="7030A0"/>
                </a:solidFill>
                <a:latin typeface="Arial" panose="020B0604020202020204" pitchFamily="34" charset="0"/>
                <a:ea typeface="Times New Roman" panose="02020603050405020304" pitchFamily="18" charset="0"/>
                <a:cs typeface="Arial" panose="020B0604020202020204" pitchFamily="34" charset="0"/>
              </a:rPr>
              <a:t>Ephestia kuehniella</a:t>
            </a:r>
            <a:r>
              <a:rPr lang="fr-FR" altLang="fr-FR" sz="1200">
                <a:solidFill>
                  <a:srgbClr val="7030A0"/>
                </a:solidFill>
                <a:latin typeface="Arial" panose="020B0604020202020204" pitchFamily="34" charset="0"/>
                <a:ea typeface="Times New Roman" panose="02020603050405020304" pitchFamily="18" charset="0"/>
                <a:cs typeface="Arial" panose="020B0604020202020204" pitchFamily="34" charset="0"/>
              </a:rPr>
              <a:t>)</a:t>
            </a:r>
            <a:endParaRPr lang="fr-FR" altLang="fr-FR" sz="1200">
              <a:solidFill>
                <a:srgbClr val="7030A0"/>
              </a:solidFill>
              <a:latin typeface="Arial" panose="020B0604020202020204" pitchFamily="34" charset="0"/>
            </a:endParaRPr>
          </a:p>
        </p:txBody>
      </p:sp>
      <p:pic>
        <p:nvPicPr>
          <p:cNvPr id="9" name="Image 10" descr="lutte-biologique1b.jpg">
            <a:extLst>
              <a:ext uri="{FF2B5EF4-FFF2-40B4-BE49-F238E27FC236}">
                <a16:creationId xmlns:a16="http://schemas.microsoft.com/office/drawing/2014/main" id="{B1FC1DAA-83D4-441F-AC16-0D21E84338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3958" y="2750043"/>
            <a:ext cx="2196558" cy="216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1" descr="coccinelle1b.jpg">
            <a:extLst>
              <a:ext uri="{FF2B5EF4-FFF2-40B4-BE49-F238E27FC236}">
                <a16:creationId xmlns:a16="http://schemas.microsoft.com/office/drawing/2014/main" id="{E9DA92ED-2595-4412-953A-E59CAB845C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2138" y="2750043"/>
            <a:ext cx="3692525"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B161A2A8-7344-4F6C-87E3-DE2AB1F7A039}"/>
              </a:ext>
            </a:extLst>
          </p:cNvPr>
          <p:cNvSpPr txBox="1"/>
          <p:nvPr/>
        </p:nvSpPr>
        <p:spPr>
          <a:xfrm>
            <a:off x="3055171" y="6177237"/>
            <a:ext cx="5518674" cy="369332"/>
          </a:xfrm>
          <a:prstGeom prst="rect">
            <a:avLst/>
          </a:prstGeom>
          <a:noFill/>
        </p:spPr>
        <p:txBody>
          <a:bodyPr wrap="square" rtlCol="0">
            <a:spAutoFit/>
          </a:bodyPr>
          <a:lstStyle/>
          <a:p>
            <a:pPr algn="ctr"/>
            <a:r>
              <a:rPr lang="fr-FR" b="1" dirty="0" err="1"/>
              <a:t>CreateSpace</a:t>
            </a:r>
            <a:r>
              <a:rPr lang="fr-FR" b="1" dirty="0"/>
              <a:t> Independent </a:t>
            </a:r>
            <a:r>
              <a:rPr lang="fr-FR" b="1" dirty="0" err="1"/>
              <a:t>Publishing</a:t>
            </a:r>
            <a:r>
              <a:rPr lang="fr-FR" b="1" dirty="0"/>
              <a:t> Platform Editions</a:t>
            </a:r>
          </a:p>
        </p:txBody>
      </p:sp>
      <p:sp>
        <p:nvSpPr>
          <p:cNvPr id="11" name="Espace réservé du numéro de diapositive 1">
            <a:extLst>
              <a:ext uri="{FF2B5EF4-FFF2-40B4-BE49-F238E27FC236}">
                <a16:creationId xmlns:a16="http://schemas.microsoft.com/office/drawing/2014/main" id="{E21562CA-09EC-4938-B782-CAFA0887F25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884327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A6641DD8-1F3E-475D-81FC-CCA678B8215D}"/>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889DDCC2-86EE-4E74-BDEE-B70FC3BE0BBF}"/>
              </a:ext>
            </a:extLst>
          </p:cNvPr>
          <p:cNvSpPr/>
          <p:nvPr/>
        </p:nvSpPr>
        <p:spPr>
          <a:xfrm>
            <a:off x="153412" y="852995"/>
            <a:ext cx="4955203" cy="369332"/>
          </a:xfrm>
          <a:prstGeom prst="rect">
            <a:avLst/>
          </a:prstGeom>
        </p:spPr>
        <p:txBody>
          <a:bodyPr wrap="none">
            <a:spAutoFit/>
          </a:bodyPr>
          <a:lstStyle/>
          <a:p>
            <a:pPr>
              <a:spcBef>
                <a:spcPct val="0"/>
              </a:spcBef>
            </a:pPr>
            <a:r>
              <a:rPr lang="fr-FR" altLang="fr-FR" dirty="0">
                <a:solidFill>
                  <a:srgbClr val="7030A0"/>
                </a:solidFill>
                <a:latin typeface="Arial" panose="020B0604020202020204" pitchFamily="34" charset="0"/>
                <a:cs typeface="Arial" panose="020B0604020202020204" pitchFamily="34" charset="0"/>
              </a:rPr>
              <a:t>2. </a:t>
            </a:r>
            <a:r>
              <a:rPr lang="fr-FR" altLang="fr-FR" b="1" dirty="0">
                <a:solidFill>
                  <a:srgbClr val="7030A0"/>
                </a:solidFill>
                <a:latin typeface="Arial" panose="020B0604020202020204" pitchFamily="34" charset="0"/>
                <a:cs typeface="Arial" panose="020B0604020202020204" pitchFamily="34" charset="0"/>
              </a:rPr>
              <a:t>Les enjeux de la protection des végétaux</a:t>
            </a:r>
          </a:p>
        </p:txBody>
      </p:sp>
      <p:sp>
        <p:nvSpPr>
          <p:cNvPr id="5" name="ZoneTexte 4">
            <a:extLst>
              <a:ext uri="{FF2B5EF4-FFF2-40B4-BE49-F238E27FC236}">
                <a16:creationId xmlns:a16="http://schemas.microsoft.com/office/drawing/2014/main" id="{BF2D66B2-9A2D-4605-862E-71E63224295E}"/>
              </a:ext>
            </a:extLst>
          </p:cNvPr>
          <p:cNvSpPr txBox="1"/>
          <p:nvPr/>
        </p:nvSpPr>
        <p:spPr>
          <a:xfrm>
            <a:off x="153412" y="1268499"/>
            <a:ext cx="11916668" cy="2123658"/>
          </a:xfrm>
          <a:prstGeom prst="rect">
            <a:avLst/>
          </a:prstGeom>
          <a:noFill/>
        </p:spPr>
        <p:txBody>
          <a:bodyPr wrap="square" rtlCol="0">
            <a:spAutoFit/>
          </a:bodyPr>
          <a:lstStyle/>
          <a:p>
            <a:pPr algn="just"/>
            <a:r>
              <a:rPr lang="fr-FR" dirty="0">
                <a:solidFill>
                  <a:srgbClr val="7030A0"/>
                </a:solidFill>
                <a:latin typeface="Arial" panose="020B0604020202020204" pitchFamily="34" charset="0"/>
                <a:cs typeface="Arial" panose="020B0604020202020204" pitchFamily="34" charset="0"/>
              </a:rPr>
              <a:t>En moyenne, 20% à 50% des cultures sont détruites par le parasitisme (°), chaque année (avec de grandes disproportions selon les pays). S’ils n’y avait pas d’intervention, de traitement, ce serait 80% de destruction dans certains cas. </a:t>
            </a:r>
          </a:p>
          <a:p>
            <a:r>
              <a:rPr lang="fr-FR" dirty="0">
                <a:solidFill>
                  <a:srgbClr val="7030A0"/>
                </a:solidFill>
                <a:latin typeface="Arial" panose="020B0604020202020204" pitchFamily="34" charset="0"/>
                <a:cs typeface="Arial" panose="020B0604020202020204" pitchFamily="34" charset="0"/>
              </a:rPr>
              <a:t>50 millions de tonnes de productions agricoles sont perdues dont : </a:t>
            </a:r>
          </a:p>
          <a:p>
            <a:r>
              <a:rPr lang="fr-FR" dirty="0">
                <a:solidFill>
                  <a:srgbClr val="7030A0"/>
                </a:solidFill>
                <a:latin typeface="Arial" panose="020B0604020202020204" pitchFamily="34" charset="0"/>
                <a:cs typeface="Arial" panose="020B0604020202020204" pitchFamily="34" charset="0"/>
              </a:rPr>
              <a:t>60% par les microorganismes,</a:t>
            </a:r>
          </a:p>
          <a:p>
            <a:r>
              <a:rPr lang="fr-FR" dirty="0">
                <a:solidFill>
                  <a:srgbClr val="7030A0"/>
                </a:solidFill>
                <a:latin typeface="Arial" panose="020B0604020202020204" pitchFamily="34" charset="0"/>
                <a:cs typeface="Arial" panose="020B0604020202020204" pitchFamily="34" charset="0"/>
              </a:rPr>
              <a:t>40% par les insectes.</a:t>
            </a:r>
          </a:p>
          <a:p>
            <a:endParaRPr lang="fr-FR" sz="1200" dirty="0">
              <a:solidFill>
                <a:srgbClr val="7030A0"/>
              </a:solidFill>
              <a:latin typeface="Arial" panose="020B0604020202020204" pitchFamily="34" charset="0"/>
              <a:cs typeface="Arial" panose="020B0604020202020204" pitchFamily="34" charset="0"/>
            </a:endParaRPr>
          </a:p>
          <a:p>
            <a:r>
              <a:rPr lang="fr-FR" sz="1200" dirty="0">
                <a:solidFill>
                  <a:srgbClr val="7030A0"/>
                </a:solidFill>
                <a:latin typeface="Arial" panose="020B0604020202020204" pitchFamily="34" charset="0"/>
                <a:cs typeface="Arial" panose="020B0604020202020204" pitchFamily="34" charset="0"/>
              </a:rPr>
              <a:t>(°) On estime qu'environ 50 % de la production agricole mondiale est perdue avant ou après la récolte. Source : </a:t>
            </a:r>
            <a:r>
              <a:rPr lang="fr-FR" sz="1200" dirty="0">
                <a:solidFill>
                  <a:srgbClr val="7030A0"/>
                </a:solidFill>
                <a:latin typeface="Arial" panose="020B0604020202020204" pitchFamily="34" charset="0"/>
                <a:cs typeface="Arial" panose="020B0604020202020204" pitchFamily="34" charset="0"/>
                <a:hlinkClick r:id="rId2"/>
              </a:rPr>
              <a:t>https://fr.wikipedia.org/wiki/D%C3%A9fense_des_cultures</a:t>
            </a:r>
            <a:r>
              <a:rPr lang="fr-FR" sz="1200" dirty="0">
                <a:solidFill>
                  <a:srgbClr val="7030A0"/>
                </a:solidFill>
                <a:latin typeface="Arial" panose="020B0604020202020204" pitchFamily="34" charset="0"/>
                <a:cs typeface="Arial" panose="020B0604020202020204" pitchFamily="34" charset="0"/>
              </a:rPr>
              <a:t> </a:t>
            </a:r>
          </a:p>
        </p:txBody>
      </p:sp>
      <p:pic>
        <p:nvPicPr>
          <p:cNvPr id="7" name="Image 8" descr="agriculture_intensive.jpg">
            <a:extLst>
              <a:ext uri="{FF2B5EF4-FFF2-40B4-BE49-F238E27FC236}">
                <a16:creationId xmlns:a16="http://schemas.microsoft.com/office/drawing/2014/main" id="{E4E9649F-F5F6-40A8-8CFF-EE7BCCA626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412" y="4760931"/>
            <a:ext cx="295275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9" descr="t-Insecticide.jpg">
            <a:extLst>
              <a:ext uri="{FF2B5EF4-FFF2-40B4-BE49-F238E27FC236}">
                <a16:creationId xmlns:a16="http://schemas.microsoft.com/office/drawing/2014/main" id="{1DDCF869-6A96-4028-BA85-BECB3CE032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65162" y="4268806"/>
            <a:ext cx="34036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10">
            <a:extLst>
              <a:ext uri="{FF2B5EF4-FFF2-40B4-BE49-F238E27FC236}">
                <a16:creationId xmlns:a16="http://schemas.microsoft.com/office/drawing/2014/main" id="{11D8F1FA-8FA6-40D2-8DB8-7DCBB4903F2E}"/>
              </a:ext>
            </a:extLst>
          </p:cNvPr>
          <p:cNvSpPr txBox="1">
            <a:spLocks noChangeArrowheads="1"/>
          </p:cNvSpPr>
          <p:nvPr/>
        </p:nvSpPr>
        <p:spPr bwMode="auto">
          <a:xfrm>
            <a:off x="3249037" y="5132406"/>
            <a:ext cx="1928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solidFill>
                  <a:srgbClr val="7030A0"/>
                </a:solidFill>
                <a:latin typeface="Arial" panose="020B0604020202020204" pitchFamily="34" charset="0"/>
                <a:sym typeface="Symbol" panose="05050102010706020507" pitchFamily="18" charset="2"/>
              </a:rPr>
              <a:t> Epandage de pesticides dans les champs (en agriculture intensive) </a:t>
            </a:r>
            <a:endParaRPr lang="fr-FR" altLang="fr-FR" sz="1200">
              <a:solidFill>
                <a:srgbClr val="7030A0"/>
              </a:solidFill>
              <a:latin typeface="Arial" panose="020B0604020202020204" pitchFamily="34" charset="0"/>
            </a:endParaRPr>
          </a:p>
        </p:txBody>
      </p:sp>
      <p:sp>
        <p:nvSpPr>
          <p:cNvPr id="10" name="ZoneTexte 7">
            <a:extLst>
              <a:ext uri="{FF2B5EF4-FFF2-40B4-BE49-F238E27FC236}">
                <a16:creationId xmlns:a16="http://schemas.microsoft.com/office/drawing/2014/main" id="{2F74326D-44AF-4E0B-B2CC-7071D87CE4AB}"/>
              </a:ext>
            </a:extLst>
          </p:cNvPr>
          <p:cNvSpPr txBox="1">
            <a:spLocks noChangeArrowheads="1"/>
          </p:cNvSpPr>
          <p:nvPr/>
        </p:nvSpPr>
        <p:spPr bwMode="auto">
          <a:xfrm>
            <a:off x="3609400" y="6284931"/>
            <a:ext cx="12588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latin typeface="Arial" panose="020B0604020202020204" pitchFamily="34" charset="0"/>
              </a:rPr>
              <a:t>(°) Source : Inserm</a:t>
            </a:r>
          </a:p>
        </p:txBody>
      </p:sp>
      <p:pic>
        <p:nvPicPr>
          <p:cNvPr id="11" name="Image 10">
            <a:extLst>
              <a:ext uri="{FF2B5EF4-FFF2-40B4-BE49-F238E27FC236}">
                <a16:creationId xmlns:a16="http://schemas.microsoft.com/office/drawing/2014/main" id="{384FD5AD-CCF5-48D3-BEA0-9732F7C013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4005" y="4851633"/>
            <a:ext cx="1524000" cy="1524000"/>
          </a:xfrm>
          <a:prstGeom prst="rect">
            <a:avLst/>
          </a:prstGeom>
        </p:spPr>
      </p:pic>
      <p:pic>
        <p:nvPicPr>
          <p:cNvPr id="13" name="Image 12">
            <a:extLst>
              <a:ext uri="{FF2B5EF4-FFF2-40B4-BE49-F238E27FC236}">
                <a16:creationId xmlns:a16="http://schemas.microsoft.com/office/drawing/2014/main" id="{FC8BA4A3-426D-436F-BBE5-82A004BB40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4005" y="3608406"/>
            <a:ext cx="1524000" cy="1524000"/>
          </a:xfrm>
          <a:prstGeom prst="rect">
            <a:avLst/>
          </a:prstGeom>
        </p:spPr>
      </p:pic>
      <p:sp>
        <p:nvSpPr>
          <p:cNvPr id="14" name="ZoneTexte 13">
            <a:extLst>
              <a:ext uri="{FF2B5EF4-FFF2-40B4-BE49-F238E27FC236}">
                <a16:creationId xmlns:a16="http://schemas.microsoft.com/office/drawing/2014/main" id="{8DE3E9E2-5275-4E98-B7F9-438E3CCDACC8}"/>
              </a:ext>
            </a:extLst>
          </p:cNvPr>
          <p:cNvSpPr txBox="1"/>
          <p:nvPr/>
        </p:nvSpPr>
        <p:spPr>
          <a:xfrm>
            <a:off x="9552790" y="6226632"/>
            <a:ext cx="1968650" cy="461665"/>
          </a:xfrm>
          <a:prstGeom prst="rect">
            <a:avLst/>
          </a:prstGeom>
          <a:noFill/>
        </p:spPr>
        <p:txBody>
          <a:bodyPr wrap="square" rtlCol="0">
            <a:spAutoFit/>
          </a:bodyPr>
          <a:lstStyle/>
          <a:p>
            <a:pPr algn="ctr"/>
            <a:r>
              <a:rPr lang="fr-FR" sz="1200" dirty="0">
                <a:solidFill>
                  <a:srgbClr val="7030A0"/>
                </a:solidFill>
              </a:rPr>
              <a:t>Filets de protection anti-insectes et/ou anti-oiseaux.</a:t>
            </a:r>
          </a:p>
        </p:txBody>
      </p:sp>
      <p:sp>
        <p:nvSpPr>
          <p:cNvPr id="12" name="Espace réservé du numéro de diapositive 1">
            <a:extLst>
              <a:ext uri="{FF2B5EF4-FFF2-40B4-BE49-F238E27FC236}">
                <a16:creationId xmlns:a16="http://schemas.microsoft.com/office/drawing/2014/main" id="{976F405B-30E3-4317-9429-EFC52D7E4B55}"/>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3754599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D06F54-A72D-4A6D-AA92-067C2944CFC5}"/>
              </a:ext>
            </a:extLst>
          </p:cNvPr>
          <p:cNvSpPr/>
          <p:nvPr/>
        </p:nvSpPr>
        <p:spPr>
          <a:xfrm>
            <a:off x="139888" y="1306691"/>
            <a:ext cx="11801100" cy="4270788"/>
          </a:xfrm>
          <a:prstGeom prst="rect">
            <a:avLst/>
          </a:prstGeom>
        </p:spPr>
        <p:txBody>
          <a:bodyPr wrap="square">
            <a:spAutoFit/>
          </a:bodyPr>
          <a:lstStyle/>
          <a:p>
            <a:pPr algn="just">
              <a:defRPr/>
            </a:pPr>
            <a:r>
              <a:rPr lang="fr-FR" b="1" dirty="0">
                <a:solidFill>
                  <a:srgbClr val="7030A0"/>
                </a:solidFill>
                <a:latin typeface="Arial" charset="0"/>
              </a:rPr>
              <a:t>5.19. Conseils et recommandations pour agriculteurs, jardiniers, horticulteurs</a:t>
            </a:r>
          </a:p>
          <a:p>
            <a:pPr algn="just">
              <a:defRPr/>
            </a:pPr>
            <a:endParaRPr lang="fr-FR" dirty="0">
              <a:solidFill>
                <a:srgbClr val="7030A0"/>
              </a:solidFill>
              <a:latin typeface="Arial" charset="0"/>
            </a:endParaRPr>
          </a:p>
          <a:p>
            <a:pPr marL="342900" indent="-342900" algn="just">
              <a:buFont typeface="+mj-lt"/>
              <a:buAutoNum type="arabicPeriod"/>
              <a:defRPr/>
            </a:pPr>
            <a:r>
              <a:rPr lang="fr-FR" dirty="0">
                <a:solidFill>
                  <a:srgbClr val="005C2A"/>
                </a:solidFill>
                <a:latin typeface="Arial" charset="0"/>
              </a:rPr>
              <a:t>Commencez avec des programmes simples, que vous aurez le temps de suivre..!</a:t>
            </a:r>
          </a:p>
          <a:p>
            <a:pPr marL="342900" indent="-342900" algn="just">
              <a:buFont typeface="+mj-lt"/>
              <a:buAutoNum type="arabicPeriod"/>
              <a:defRPr/>
            </a:pPr>
            <a:r>
              <a:rPr lang="fr-FR" dirty="0">
                <a:solidFill>
                  <a:srgbClr val="005C2A"/>
                </a:solidFill>
                <a:latin typeface="Arial" charset="0"/>
              </a:rPr>
              <a:t>Beaucoup de diversité dans les espèces veut dire aussi que </a:t>
            </a:r>
            <a:r>
              <a:rPr lang="fr-FR" i="1" dirty="0">
                <a:solidFill>
                  <a:srgbClr val="005C2A"/>
                </a:solidFill>
                <a:latin typeface="Arial" charset="0"/>
              </a:rPr>
              <a:t>le potentiel de développement des divers auxiliaires sera différent selon les diverses cultures; et c’est vrai aussi pour les insectes nuisibles.</a:t>
            </a:r>
            <a:endParaRPr lang="fr-FR" dirty="0">
              <a:solidFill>
                <a:srgbClr val="005C2A"/>
              </a:solidFill>
              <a:latin typeface="Arial" charset="0"/>
            </a:endParaRPr>
          </a:p>
          <a:p>
            <a:pPr marL="342900" indent="-342900" algn="just">
              <a:buFont typeface="+mj-lt"/>
              <a:buAutoNum type="arabicPeriod"/>
              <a:defRPr/>
            </a:pPr>
            <a:r>
              <a:rPr lang="fr-FR" dirty="0">
                <a:solidFill>
                  <a:srgbClr val="005C2A"/>
                </a:solidFill>
                <a:latin typeface="Arial" charset="0"/>
              </a:rPr>
              <a:t>Faites vous aider par un agronome </a:t>
            </a:r>
            <a:r>
              <a:rPr lang="fr-FR" i="1" dirty="0">
                <a:solidFill>
                  <a:srgbClr val="005C2A"/>
                </a:solidFill>
                <a:latin typeface="Arial" charset="0"/>
              </a:rPr>
              <a:t>spécialiste en lutte biologique</a:t>
            </a:r>
            <a:r>
              <a:rPr lang="fr-FR" dirty="0">
                <a:solidFill>
                  <a:srgbClr val="005C2A"/>
                </a:solidFill>
                <a:latin typeface="Arial" charset="0"/>
              </a:rPr>
              <a:t>, si besoin.</a:t>
            </a:r>
          </a:p>
          <a:p>
            <a:pPr marL="342900" indent="-342900" algn="just">
              <a:buFont typeface="+mj-lt"/>
              <a:buAutoNum type="arabicPeriod"/>
              <a:defRPr/>
            </a:pPr>
            <a:r>
              <a:rPr lang="fr-FR" dirty="0">
                <a:solidFill>
                  <a:srgbClr val="005C2A"/>
                </a:solidFill>
                <a:latin typeface="Arial" charset="0"/>
              </a:rPr>
              <a:t>Respectez strictement à la lettre toutes les recommandations (celle de l’agronome, celle de la société qui vous a vendu et envoyé les auxiliaires, ou celles indiquées sur l’emballage du produit de lutte biologique que vous avec acheté …).</a:t>
            </a:r>
          </a:p>
          <a:p>
            <a:pPr marL="342900" indent="-342900" algn="just">
              <a:buFont typeface="+mj-lt"/>
              <a:buAutoNum type="arabicPeriod"/>
              <a:defRPr/>
            </a:pPr>
            <a:r>
              <a:rPr lang="fr-FR" dirty="0">
                <a:solidFill>
                  <a:srgbClr val="0070C0"/>
                </a:solidFill>
                <a:latin typeface="Arial" charset="0"/>
              </a:rPr>
              <a:t>Penser à éduquer les consommateurs, par rapport, à cela afin d’en retirer des avantages sur le marché (faire votre pub grâce à l’argument réel de la qualité bio de vos produits).</a:t>
            </a:r>
          </a:p>
          <a:p>
            <a:pPr marL="342900" indent="-342900" algn="just">
              <a:buFont typeface="+mj-lt"/>
              <a:buAutoNum type="arabicPeriod"/>
              <a:defRPr/>
            </a:pPr>
            <a:r>
              <a:rPr lang="fr-FR" dirty="0">
                <a:solidFill>
                  <a:srgbClr val="0070C0"/>
                </a:solidFill>
                <a:latin typeface="Arial" charset="0"/>
              </a:rPr>
              <a:t>Peser le pour et le contre dans votre cas. </a:t>
            </a:r>
            <a:r>
              <a:rPr lang="fr-FR" i="1" dirty="0">
                <a:solidFill>
                  <a:srgbClr val="0070C0"/>
                </a:solidFill>
                <a:latin typeface="Arial" charset="0"/>
              </a:rPr>
              <a:t>Certains avantage n’augmentent pas les profits, mais sont très significatifs</a:t>
            </a:r>
            <a:r>
              <a:rPr lang="fr-FR" dirty="0">
                <a:solidFill>
                  <a:srgbClr val="0070C0"/>
                </a:solidFill>
                <a:latin typeface="Arial" charset="0"/>
              </a:rPr>
              <a:t> (ex.: conditions de travail).</a:t>
            </a:r>
            <a:endParaRPr lang="fr-FR" sz="1000" dirty="0">
              <a:solidFill>
                <a:srgbClr val="0070C0"/>
              </a:solidFill>
              <a:latin typeface="Arial" charset="0"/>
            </a:endParaRPr>
          </a:p>
          <a:p>
            <a:pPr algn="just">
              <a:buFont typeface="Arial" pitchFamily="34" charset="0"/>
              <a:buChar char="•"/>
              <a:defRPr/>
            </a:pPr>
            <a:endParaRPr lang="fr-FR" sz="1000" dirty="0">
              <a:solidFill>
                <a:srgbClr val="005C2A"/>
              </a:solidFill>
              <a:latin typeface="Arial" charset="0"/>
            </a:endParaRPr>
          </a:p>
          <a:p>
            <a:pPr algn="just">
              <a:defRPr/>
            </a:pPr>
            <a:r>
              <a:rPr lang="fr-FR" sz="1200" dirty="0">
                <a:solidFill>
                  <a:srgbClr val="005C2A"/>
                </a:solidFill>
                <a:latin typeface="Arial" charset="0"/>
              </a:rPr>
              <a:t>Source </a:t>
            </a:r>
            <a:r>
              <a:rPr lang="fr-FR" sz="1200" i="1" dirty="0">
                <a:solidFill>
                  <a:srgbClr val="005C2A"/>
                </a:solidFill>
                <a:latin typeface="Arial" charset="0"/>
              </a:rPr>
              <a:t>: Lutte biologique. Que retirer de l’expérience des producteurs de légumes de serre?, </a:t>
            </a:r>
            <a:r>
              <a:rPr lang="fr-FR" sz="1200" dirty="0">
                <a:solidFill>
                  <a:srgbClr val="005C2A"/>
                </a:solidFill>
                <a:latin typeface="Arial" charset="0"/>
              </a:rPr>
              <a:t>André CARRIER, agronome, M. Sc., Conseiller régional en horticulture, Direction régionale de la Chaudière-Appalaches (Canada), Janvier 2008.</a:t>
            </a:r>
          </a:p>
        </p:txBody>
      </p:sp>
      <p:sp>
        <p:nvSpPr>
          <p:cNvPr id="24" name="WordArt 4">
            <a:extLst>
              <a:ext uri="{FF2B5EF4-FFF2-40B4-BE49-F238E27FC236}">
                <a16:creationId xmlns:a16="http://schemas.microsoft.com/office/drawing/2014/main" id="{CC29C554-84A1-4987-950D-E2B54EAA1D17}"/>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26" name="Rectangle 25">
            <a:extLst>
              <a:ext uri="{FF2B5EF4-FFF2-40B4-BE49-F238E27FC236}">
                <a16:creationId xmlns:a16="http://schemas.microsoft.com/office/drawing/2014/main" id="{CE1F39DF-0641-4C95-9D25-92AD05D8FFF2}"/>
              </a:ext>
            </a:extLst>
          </p:cNvPr>
          <p:cNvSpPr/>
          <p:nvPr/>
        </p:nvSpPr>
        <p:spPr>
          <a:xfrm>
            <a:off x="139888" y="792492"/>
            <a:ext cx="2993127"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5. </a:t>
            </a:r>
            <a:r>
              <a:rPr lang="fr-FR" altLang="fr-FR" b="1" u="sng" dirty="0">
                <a:solidFill>
                  <a:srgbClr val="7030A0"/>
                </a:solidFill>
                <a:latin typeface="Arial" panose="020B0604020202020204" pitchFamily="34" charset="0"/>
              </a:rPr>
              <a:t>Lutte biologique (suite)</a:t>
            </a:r>
            <a:endParaRPr lang="fr-FR" altLang="fr-FR" dirty="0">
              <a:solidFill>
                <a:srgbClr val="7030A0"/>
              </a:solidFill>
              <a:latin typeface="Arial" panose="020B0604020202020204" pitchFamily="34" charset="0"/>
            </a:endParaRPr>
          </a:p>
        </p:txBody>
      </p:sp>
      <p:sp>
        <p:nvSpPr>
          <p:cNvPr id="5" name="Espace réservé du numéro de diapositive 1">
            <a:extLst>
              <a:ext uri="{FF2B5EF4-FFF2-40B4-BE49-F238E27FC236}">
                <a16:creationId xmlns:a16="http://schemas.microsoft.com/office/drawing/2014/main" id="{4BEE6707-DA3E-4953-8A1A-4FFD7DDCFF0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100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4316155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5">
            <a:extLst>
              <a:ext uri="{FF2B5EF4-FFF2-40B4-BE49-F238E27FC236}">
                <a16:creationId xmlns:a16="http://schemas.microsoft.com/office/drawing/2014/main" id="{FF214D96-757B-4FE2-AB52-A11F41765B1C}"/>
              </a:ext>
            </a:extLst>
          </p:cNvPr>
          <p:cNvSpPr txBox="1">
            <a:spLocks noChangeArrowheads="1"/>
          </p:cNvSpPr>
          <p:nvPr/>
        </p:nvSpPr>
        <p:spPr bwMode="auto">
          <a:xfrm>
            <a:off x="179388" y="806824"/>
            <a:ext cx="11750843" cy="589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7030A0"/>
                </a:solidFill>
                <a:latin typeface="Arial" panose="020B0604020202020204" pitchFamily="34" charset="0"/>
              </a:rPr>
              <a:t>5. Lutte biologique (suite et fin)</a:t>
            </a:r>
            <a:endParaRPr lang="fr-FR" altLang="fr-FR" sz="1800" b="1" dirty="0">
              <a:solidFill>
                <a:srgbClr val="7030A0"/>
              </a:solidFill>
              <a:latin typeface="Arial" panose="020B0604020202020204" pitchFamily="34" charset="0"/>
            </a:endParaRP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a:spcBef>
                <a:spcPct val="0"/>
              </a:spcBef>
              <a:buNone/>
            </a:pPr>
            <a:r>
              <a:rPr lang="fr-FR" sz="1800" b="1" dirty="0">
                <a:solidFill>
                  <a:srgbClr val="7030A0"/>
                </a:solidFill>
                <a:latin typeface="Arial" charset="0"/>
              </a:rPr>
              <a:t>5.19. Conseils et recommandations (suite et fin)</a:t>
            </a:r>
          </a:p>
          <a:p>
            <a:pPr algn="just">
              <a:spcBef>
                <a:spcPct val="0"/>
              </a:spcBef>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7030A0"/>
                </a:solidFill>
                <a:latin typeface="Arial" panose="020B0604020202020204" pitchFamily="34" charset="0"/>
              </a:rPr>
              <a:t>Précautions élémentaires </a:t>
            </a:r>
            <a:r>
              <a:rPr lang="fr-FR" altLang="fr-FR" sz="1500" dirty="0">
                <a:solidFill>
                  <a:srgbClr val="7030A0"/>
                </a:solidFill>
                <a:latin typeface="Arial" panose="020B0604020202020204" pitchFamily="34" charset="0"/>
              </a:rPr>
              <a:t>:</a:t>
            </a:r>
          </a:p>
          <a:p>
            <a:pPr algn="just" eaLnBrk="1" hangingPunct="1">
              <a:spcBef>
                <a:spcPct val="0"/>
              </a:spcBef>
              <a:buFontTx/>
              <a:buNone/>
            </a:pPr>
            <a:endParaRPr lang="fr-FR" altLang="fr-FR" sz="15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a:t>
            </a:r>
            <a:r>
              <a:rPr lang="fr-FR" altLang="fr-FR" sz="1600" b="1" dirty="0">
                <a:solidFill>
                  <a:srgbClr val="7030A0"/>
                </a:solidFill>
                <a:latin typeface="Arial" panose="020B0604020202020204" pitchFamily="34" charset="0"/>
              </a:rPr>
              <a:t>bonne connaissance a priori de l'écosystème de la cible</a:t>
            </a:r>
          </a:p>
          <a:p>
            <a:pPr algn="just" eaLnBrk="1" hangingPunct="1">
              <a:spcBef>
                <a:spcPct val="0"/>
              </a:spcBef>
              <a:buFontTx/>
              <a:buNone/>
            </a:pPr>
            <a:r>
              <a:rPr lang="fr-FR" altLang="fr-FR" sz="1600" dirty="0">
                <a:solidFill>
                  <a:srgbClr val="7030A0"/>
                </a:solidFill>
                <a:latin typeface="Arial" panose="020B0604020202020204" pitchFamily="34" charset="0"/>
              </a:rPr>
              <a:t>- biologie de la cible</a:t>
            </a:r>
          </a:p>
          <a:p>
            <a:pPr algn="just" eaLnBrk="1" hangingPunct="1">
              <a:spcBef>
                <a:spcPct val="0"/>
              </a:spcBef>
              <a:buFontTx/>
              <a:buNone/>
            </a:pPr>
            <a:r>
              <a:rPr lang="fr-FR" altLang="fr-FR" sz="1600" dirty="0">
                <a:solidFill>
                  <a:srgbClr val="7030A0"/>
                </a:solidFill>
                <a:latin typeface="Arial" panose="020B0604020202020204" pitchFamily="34" charset="0"/>
              </a:rPr>
              <a:t>- structure du réseau trophique</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a:t>
            </a:r>
            <a:r>
              <a:rPr lang="fr-FR" altLang="fr-FR" sz="1600" b="1" dirty="0">
                <a:solidFill>
                  <a:srgbClr val="7030A0"/>
                </a:solidFill>
                <a:latin typeface="Arial" panose="020B0604020202020204" pitchFamily="34" charset="0"/>
              </a:rPr>
              <a:t>choix minutieux de l'agent</a:t>
            </a:r>
          </a:p>
          <a:p>
            <a:pPr algn="just" eaLnBrk="1" hangingPunct="1">
              <a:spcBef>
                <a:spcPct val="0"/>
              </a:spcBef>
              <a:buFontTx/>
              <a:buNone/>
            </a:pPr>
            <a:r>
              <a:rPr lang="fr-FR" altLang="fr-FR" sz="1600" dirty="0">
                <a:solidFill>
                  <a:srgbClr val="7030A0"/>
                </a:solidFill>
                <a:latin typeface="Arial" panose="020B0604020202020204" pitchFamily="34" charset="0"/>
              </a:rPr>
              <a:t>- screening complet des agents potentiels</a:t>
            </a:r>
          </a:p>
          <a:p>
            <a:pPr algn="just" eaLnBrk="1" hangingPunct="1">
              <a:spcBef>
                <a:spcPct val="0"/>
              </a:spcBef>
              <a:buFontTx/>
              <a:buNone/>
            </a:pPr>
            <a:r>
              <a:rPr lang="fr-FR" altLang="fr-FR" sz="1600" dirty="0">
                <a:solidFill>
                  <a:srgbClr val="7030A0"/>
                </a:solidFill>
                <a:latin typeface="Arial" panose="020B0604020202020204" pitchFamily="34" charset="0"/>
              </a:rPr>
              <a:t>- biologie de l'agent (spectre d'hôtes ou de proies, sensibilité aux conditions environnementales, capacité de dispersion, …)</a:t>
            </a:r>
          </a:p>
          <a:p>
            <a:pPr algn="just" eaLnBrk="1" hangingPunct="1">
              <a:spcBef>
                <a:spcPct val="0"/>
              </a:spcBef>
              <a:buFontTx/>
              <a:buNone/>
            </a:pPr>
            <a:r>
              <a:rPr lang="fr-FR" altLang="fr-FR" sz="1600" dirty="0">
                <a:solidFill>
                  <a:srgbClr val="7030A0"/>
                </a:solidFill>
                <a:latin typeface="Arial" panose="020B0604020202020204" pitchFamily="34" charset="0"/>
              </a:rPr>
              <a:t>- essais en laboratoire</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a:t>
            </a:r>
            <a:r>
              <a:rPr lang="fr-FR" altLang="fr-FR" sz="1600" b="1" dirty="0">
                <a:solidFill>
                  <a:srgbClr val="7030A0"/>
                </a:solidFill>
                <a:latin typeface="Arial" panose="020B0604020202020204" pitchFamily="34" charset="0"/>
              </a:rPr>
              <a:t>précautions lors de l'introduction de l'agent</a:t>
            </a:r>
          </a:p>
          <a:p>
            <a:pPr algn="just" eaLnBrk="1" hangingPunct="1">
              <a:spcBef>
                <a:spcPct val="0"/>
              </a:spcBef>
              <a:buFontTx/>
              <a:buNone/>
            </a:pPr>
            <a:r>
              <a:rPr lang="fr-FR" altLang="fr-FR" sz="1600" dirty="0">
                <a:solidFill>
                  <a:srgbClr val="7030A0"/>
                </a:solidFill>
                <a:latin typeface="Arial" panose="020B0604020202020204" pitchFamily="34" charset="0"/>
              </a:rPr>
              <a:t>- quarantaine</a:t>
            </a:r>
          </a:p>
          <a:p>
            <a:pPr algn="just" eaLnBrk="1" hangingPunct="1">
              <a:spcBef>
                <a:spcPct val="0"/>
              </a:spcBef>
              <a:buFontTx/>
              <a:buNone/>
            </a:pPr>
            <a:r>
              <a:rPr lang="fr-FR" altLang="fr-FR" sz="1600" dirty="0">
                <a:solidFill>
                  <a:srgbClr val="7030A0"/>
                </a:solidFill>
                <a:latin typeface="Arial" panose="020B0604020202020204" pitchFamily="34" charset="0"/>
              </a:rPr>
              <a:t>- technique d'introduction (nombre, lieu, date, …)</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a:t>
            </a:r>
            <a:r>
              <a:rPr lang="fr-FR" altLang="fr-FR" sz="1600" b="1" dirty="0">
                <a:solidFill>
                  <a:srgbClr val="7030A0"/>
                </a:solidFill>
                <a:latin typeface="Arial" panose="020B0604020202020204" pitchFamily="34" charset="0"/>
              </a:rPr>
              <a:t>suivi à long terme</a:t>
            </a:r>
          </a:p>
          <a:p>
            <a:pPr algn="just" eaLnBrk="1" hangingPunct="1">
              <a:spcBef>
                <a:spcPct val="0"/>
              </a:spcBef>
              <a:buFontTx/>
              <a:buNone/>
            </a:pPr>
            <a:r>
              <a:rPr lang="fr-FR" altLang="fr-FR" sz="1600" dirty="0">
                <a:solidFill>
                  <a:srgbClr val="7030A0"/>
                </a:solidFill>
                <a:latin typeface="Arial" panose="020B0604020202020204" pitchFamily="34" charset="0"/>
              </a:rPr>
              <a:t>- de la cible</a:t>
            </a:r>
          </a:p>
          <a:p>
            <a:pPr algn="just" eaLnBrk="1" hangingPunct="1">
              <a:spcBef>
                <a:spcPct val="0"/>
              </a:spcBef>
              <a:buFontTx/>
              <a:buNone/>
            </a:pPr>
            <a:r>
              <a:rPr lang="fr-FR" altLang="fr-FR" sz="1600" dirty="0">
                <a:solidFill>
                  <a:srgbClr val="7030A0"/>
                </a:solidFill>
                <a:latin typeface="Arial" panose="020B0604020202020204" pitchFamily="34" charset="0"/>
              </a:rPr>
              <a:t>- de l'agent</a:t>
            </a:r>
          </a:p>
          <a:p>
            <a:pPr algn="just" eaLnBrk="1" hangingPunct="1">
              <a:spcBef>
                <a:spcPct val="0"/>
              </a:spcBef>
              <a:buFontTx/>
              <a:buNone/>
            </a:pPr>
            <a:r>
              <a:rPr lang="fr-FR" altLang="fr-FR" sz="1600" dirty="0">
                <a:solidFill>
                  <a:srgbClr val="7030A0"/>
                </a:solidFill>
                <a:latin typeface="Arial" panose="020B0604020202020204" pitchFamily="34" charset="0"/>
              </a:rPr>
              <a:t>- mais aussi des autres espèces de l'écosystème</a:t>
            </a:r>
          </a:p>
        </p:txBody>
      </p:sp>
      <p:sp>
        <p:nvSpPr>
          <p:cNvPr id="3" name="WordArt 4">
            <a:extLst>
              <a:ext uri="{FF2B5EF4-FFF2-40B4-BE49-F238E27FC236}">
                <a16:creationId xmlns:a16="http://schemas.microsoft.com/office/drawing/2014/main" id="{110CA1C3-6AFF-4F03-B891-B0837F827C41}"/>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pic>
        <p:nvPicPr>
          <p:cNvPr id="4" name="Image 3">
            <a:extLst>
              <a:ext uri="{FF2B5EF4-FFF2-40B4-BE49-F238E27FC236}">
                <a16:creationId xmlns:a16="http://schemas.microsoft.com/office/drawing/2014/main" id="{95F1FB85-3A2A-42E9-BD6E-8BC71369D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2131" y="1055124"/>
            <a:ext cx="2143125" cy="2143125"/>
          </a:xfrm>
          <a:prstGeom prst="rect">
            <a:avLst/>
          </a:prstGeom>
        </p:spPr>
      </p:pic>
      <p:sp>
        <p:nvSpPr>
          <p:cNvPr id="5" name="ZoneTexte 4">
            <a:extLst>
              <a:ext uri="{FF2B5EF4-FFF2-40B4-BE49-F238E27FC236}">
                <a16:creationId xmlns:a16="http://schemas.microsoft.com/office/drawing/2014/main" id="{8D7CA559-A7B8-4675-AEE5-693B7FFE0A95}"/>
              </a:ext>
            </a:extLst>
          </p:cNvPr>
          <p:cNvSpPr txBox="1"/>
          <p:nvPr/>
        </p:nvSpPr>
        <p:spPr>
          <a:xfrm>
            <a:off x="8693726" y="3198249"/>
            <a:ext cx="2151530" cy="276999"/>
          </a:xfrm>
          <a:prstGeom prst="rect">
            <a:avLst/>
          </a:prstGeom>
          <a:noFill/>
        </p:spPr>
        <p:txBody>
          <a:bodyPr wrap="square" rtlCol="0">
            <a:spAutoFit/>
          </a:bodyPr>
          <a:lstStyle/>
          <a:p>
            <a:pPr algn="ctr"/>
            <a:r>
              <a:rPr lang="fr-FR" sz="1200" dirty="0">
                <a:solidFill>
                  <a:srgbClr val="7030A0"/>
                </a:solidFill>
              </a:rPr>
              <a:t>Répulsif sonore des oiseaux.</a:t>
            </a:r>
          </a:p>
        </p:txBody>
      </p:sp>
      <p:sp>
        <p:nvSpPr>
          <p:cNvPr id="6" name="Espace réservé du numéro de diapositive 1">
            <a:extLst>
              <a:ext uri="{FF2B5EF4-FFF2-40B4-BE49-F238E27FC236}">
                <a16:creationId xmlns:a16="http://schemas.microsoft.com/office/drawing/2014/main" id="{BF91CE28-737D-4562-8BC5-6FE86E636A10}"/>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101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4322864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AD4B30-19D5-4215-9EE4-8849B11D5B46}"/>
              </a:ext>
            </a:extLst>
          </p:cNvPr>
          <p:cNvSpPr/>
          <p:nvPr/>
        </p:nvSpPr>
        <p:spPr>
          <a:xfrm>
            <a:off x="193637" y="809523"/>
            <a:ext cx="8584603" cy="5909310"/>
          </a:xfrm>
          <a:prstGeom prst="rect">
            <a:avLst/>
          </a:prstGeom>
        </p:spPr>
        <p:txBody>
          <a:bodyPr wrap="square">
            <a:spAutoFit/>
          </a:bodyPr>
          <a:lstStyle/>
          <a:p>
            <a:pPr algn="just" eaLnBrk="0" fontAlgn="base" hangingPunct="0">
              <a:spcAft>
                <a:spcPts val="0"/>
              </a:spcAft>
            </a:pPr>
            <a:r>
              <a:rPr lang="fr-FR" b="1" u="sng" spc="40" dirty="0">
                <a:solidFill>
                  <a:srgbClr val="7030A0"/>
                </a:solidFill>
                <a:latin typeface="Arial" panose="020B0604020202020204" pitchFamily="34" charset="0"/>
                <a:ea typeface="Times New Roman" panose="02020603050405020304" pitchFamily="18" charset="0"/>
                <a:cs typeface="Arial" panose="020B0604020202020204" pitchFamily="34" charset="0"/>
              </a:rPr>
              <a:t>6. Lutte psychique </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marR="182880" algn="just" eaLnBrk="0" fontAlgn="base" hangingPunct="0">
              <a:spcAft>
                <a:spcPts val="0"/>
              </a:spcAft>
            </a:pPr>
            <a:endParaRPr lang="fr-FR" b="1" spc="20"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marR="182880" algn="just" eaLnBrk="0" fontAlgn="base" hangingPunct="0">
              <a:spcAft>
                <a:spcPts val="0"/>
              </a:spcAft>
            </a:pPr>
            <a:r>
              <a:rPr lang="fr-FR" b="1" spc="20" dirty="0">
                <a:solidFill>
                  <a:srgbClr val="7030A0"/>
                </a:solidFill>
                <a:latin typeface="Arial" panose="020B0604020202020204" pitchFamily="34" charset="0"/>
                <a:ea typeface="Times New Roman" panose="02020603050405020304" pitchFamily="18" charset="0"/>
                <a:cs typeface="Arial" panose="020B0604020202020204" pitchFamily="34" charset="0"/>
              </a:rPr>
              <a:t>6.1 Lutte autocide </a:t>
            </a:r>
            <a:r>
              <a:rPr lang="fr-FR" spc="20" dirty="0">
                <a:solidFill>
                  <a:srgbClr val="7030A0"/>
                </a:solidFill>
                <a:latin typeface="Arial" panose="020B0604020202020204" pitchFamily="34" charset="0"/>
                <a:ea typeface="Times New Roman" panose="02020603050405020304" pitchFamily="18" charset="0"/>
                <a:cs typeface="Arial" panose="020B0604020202020204" pitchFamily="34" charset="0"/>
              </a:rPr>
              <a:t>(encore dénommée </a:t>
            </a:r>
            <a:r>
              <a:rPr lang="fr-FR" b="1" spc="20" dirty="0">
                <a:solidFill>
                  <a:srgbClr val="7030A0"/>
                </a:solidFill>
                <a:latin typeface="Arial" panose="020B0604020202020204" pitchFamily="34" charset="0"/>
                <a:ea typeface="Times New Roman" panose="02020603050405020304" pitchFamily="18" charset="0"/>
                <a:cs typeface="Arial" panose="020B0604020202020204" pitchFamily="34" charset="0"/>
              </a:rPr>
              <a:t>lutte par mâles stériles</a:t>
            </a:r>
            <a:r>
              <a:rPr lang="fr-FR" spc="2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p>
          <a:p>
            <a:pPr marR="182880" algn="just" eaLnBrk="0" fontAlgn="base" hangingPunct="0">
              <a:spcAft>
                <a:spcPts val="0"/>
              </a:spcAft>
            </a:pPr>
            <a:r>
              <a:rPr lang="fr-FR" spc="20" dirty="0">
                <a:solidFill>
                  <a:srgbClr val="7030A0"/>
                </a:solidFill>
                <a:latin typeface="Arial" panose="020B0604020202020204" pitchFamily="34" charset="0"/>
                <a:ea typeface="Times New Roman" panose="02020603050405020304" pitchFamily="18" charset="0"/>
                <a:cs typeface="Arial" panose="020B0604020202020204" pitchFamily="34" charset="0"/>
              </a:rPr>
              <a:t>Elle a pour principe l'introduction, en grand nombre, dans une population naturelle d'individus mâles de la même espèce qui ont été stérilisés par l'application de rayonnements ionisants, mais au comportement sexuel intact. Ces mâles manipulés (les auxiliaires) seront, une fois lâchés, en compétition avec les mâles sauvages. S'ils sont (par exemple) 9 fois plus nombreux que leurs congénères « naturels », et si les femelles n'acceptent qu'un accouplement, 9 femelles sur 10 n'auront pas de descendance. Au bout de peu de générations, l'apport de mâles stériles continuant, la population cible est anéantie.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algn="just" eaLnBrk="0" fontAlgn="base" hangingPunct="0">
              <a:spcAft>
                <a:spcPts val="0"/>
              </a:spcAft>
            </a:pPr>
            <a:endParaRPr lang="fr-FR" b="1"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algn="just"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cs typeface="Arial" panose="020B0604020202020204" pitchFamily="34" charset="0"/>
              </a:rPr>
              <a:t>6.2 Lutte par confusion </a:t>
            </a:r>
          </a:p>
          <a:p>
            <a:pPr algn="just" eaLnBrk="0" fontAlgn="base" hangingPunct="0"/>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Elle utilise un analogue de synthèse de la phéromone de rapprochement des sexes capable d'attirer les mâles à très grande distance, non pas en vue de capturer ces mâles dans un piège, mais pour les désorienter. La phéromone est épandue sur le verger, la culture ou la forêt, dans cette atmosphère saturée de signaux sexuels, les papillons mâles sont incapables de détecter les femelles, qui restent donc infécondes. A chaque insecte ravageur correspond une phéromone spécifique. </a:t>
            </a:r>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p:txBody>
      </p:sp>
      <p:sp>
        <p:nvSpPr>
          <p:cNvPr id="3" name="WordArt 4">
            <a:extLst>
              <a:ext uri="{FF2B5EF4-FFF2-40B4-BE49-F238E27FC236}">
                <a16:creationId xmlns:a16="http://schemas.microsoft.com/office/drawing/2014/main" id="{9DD0383B-5D68-4A3A-8178-8F6070C1D4C7}"/>
              </a:ext>
            </a:extLst>
          </p:cNvPr>
          <p:cNvSpPr>
            <a:spLocks noChangeArrowheads="1" noChangeShapeType="1" noTextEdit="1"/>
          </p:cNvSpPr>
          <p:nvPr/>
        </p:nvSpPr>
        <p:spPr bwMode="auto">
          <a:xfrm>
            <a:off x="1107534" y="219145"/>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pic>
        <p:nvPicPr>
          <p:cNvPr id="4" name="Image 3" descr="_Pic2">
            <a:extLst>
              <a:ext uri="{FF2B5EF4-FFF2-40B4-BE49-F238E27FC236}">
                <a16:creationId xmlns:a16="http://schemas.microsoft.com/office/drawing/2014/main" id="{C226311C-D94A-4018-922E-817158F76A2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0032" y="937932"/>
            <a:ext cx="1657350" cy="2400300"/>
          </a:xfrm>
          <a:prstGeom prst="rect">
            <a:avLst/>
          </a:prstGeom>
          <a:noFill/>
          <a:ln>
            <a:noFill/>
          </a:ln>
        </p:spPr>
      </p:pic>
      <p:sp>
        <p:nvSpPr>
          <p:cNvPr id="5" name="Rectangle 4">
            <a:extLst>
              <a:ext uri="{FF2B5EF4-FFF2-40B4-BE49-F238E27FC236}">
                <a16:creationId xmlns:a16="http://schemas.microsoft.com/office/drawing/2014/main" id="{35E646A3-8A2D-45A8-8668-42949D8F013E}"/>
              </a:ext>
            </a:extLst>
          </p:cNvPr>
          <p:cNvSpPr/>
          <p:nvPr/>
        </p:nvSpPr>
        <p:spPr>
          <a:xfrm>
            <a:off x="9278663" y="3301163"/>
            <a:ext cx="2183418" cy="276999"/>
          </a:xfrm>
          <a:prstGeom prst="rect">
            <a:avLst/>
          </a:prstGeom>
        </p:spPr>
        <p:txBody>
          <a:bodyPr wrap="none">
            <a:spAutoFit/>
          </a:bodyPr>
          <a:lstStyle/>
          <a:p>
            <a:pPr algn="ctr" eaLnBrk="0" fontAlgn="base" hangingPunct="0">
              <a:spcAft>
                <a:spcPts val="0"/>
              </a:spcAft>
            </a:pPr>
            <a:r>
              <a:rPr lang="fr-FR" sz="1200" spc="20" dirty="0">
                <a:solidFill>
                  <a:srgbClr val="7030A0"/>
                </a:solidFill>
                <a:latin typeface="Arial" panose="020B0604020202020204" pitchFamily="34" charset="0"/>
                <a:ea typeface="Times New Roman" panose="02020603050405020304" pitchFamily="18" charset="0"/>
              </a:rPr>
              <a:t>Un diffuseur de phéromones</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sp>
        <p:nvSpPr>
          <p:cNvPr id="6" name="ZoneTexte 5">
            <a:extLst>
              <a:ext uri="{FF2B5EF4-FFF2-40B4-BE49-F238E27FC236}">
                <a16:creationId xmlns:a16="http://schemas.microsoft.com/office/drawing/2014/main" id="{7E7F002B-567E-4FA8-A187-25C10139FF14}"/>
              </a:ext>
            </a:extLst>
          </p:cNvPr>
          <p:cNvSpPr txBox="1"/>
          <p:nvPr/>
        </p:nvSpPr>
        <p:spPr>
          <a:xfrm>
            <a:off x="8778240" y="6072502"/>
            <a:ext cx="3184264" cy="646331"/>
          </a:xfrm>
          <a:prstGeom prst="rect">
            <a:avLst/>
          </a:prstGeom>
          <a:noFill/>
        </p:spPr>
        <p:txBody>
          <a:bodyPr wrap="square" rtlCol="0">
            <a:spAutoFit/>
          </a:bodyPr>
          <a:lstStyle/>
          <a:p>
            <a:pPr algn="ctr"/>
            <a:r>
              <a:rPr lang="fr-FR" sz="1200" dirty="0">
                <a:solidFill>
                  <a:srgbClr val="7030A0"/>
                </a:solidFill>
              </a:rPr>
              <a:t>Diffuseur de phéromones dans les vignes.</a:t>
            </a:r>
          </a:p>
          <a:p>
            <a:pPr algn="ctr"/>
            <a:r>
              <a:rPr lang="fr-FR" sz="1200" dirty="0">
                <a:solidFill>
                  <a:srgbClr val="7030A0"/>
                </a:solidFill>
              </a:rPr>
              <a:t>Source : </a:t>
            </a:r>
            <a:r>
              <a:rPr lang="fr-FR" sz="1200" dirty="0">
                <a:solidFill>
                  <a:srgbClr val="7030A0"/>
                </a:solidFill>
                <a:hlinkClick r:id="rId3"/>
              </a:rPr>
              <a:t>https://fr.wikipedia.org/wiki/Confusion_sexuelle</a:t>
            </a:r>
            <a:r>
              <a:rPr lang="fr-FR" sz="1200" dirty="0">
                <a:solidFill>
                  <a:srgbClr val="7030A0"/>
                </a:solidFill>
              </a:rPr>
              <a:t> </a:t>
            </a:r>
          </a:p>
        </p:txBody>
      </p:sp>
      <p:pic>
        <p:nvPicPr>
          <p:cNvPr id="8" name="Image 7">
            <a:extLst>
              <a:ext uri="{FF2B5EF4-FFF2-40B4-BE49-F238E27FC236}">
                <a16:creationId xmlns:a16="http://schemas.microsoft.com/office/drawing/2014/main" id="{63BE51F1-A515-48CD-B14D-15D479A63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0982" y="3843652"/>
            <a:ext cx="1676400" cy="2228850"/>
          </a:xfrm>
          <a:prstGeom prst="rect">
            <a:avLst/>
          </a:prstGeom>
        </p:spPr>
      </p:pic>
      <p:sp>
        <p:nvSpPr>
          <p:cNvPr id="9" name="Espace réservé du numéro de diapositive 1">
            <a:extLst>
              <a:ext uri="{FF2B5EF4-FFF2-40B4-BE49-F238E27FC236}">
                <a16:creationId xmlns:a16="http://schemas.microsoft.com/office/drawing/2014/main" id="{3708741B-500E-41F0-87B2-765A2024C03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102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3540698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FBD56F1C-0E60-43CB-869E-A1113BC2A140}"/>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0CC49DA4-49E0-44B6-8F81-A16D741C79C1}"/>
              </a:ext>
            </a:extLst>
          </p:cNvPr>
          <p:cNvSpPr/>
          <p:nvPr/>
        </p:nvSpPr>
        <p:spPr>
          <a:xfrm>
            <a:off x="230202" y="1331781"/>
            <a:ext cx="12065789" cy="1497479"/>
          </a:xfrm>
          <a:prstGeom prst="rect">
            <a:avLst/>
          </a:prstGeom>
        </p:spPr>
        <p:txBody>
          <a:bodyPr wrap="square">
            <a:spAutoFit/>
          </a:bodyPr>
          <a:lstStyle/>
          <a:p>
            <a:pPr marR="59436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6.1. Epouvantails</a:t>
            </a:r>
          </a:p>
          <a:p>
            <a:pPr marR="594360" eaLnBrk="0" fontAlgn="base" hangingPunct="0">
              <a:spcAft>
                <a:spcPts val="0"/>
              </a:spcAft>
            </a:pPr>
            <a:r>
              <a:rPr lang="fr-FR" dirty="0">
                <a:solidFill>
                  <a:srgbClr val="7030A0"/>
                </a:solidFill>
                <a:latin typeface="Arial" panose="020B0604020202020204" pitchFamily="34" charset="0"/>
                <a:ea typeface="Times New Roman" panose="02020603050405020304" pitchFamily="18" charset="0"/>
              </a:rPr>
              <a:t>hormis les épouvantails imitant l'agriculteur dans son champ, d'autres modèles et d'autres méthodes existent pour effaroucher des indésirables. </a:t>
            </a:r>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endParaRPr lang="fr-FR" sz="1200" dirty="0">
              <a:solidFill>
                <a:srgbClr val="7030A0"/>
              </a:solidFill>
              <a:latin typeface="Times New Roman" panose="02020603050405020304" pitchFamily="18" charset="0"/>
              <a:ea typeface="Times New Roman" panose="02020603050405020304" pitchFamily="18" charset="0"/>
            </a:endParaRPr>
          </a:p>
          <a:p>
            <a:pPr marR="594360" eaLnBrk="0" fontAlgn="base" hangingPunct="0">
              <a:spcAft>
                <a:spcPts val="0"/>
              </a:spcAft>
            </a:pPr>
            <a:r>
              <a:rPr lang="fr-FR" dirty="0">
                <a:solidFill>
                  <a:srgbClr val="7030A0"/>
                </a:solidFill>
                <a:latin typeface="Arial" panose="020B0604020202020204" pitchFamily="34" charset="0"/>
                <a:ea typeface="Times New Roman" panose="02020603050405020304" pitchFamily="18" charset="0"/>
              </a:rPr>
              <a:t> </a:t>
            </a:r>
            <a:endParaRPr lang="fr-FR" sz="1200" dirty="0">
              <a:solidFill>
                <a:srgbClr val="7030A0"/>
              </a:solidFill>
              <a:latin typeface="Times New Roman" panose="02020603050405020304" pitchFamily="18" charset="0"/>
              <a:ea typeface="Times New Roman" panose="02020603050405020304" pitchFamily="18" charset="0"/>
            </a:endParaRPr>
          </a:p>
          <a:p>
            <a:pPr eaLnBrk="0" fontAlgn="base" hangingPunct="0">
              <a:spcAft>
                <a:spcPts val="0"/>
              </a:spcAft>
            </a:pPr>
            <a:r>
              <a:rPr lang="fr-FR" spc="5" dirty="0">
                <a:solidFill>
                  <a:srgbClr val="7030A0"/>
                </a:solidFill>
                <a:latin typeface="Arial" panose="020B0604020202020204" pitchFamily="34" charset="0"/>
                <a:ea typeface="Times New Roman" panose="02020603050405020304" pitchFamily="18" charset="0"/>
              </a:rPr>
              <a:t>Quelques exemples d'épouvantails :</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DA927951-723B-4EFB-9F89-427AED8E6428}"/>
              </a:ext>
            </a:extLst>
          </p:cNvPr>
          <p:cNvSpPr/>
          <p:nvPr/>
        </p:nvSpPr>
        <p:spPr>
          <a:xfrm>
            <a:off x="264826" y="806823"/>
            <a:ext cx="2303195" cy="369332"/>
          </a:xfrm>
          <a:prstGeom prst="rect">
            <a:avLst/>
          </a:prstGeom>
        </p:spPr>
        <p:txBody>
          <a:bodyPr wrap="none">
            <a:spAutoFit/>
          </a:bodyPr>
          <a:lstStyle/>
          <a:p>
            <a:pPr algn="just" eaLnBrk="0" fontAlgn="base" hangingPunct="0">
              <a:spcAft>
                <a:spcPts val="0"/>
              </a:spcAft>
            </a:pPr>
            <a:r>
              <a:rPr lang="fr-FR" b="1" u="sng" spc="40" dirty="0">
                <a:solidFill>
                  <a:srgbClr val="7030A0"/>
                </a:solidFill>
                <a:latin typeface="Arial" panose="020B0604020202020204" pitchFamily="34" charset="0"/>
                <a:ea typeface="Times New Roman" panose="02020603050405020304" pitchFamily="18" charset="0"/>
                <a:cs typeface="Arial" panose="020B0604020202020204" pitchFamily="34" charset="0"/>
              </a:rPr>
              <a:t>6. Lutte psychique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Image 4">
            <a:extLst>
              <a:ext uri="{FF2B5EF4-FFF2-40B4-BE49-F238E27FC236}">
                <a16:creationId xmlns:a16="http://schemas.microsoft.com/office/drawing/2014/main" id="{5DC8F89E-B570-41BE-B97B-05162F159C64}"/>
              </a:ext>
            </a:extLst>
          </p:cNvPr>
          <p:cNvPicPr/>
          <p:nvPr/>
        </p:nvPicPr>
        <p:blipFill>
          <a:blip r:embed="rId2"/>
          <a:stretch>
            <a:fillRect/>
          </a:stretch>
        </p:blipFill>
        <p:spPr>
          <a:xfrm>
            <a:off x="84532" y="3232312"/>
            <a:ext cx="2676525" cy="1819275"/>
          </a:xfrm>
          <a:prstGeom prst="rect">
            <a:avLst/>
          </a:prstGeom>
        </p:spPr>
      </p:pic>
      <p:pic>
        <p:nvPicPr>
          <p:cNvPr id="7" name="Image 6">
            <a:extLst>
              <a:ext uri="{FF2B5EF4-FFF2-40B4-BE49-F238E27FC236}">
                <a16:creationId xmlns:a16="http://schemas.microsoft.com/office/drawing/2014/main" id="{3600B6BD-05BE-441F-A6B9-F698047FB520}"/>
              </a:ext>
            </a:extLst>
          </p:cNvPr>
          <p:cNvPicPr/>
          <p:nvPr/>
        </p:nvPicPr>
        <p:blipFill>
          <a:blip r:embed="rId3"/>
          <a:stretch>
            <a:fillRect/>
          </a:stretch>
        </p:blipFill>
        <p:spPr>
          <a:xfrm>
            <a:off x="5803301" y="2347437"/>
            <a:ext cx="2002240" cy="1548083"/>
          </a:xfrm>
          <a:prstGeom prst="rect">
            <a:avLst/>
          </a:prstGeom>
        </p:spPr>
      </p:pic>
      <p:sp>
        <p:nvSpPr>
          <p:cNvPr id="9" name="Rectangle 8">
            <a:extLst>
              <a:ext uri="{FF2B5EF4-FFF2-40B4-BE49-F238E27FC236}">
                <a16:creationId xmlns:a16="http://schemas.microsoft.com/office/drawing/2014/main" id="{2A3E3C0A-5B16-4A91-A80E-F7CC51F7A5FE}"/>
              </a:ext>
            </a:extLst>
          </p:cNvPr>
          <p:cNvSpPr/>
          <p:nvPr/>
        </p:nvSpPr>
        <p:spPr>
          <a:xfrm>
            <a:off x="7892842" y="5408482"/>
            <a:ext cx="4153970" cy="1015663"/>
          </a:xfrm>
          <a:prstGeom prst="rect">
            <a:avLst/>
          </a:prstGeom>
        </p:spPr>
        <p:txBody>
          <a:bodyPr wrap="square">
            <a:spAutoFit/>
          </a:bodyPr>
          <a:lstStyle/>
          <a:p>
            <a:pPr algn="ctr" eaLnBrk="0" fontAlgn="base" hangingPunct="0">
              <a:spcAft>
                <a:spcPts val="0"/>
              </a:spcAft>
            </a:pPr>
            <a:r>
              <a:rPr lang="fr-FR" sz="1200" spc="5" dirty="0">
                <a:solidFill>
                  <a:srgbClr val="7030A0"/>
                </a:solidFill>
                <a:latin typeface="Arial" panose="020B0604020202020204" pitchFamily="34" charset="0"/>
                <a:ea typeface="Times New Roman" panose="02020603050405020304" pitchFamily="18" charset="0"/>
              </a:rPr>
              <a:t>Epouvantail à gaz qui émet des détonations aléatoires pour effaroucher les oiseaux (~ 300 €). Source : </a:t>
            </a:r>
            <a:r>
              <a:rPr lang="fr-FR" sz="1200" spc="5" dirty="0">
                <a:solidFill>
                  <a:srgbClr val="7030A0"/>
                </a:solidFill>
                <a:latin typeface="Arial" panose="020B0604020202020204" pitchFamily="34" charset="0"/>
                <a:ea typeface="Times New Roman" panose="02020603050405020304" pitchFamily="18" charset="0"/>
                <a:hlinkClick r:id="rId4"/>
              </a:rPr>
              <a:t>https://www.toupour.com/les-epouvantails-et-canon-a-gaz/399-epouvantail-a-gaz-a-allumage-electronique-ribitech.html</a:t>
            </a:r>
            <a:r>
              <a:rPr lang="fr-FR" sz="1200" spc="5" dirty="0">
                <a:solidFill>
                  <a:srgbClr val="7030A0"/>
                </a:solidFill>
                <a:latin typeface="Arial" panose="020B0604020202020204" pitchFamily="34" charset="0"/>
                <a:ea typeface="Times New Roman" panose="02020603050405020304" pitchFamily="18" charset="0"/>
              </a:rPr>
              <a:t> </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pic>
        <p:nvPicPr>
          <p:cNvPr id="11" name="Image 10">
            <a:extLst>
              <a:ext uri="{FF2B5EF4-FFF2-40B4-BE49-F238E27FC236}">
                <a16:creationId xmlns:a16="http://schemas.microsoft.com/office/drawing/2014/main" id="{F2E96488-47D0-4D65-98BC-E8781B7CA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0523" y="2080520"/>
            <a:ext cx="3327962" cy="3327962"/>
          </a:xfrm>
          <a:prstGeom prst="rect">
            <a:avLst/>
          </a:prstGeom>
        </p:spPr>
      </p:pic>
      <p:pic>
        <p:nvPicPr>
          <p:cNvPr id="13" name="Image 12">
            <a:extLst>
              <a:ext uri="{FF2B5EF4-FFF2-40B4-BE49-F238E27FC236}">
                <a16:creationId xmlns:a16="http://schemas.microsoft.com/office/drawing/2014/main" id="{1396AB29-A070-4417-A209-6A7FBA9AE0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844" y="2829260"/>
            <a:ext cx="2581275" cy="1771650"/>
          </a:xfrm>
          <a:prstGeom prst="rect">
            <a:avLst/>
          </a:prstGeom>
        </p:spPr>
      </p:pic>
      <p:sp>
        <p:nvSpPr>
          <p:cNvPr id="14" name="ZoneTexte 13">
            <a:extLst>
              <a:ext uri="{FF2B5EF4-FFF2-40B4-BE49-F238E27FC236}">
                <a16:creationId xmlns:a16="http://schemas.microsoft.com/office/drawing/2014/main" id="{990ECD1B-1BEB-4B3F-A4CE-961A075CE23E}"/>
              </a:ext>
            </a:extLst>
          </p:cNvPr>
          <p:cNvSpPr txBox="1"/>
          <p:nvPr/>
        </p:nvSpPr>
        <p:spPr>
          <a:xfrm>
            <a:off x="2761058" y="4600910"/>
            <a:ext cx="2719974" cy="2123658"/>
          </a:xfrm>
          <a:prstGeom prst="rect">
            <a:avLst/>
          </a:prstGeom>
          <a:noFill/>
        </p:spPr>
        <p:txBody>
          <a:bodyPr wrap="square" rtlCol="0">
            <a:spAutoFit/>
          </a:bodyPr>
          <a:lstStyle/>
          <a:p>
            <a:pPr algn="ctr"/>
            <a:r>
              <a:rPr lang="fr-FR" sz="1200" dirty="0">
                <a:solidFill>
                  <a:srgbClr val="7030A0"/>
                </a:solidFill>
                <a:latin typeface="Arial" panose="020B0604020202020204" pitchFamily="34" charset="0"/>
                <a:cs typeface="Arial" panose="020B0604020202020204" pitchFamily="34" charset="0"/>
              </a:rPr>
              <a:t>AT001B de Defenders ® ou de Mis ®</a:t>
            </a:r>
          </a:p>
          <a:p>
            <a:pPr algn="ctr"/>
            <a:r>
              <a:rPr lang="fr-FR" sz="1200" dirty="0">
                <a:solidFill>
                  <a:srgbClr val="7030A0"/>
                </a:solidFill>
                <a:latin typeface="Arial" panose="020B0604020202020204" pitchFamily="34" charset="0"/>
                <a:cs typeface="Arial" panose="020B0604020202020204" pitchFamily="34" charset="0"/>
              </a:rPr>
              <a:t>Le BALLON fait partie des répulsifs visuels. Il est utilisé de préférence en complémentarité d’autres produits, pour effaroucher simplement les oiseaux ou autres animaux, et ce grâce à sa couleur très voyante, et à ses yeux faits en matériaux holographiques. </a:t>
            </a:r>
            <a:r>
              <a:rPr lang="fr-FR" sz="1200" dirty="0">
                <a:solidFill>
                  <a:srgbClr val="7030A0"/>
                </a:solidFill>
              </a:rPr>
              <a:t>Source : </a:t>
            </a:r>
            <a:r>
              <a:rPr lang="fr-FR" sz="1200" dirty="0">
                <a:solidFill>
                  <a:srgbClr val="7030A0"/>
                </a:solidFill>
                <a:hlinkClick r:id="rId7"/>
              </a:rPr>
              <a:t>http://mapassionduverger.fr/maladies-et-ravageurs/protection-des-cerises/</a:t>
            </a:r>
            <a:r>
              <a:rPr lang="fr-FR" sz="1200" dirty="0">
                <a:solidFill>
                  <a:srgbClr val="7030A0"/>
                </a:solidFill>
              </a:rPr>
              <a:t> </a:t>
            </a:r>
          </a:p>
        </p:txBody>
      </p:sp>
      <p:pic>
        <p:nvPicPr>
          <p:cNvPr id="15" name="Image 14">
            <a:extLst>
              <a:ext uri="{FF2B5EF4-FFF2-40B4-BE49-F238E27FC236}">
                <a16:creationId xmlns:a16="http://schemas.microsoft.com/office/drawing/2014/main" id="{C734157F-33F2-4FF4-A906-69BCC38B96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5317" y="4339967"/>
            <a:ext cx="1759198" cy="2357689"/>
          </a:xfrm>
          <a:prstGeom prst="rect">
            <a:avLst/>
          </a:prstGeom>
        </p:spPr>
      </p:pic>
      <p:sp>
        <p:nvSpPr>
          <p:cNvPr id="16" name="Rectangle 15">
            <a:extLst>
              <a:ext uri="{FF2B5EF4-FFF2-40B4-BE49-F238E27FC236}">
                <a16:creationId xmlns:a16="http://schemas.microsoft.com/office/drawing/2014/main" id="{74C8E91A-3E71-4DBB-8140-D2170928F9F1}"/>
              </a:ext>
            </a:extLst>
          </p:cNvPr>
          <p:cNvSpPr/>
          <p:nvPr/>
        </p:nvSpPr>
        <p:spPr>
          <a:xfrm>
            <a:off x="87219" y="5011895"/>
            <a:ext cx="2131097" cy="276999"/>
          </a:xfrm>
          <a:prstGeom prst="rect">
            <a:avLst/>
          </a:prstGeom>
        </p:spPr>
        <p:txBody>
          <a:bodyPr wrap="none">
            <a:spAutoFit/>
          </a:bodyPr>
          <a:lstStyle/>
          <a:p>
            <a:pPr algn="ctr"/>
            <a:r>
              <a:rPr lang="fr-FR" sz="1200" dirty="0">
                <a:solidFill>
                  <a:srgbClr val="7030A0"/>
                </a:solidFill>
              </a:rPr>
              <a:t>de </a:t>
            </a:r>
            <a:r>
              <a:rPr lang="fr-FR" sz="1200" dirty="0" err="1">
                <a:solidFill>
                  <a:srgbClr val="7030A0"/>
                </a:solidFill>
              </a:rPr>
              <a:t>Wenko</a:t>
            </a:r>
            <a:r>
              <a:rPr lang="fr-FR" sz="1200" dirty="0">
                <a:solidFill>
                  <a:srgbClr val="7030A0"/>
                </a:solidFill>
              </a:rPr>
              <a:t> ® ou de </a:t>
            </a:r>
            <a:r>
              <a:rPr lang="fr-FR" sz="1200" dirty="0" err="1">
                <a:solidFill>
                  <a:srgbClr val="7030A0"/>
                </a:solidFill>
              </a:rPr>
              <a:t>PestExpel</a:t>
            </a:r>
            <a:r>
              <a:rPr lang="fr-FR" sz="1200" dirty="0">
                <a:solidFill>
                  <a:srgbClr val="7030A0"/>
                </a:solidFill>
              </a:rPr>
              <a:t> ®</a:t>
            </a:r>
          </a:p>
        </p:txBody>
      </p:sp>
      <p:pic>
        <p:nvPicPr>
          <p:cNvPr id="18" name="Image 17">
            <a:extLst>
              <a:ext uri="{FF2B5EF4-FFF2-40B4-BE49-F238E27FC236}">
                <a16:creationId xmlns:a16="http://schemas.microsoft.com/office/drawing/2014/main" id="{A75F3D22-40B3-429D-8424-BB1F8C240E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765" y="5288894"/>
            <a:ext cx="1524000" cy="1524000"/>
          </a:xfrm>
          <a:prstGeom prst="rect">
            <a:avLst/>
          </a:prstGeom>
        </p:spPr>
      </p:pic>
      <p:sp>
        <p:nvSpPr>
          <p:cNvPr id="19" name="ZoneTexte 18">
            <a:extLst>
              <a:ext uri="{FF2B5EF4-FFF2-40B4-BE49-F238E27FC236}">
                <a16:creationId xmlns:a16="http://schemas.microsoft.com/office/drawing/2014/main" id="{60B476DF-814D-4A00-ADD6-64FE0AD1C283}"/>
              </a:ext>
            </a:extLst>
          </p:cNvPr>
          <p:cNvSpPr txBox="1"/>
          <p:nvPr/>
        </p:nvSpPr>
        <p:spPr>
          <a:xfrm>
            <a:off x="5443905" y="3878302"/>
            <a:ext cx="2896618" cy="461665"/>
          </a:xfrm>
          <a:prstGeom prst="rect">
            <a:avLst/>
          </a:prstGeom>
          <a:noFill/>
        </p:spPr>
        <p:txBody>
          <a:bodyPr wrap="square" rtlCol="0">
            <a:spAutoFit/>
          </a:bodyPr>
          <a:lstStyle/>
          <a:p>
            <a:pPr algn="ctr"/>
            <a:r>
              <a:rPr lang="fr-FR" sz="1200" dirty="0">
                <a:solidFill>
                  <a:srgbClr val="7030A0"/>
                </a:solidFill>
              </a:rPr>
              <a:t>Piquet Tournesol réfléchissant  de </a:t>
            </a:r>
            <a:r>
              <a:rPr lang="fr-FR" sz="1200" dirty="0" err="1">
                <a:solidFill>
                  <a:srgbClr val="7030A0"/>
                </a:solidFill>
              </a:rPr>
              <a:t>Foci</a:t>
            </a:r>
            <a:r>
              <a:rPr lang="fr-FR" sz="1200" dirty="0">
                <a:solidFill>
                  <a:srgbClr val="7030A0"/>
                </a:solidFill>
              </a:rPr>
              <a:t> </a:t>
            </a:r>
            <a:r>
              <a:rPr lang="fr-FR" sz="1200" dirty="0" err="1">
                <a:solidFill>
                  <a:srgbClr val="7030A0"/>
                </a:solidFill>
              </a:rPr>
              <a:t>Cozi</a:t>
            </a:r>
            <a:r>
              <a:rPr lang="fr-FR" sz="1200" dirty="0">
                <a:solidFill>
                  <a:srgbClr val="7030A0"/>
                </a:solidFill>
              </a:rPr>
              <a:t> ®</a:t>
            </a:r>
          </a:p>
        </p:txBody>
      </p:sp>
      <p:sp>
        <p:nvSpPr>
          <p:cNvPr id="17" name="Espace réservé du numéro de diapositive 1">
            <a:extLst>
              <a:ext uri="{FF2B5EF4-FFF2-40B4-BE49-F238E27FC236}">
                <a16:creationId xmlns:a16="http://schemas.microsoft.com/office/drawing/2014/main" id="{37C0EE52-07F9-48A9-B850-DE2C57804FC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103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2310684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325527F2-0D1B-4AF2-AC86-CDC2F8F17C8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0236BAB5-4DB0-4B27-88DB-B8C892FC9721}"/>
              </a:ext>
            </a:extLst>
          </p:cNvPr>
          <p:cNvSpPr/>
          <p:nvPr/>
        </p:nvSpPr>
        <p:spPr>
          <a:xfrm>
            <a:off x="81152" y="817580"/>
            <a:ext cx="3100849" cy="369332"/>
          </a:xfrm>
          <a:prstGeom prst="rect">
            <a:avLst/>
          </a:prstGeom>
        </p:spPr>
        <p:txBody>
          <a:bodyPr wrap="none">
            <a:spAutoFit/>
          </a:bodyPr>
          <a:lstStyle/>
          <a:p>
            <a:pPr eaLnBrk="0" fontAlgn="base" hangingPunct="0">
              <a:spcAft>
                <a:spcPts val="0"/>
              </a:spcAft>
            </a:pPr>
            <a:r>
              <a:rPr lang="fr-FR" b="1" u="sng" spc="40" dirty="0">
                <a:solidFill>
                  <a:srgbClr val="7030A0"/>
                </a:solidFill>
                <a:latin typeface="Arial" panose="020B0604020202020204" pitchFamily="34" charset="0"/>
                <a:ea typeface="Times New Roman" panose="02020603050405020304" pitchFamily="18" charset="0"/>
                <a:cs typeface="Arial" panose="020B0604020202020204" pitchFamily="34" charset="0"/>
              </a:rPr>
              <a:t>6. Lutte psychique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Image 3" descr="_Pic5">
            <a:extLst>
              <a:ext uri="{FF2B5EF4-FFF2-40B4-BE49-F238E27FC236}">
                <a16:creationId xmlns:a16="http://schemas.microsoft.com/office/drawing/2014/main" id="{A1B42787-35D5-4AE4-BFD6-8A9F6E3DCA8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242" y="1704176"/>
            <a:ext cx="5429250" cy="3390900"/>
          </a:xfrm>
          <a:prstGeom prst="rect">
            <a:avLst/>
          </a:prstGeom>
          <a:noFill/>
          <a:ln>
            <a:noFill/>
          </a:ln>
        </p:spPr>
      </p:pic>
      <p:sp>
        <p:nvSpPr>
          <p:cNvPr id="5" name="Rectangle 4">
            <a:extLst>
              <a:ext uri="{FF2B5EF4-FFF2-40B4-BE49-F238E27FC236}">
                <a16:creationId xmlns:a16="http://schemas.microsoft.com/office/drawing/2014/main" id="{2BC31D23-A029-46C2-9340-0BF9BE640B7C}"/>
              </a:ext>
            </a:extLst>
          </p:cNvPr>
          <p:cNvSpPr/>
          <p:nvPr/>
        </p:nvSpPr>
        <p:spPr>
          <a:xfrm>
            <a:off x="-46133" y="5095076"/>
            <a:ext cx="6096000" cy="461665"/>
          </a:xfrm>
          <a:prstGeom prst="rect">
            <a:avLst/>
          </a:prstGeom>
        </p:spPr>
        <p:txBody>
          <a:bodyPr>
            <a:spAutoFit/>
          </a:bodyPr>
          <a:lstStyle/>
          <a:p>
            <a:pPr algn="ctr" eaLnBrk="0" fontAlgn="base" hangingPunct="0">
              <a:spcAft>
                <a:spcPts val="0"/>
              </a:spcAft>
            </a:pPr>
            <a:r>
              <a:rPr lang="fr-FR" sz="1200" spc="5" dirty="0">
                <a:solidFill>
                  <a:srgbClr val="7030A0"/>
                </a:solidFill>
                <a:latin typeface="Arial" panose="020B0604020202020204" pitchFamily="34" charset="0"/>
                <a:ea typeface="Times New Roman" panose="02020603050405020304" pitchFamily="18" charset="0"/>
              </a:rPr>
              <a:t>Epouvantail, avec cellule de détection de mouvements, utilisé contre les mammifères.</a:t>
            </a:r>
          </a:p>
          <a:p>
            <a:pPr algn="ctr" eaLnBrk="0" fontAlgn="base" hangingPunct="0">
              <a:spcAft>
                <a:spcPts val="0"/>
              </a:spcAft>
            </a:pPr>
            <a:r>
              <a:rPr lang="fr-FR" sz="1200" spc="5" dirty="0">
                <a:solidFill>
                  <a:srgbClr val="7030A0"/>
                </a:solidFill>
                <a:effectLst/>
                <a:latin typeface="Arial" panose="020B0604020202020204" pitchFamily="34" charset="0"/>
                <a:ea typeface="Times New Roman" panose="02020603050405020304" pitchFamily="18" charset="0"/>
              </a:rPr>
              <a:t>(Coûteux : de 50 à 300 €, l’</a:t>
            </a:r>
            <a:r>
              <a:rPr lang="fr-FR" sz="1200" spc="5" dirty="0">
                <a:solidFill>
                  <a:srgbClr val="7030A0"/>
                </a:solidFill>
                <a:latin typeface="Arial" panose="020B0604020202020204" pitchFamily="34" charset="0"/>
                <a:ea typeface="Times New Roman" panose="02020603050405020304" pitchFamily="18" charset="0"/>
              </a:rPr>
              <a:t>unité). De </a:t>
            </a:r>
            <a:r>
              <a:rPr lang="fr-FR" sz="1200" spc="5" dirty="0" err="1">
                <a:solidFill>
                  <a:srgbClr val="7030A0"/>
                </a:solidFill>
                <a:latin typeface="Arial" panose="020B0604020202020204" pitchFamily="34" charset="0"/>
                <a:ea typeface="Times New Roman" panose="02020603050405020304" pitchFamily="18" charset="0"/>
              </a:rPr>
              <a:t>PestExpel</a:t>
            </a:r>
            <a:r>
              <a:rPr lang="fr-FR" sz="1200" spc="5" dirty="0">
                <a:solidFill>
                  <a:srgbClr val="7030A0"/>
                </a:solidFill>
                <a:latin typeface="Arial" panose="020B0604020202020204" pitchFamily="34" charset="0"/>
                <a:ea typeface="Times New Roman" panose="02020603050405020304" pitchFamily="18" charset="0"/>
              </a:rPr>
              <a:t> ®</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pic>
        <p:nvPicPr>
          <p:cNvPr id="9" name="Image 8">
            <a:extLst>
              <a:ext uri="{FF2B5EF4-FFF2-40B4-BE49-F238E27FC236}">
                <a16:creationId xmlns:a16="http://schemas.microsoft.com/office/drawing/2014/main" id="{CB099746-4565-4330-8EEC-27C8E9374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860" y="1042737"/>
            <a:ext cx="2566298" cy="2990090"/>
          </a:xfrm>
          <a:prstGeom prst="rect">
            <a:avLst/>
          </a:prstGeom>
        </p:spPr>
      </p:pic>
      <p:pic>
        <p:nvPicPr>
          <p:cNvPr id="11" name="Image 10">
            <a:extLst>
              <a:ext uri="{FF2B5EF4-FFF2-40B4-BE49-F238E27FC236}">
                <a16:creationId xmlns:a16="http://schemas.microsoft.com/office/drawing/2014/main" id="{C2F84ABC-49E7-4EBE-9CA6-50BB9C66F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913" y="1042736"/>
            <a:ext cx="2826235" cy="2961533"/>
          </a:xfrm>
          <a:prstGeom prst="rect">
            <a:avLst/>
          </a:prstGeom>
        </p:spPr>
      </p:pic>
      <p:sp>
        <p:nvSpPr>
          <p:cNvPr id="12" name="ZoneTexte 11">
            <a:extLst>
              <a:ext uri="{FF2B5EF4-FFF2-40B4-BE49-F238E27FC236}">
                <a16:creationId xmlns:a16="http://schemas.microsoft.com/office/drawing/2014/main" id="{541AE7A9-2198-4CAA-92B2-CEB66B07A50A}"/>
              </a:ext>
            </a:extLst>
          </p:cNvPr>
          <p:cNvSpPr txBox="1"/>
          <p:nvPr/>
        </p:nvSpPr>
        <p:spPr>
          <a:xfrm>
            <a:off x="7672859" y="4089063"/>
            <a:ext cx="3873215" cy="646331"/>
          </a:xfrm>
          <a:prstGeom prst="rect">
            <a:avLst/>
          </a:prstGeom>
          <a:noFill/>
        </p:spPr>
        <p:txBody>
          <a:bodyPr wrap="square" rtlCol="0">
            <a:spAutoFit/>
          </a:bodyPr>
          <a:lstStyle/>
          <a:p>
            <a:pPr algn="ctr"/>
            <a:r>
              <a:rPr lang="fr-FR" sz="1200" dirty="0">
                <a:solidFill>
                  <a:srgbClr val="7030A0"/>
                </a:solidFill>
                <a:latin typeface="Arial" panose="020B0604020202020204" pitchFamily="34" charset="0"/>
                <a:cs typeface="Arial" panose="020B0604020202020204" pitchFamily="34" charset="0"/>
              </a:rPr>
              <a:t>Epouvantails à oiseaux à réaliser soi-même</a:t>
            </a:r>
          </a:p>
          <a:p>
            <a:pPr algn="ctr"/>
            <a:r>
              <a:rPr lang="fr-FR" sz="1200" dirty="0">
                <a:solidFill>
                  <a:srgbClr val="7030A0"/>
                </a:solidFill>
                <a:latin typeface="Arial" panose="020B0604020202020204" pitchFamily="34" charset="0"/>
                <a:cs typeface="Arial" panose="020B0604020202020204" pitchFamily="34" charset="0"/>
              </a:rPr>
              <a:t>Source image : </a:t>
            </a:r>
            <a:r>
              <a:rPr lang="fr-FR" sz="1200" dirty="0">
                <a:solidFill>
                  <a:srgbClr val="7030A0"/>
                </a:solidFill>
                <a:latin typeface="Arial" panose="020B0604020202020204" pitchFamily="34" charset="0"/>
                <a:cs typeface="Arial" panose="020B0604020202020204" pitchFamily="34" charset="0"/>
                <a:hlinkClick r:id="rId5"/>
              </a:rPr>
              <a:t>http://mapassionduverger.fr/maladies-et-ravageurs/protection-des-cerises/</a:t>
            </a:r>
            <a:r>
              <a:rPr lang="fr-FR" sz="1200" dirty="0">
                <a:solidFill>
                  <a:srgbClr val="7030A0"/>
                </a:solidFill>
                <a:latin typeface="Arial" panose="020B0604020202020204" pitchFamily="34" charset="0"/>
                <a:cs typeface="Arial" panose="020B0604020202020204" pitchFamily="34" charset="0"/>
              </a:rPr>
              <a:t> </a:t>
            </a:r>
          </a:p>
        </p:txBody>
      </p:sp>
      <p:pic>
        <p:nvPicPr>
          <p:cNvPr id="16" name="Image 15">
            <a:extLst>
              <a:ext uri="{FF2B5EF4-FFF2-40B4-BE49-F238E27FC236}">
                <a16:creationId xmlns:a16="http://schemas.microsoft.com/office/drawing/2014/main" id="{BC2ACF64-AFD2-460B-BFF9-67FC892BC4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0002" y="5095076"/>
            <a:ext cx="1219200" cy="1219200"/>
          </a:xfrm>
          <a:prstGeom prst="rect">
            <a:avLst/>
          </a:prstGeom>
        </p:spPr>
      </p:pic>
      <p:sp>
        <p:nvSpPr>
          <p:cNvPr id="19" name="Rectangle 18">
            <a:extLst>
              <a:ext uri="{FF2B5EF4-FFF2-40B4-BE49-F238E27FC236}">
                <a16:creationId xmlns:a16="http://schemas.microsoft.com/office/drawing/2014/main" id="{FB63EA32-515F-4431-95CB-D2B7C51C006F}"/>
              </a:ext>
            </a:extLst>
          </p:cNvPr>
          <p:cNvSpPr/>
          <p:nvPr/>
        </p:nvSpPr>
        <p:spPr>
          <a:xfrm>
            <a:off x="81152" y="1242511"/>
            <a:ext cx="3426579" cy="369332"/>
          </a:xfrm>
          <a:prstGeom prst="rect">
            <a:avLst/>
          </a:prstGeom>
        </p:spPr>
        <p:txBody>
          <a:bodyPr wrap="none">
            <a:spAutoFit/>
          </a:bodyPr>
          <a:lstStyle/>
          <a:p>
            <a:pPr marR="59436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6.1. Epouvantails (suite)</a:t>
            </a:r>
          </a:p>
        </p:txBody>
      </p:sp>
      <p:sp>
        <p:nvSpPr>
          <p:cNvPr id="22" name="ZoneTexte 21">
            <a:extLst>
              <a:ext uri="{FF2B5EF4-FFF2-40B4-BE49-F238E27FC236}">
                <a16:creationId xmlns:a16="http://schemas.microsoft.com/office/drawing/2014/main" id="{B41DD7F4-792B-4B1E-A48F-64F9AE3D9328}"/>
              </a:ext>
            </a:extLst>
          </p:cNvPr>
          <p:cNvSpPr txBox="1"/>
          <p:nvPr/>
        </p:nvSpPr>
        <p:spPr>
          <a:xfrm>
            <a:off x="5147534" y="6259308"/>
            <a:ext cx="2958353" cy="461665"/>
          </a:xfrm>
          <a:prstGeom prst="rect">
            <a:avLst/>
          </a:prstGeom>
          <a:noFill/>
        </p:spPr>
        <p:txBody>
          <a:bodyPr wrap="square" rtlCol="0">
            <a:spAutoFit/>
          </a:bodyPr>
          <a:lstStyle/>
          <a:p>
            <a:pPr algn="ctr"/>
            <a:r>
              <a:rPr lang="fr-FR" sz="1200" dirty="0">
                <a:solidFill>
                  <a:srgbClr val="7030A0"/>
                </a:solidFill>
              </a:rPr>
              <a:t>Répulsif oiseaux, à ultrasons et LED, avec détecteur de mouvements de </a:t>
            </a:r>
            <a:r>
              <a:rPr lang="fr-FR" sz="1200" dirty="0" err="1">
                <a:solidFill>
                  <a:srgbClr val="7030A0"/>
                </a:solidFill>
              </a:rPr>
              <a:t>Elyon</a:t>
            </a:r>
            <a:r>
              <a:rPr lang="fr-FR" sz="1200" dirty="0">
                <a:solidFill>
                  <a:srgbClr val="7030A0"/>
                </a:solidFill>
              </a:rPr>
              <a:t> ®</a:t>
            </a:r>
          </a:p>
        </p:txBody>
      </p:sp>
      <p:pic>
        <p:nvPicPr>
          <p:cNvPr id="23" name="Image 22">
            <a:extLst>
              <a:ext uri="{FF2B5EF4-FFF2-40B4-BE49-F238E27FC236}">
                <a16:creationId xmlns:a16="http://schemas.microsoft.com/office/drawing/2014/main" id="{8B344AAF-3F2A-4DB7-902B-133CBAE429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5873" y="5161377"/>
            <a:ext cx="1524000" cy="1524000"/>
          </a:xfrm>
          <a:prstGeom prst="rect">
            <a:avLst/>
          </a:prstGeom>
        </p:spPr>
      </p:pic>
      <p:sp>
        <p:nvSpPr>
          <p:cNvPr id="24" name="Rectangle 23">
            <a:extLst>
              <a:ext uri="{FF2B5EF4-FFF2-40B4-BE49-F238E27FC236}">
                <a16:creationId xmlns:a16="http://schemas.microsoft.com/office/drawing/2014/main" id="{71E87640-A0E6-44DD-AEE4-82C13FA1AA8E}"/>
              </a:ext>
            </a:extLst>
          </p:cNvPr>
          <p:cNvSpPr/>
          <p:nvPr/>
        </p:nvSpPr>
        <p:spPr>
          <a:xfrm>
            <a:off x="8643173" y="6557192"/>
            <a:ext cx="1090363" cy="276999"/>
          </a:xfrm>
          <a:prstGeom prst="rect">
            <a:avLst/>
          </a:prstGeom>
        </p:spPr>
        <p:txBody>
          <a:bodyPr wrap="none">
            <a:spAutoFit/>
          </a:bodyPr>
          <a:lstStyle/>
          <a:p>
            <a:pPr algn="ctr"/>
            <a:r>
              <a:rPr lang="fr-FR" sz="1200" dirty="0">
                <a:solidFill>
                  <a:srgbClr val="7030A0"/>
                </a:solidFill>
              </a:rPr>
              <a:t>de </a:t>
            </a:r>
            <a:r>
              <a:rPr lang="fr-FR" sz="1200" dirty="0" err="1">
                <a:solidFill>
                  <a:srgbClr val="7030A0"/>
                </a:solidFill>
              </a:rPr>
              <a:t>PestExpel</a:t>
            </a:r>
            <a:r>
              <a:rPr lang="fr-FR" sz="1200" dirty="0">
                <a:solidFill>
                  <a:srgbClr val="7030A0"/>
                </a:solidFill>
              </a:rPr>
              <a:t> ®</a:t>
            </a:r>
          </a:p>
        </p:txBody>
      </p:sp>
      <p:pic>
        <p:nvPicPr>
          <p:cNvPr id="25" name="Image 24">
            <a:extLst>
              <a:ext uri="{FF2B5EF4-FFF2-40B4-BE49-F238E27FC236}">
                <a16:creationId xmlns:a16="http://schemas.microsoft.com/office/drawing/2014/main" id="{BE2C01F4-DA35-45A9-8813-4F787F8087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6355" y="5033192"/>
            <a:ext cx="1524000" cy="1524000"/>
          </a:xfrm>
          <a:prstGeom prst="rect">
            <a:avLst/>
          </a:prstGeom>
        </p:spPr>
      </p:pic>
      <p:pic>
        <p:nvPicPr>
          <p:cNvPr id="28" name="Image 27">
            <a:extLst>
              <a:ext uri="{FF2B5EF4-FFF2-40B4-BE49-F238E27FC236}">
                <a16:creationId xmlns:a16="http://schemas.microsoft.com/office/drawing/2014/main" id="{7920259C-75A4-4120-BD6E-21FA30042246}"/>
              </a:ext>
            </a:extLst>
          </p:cNvPr>
          <p:cNvPicPr>
            <a:picLocks noChangeAspect="1"/>
          </p:cNvPicPr>
          <p:nvPr/>
        </p:nvPicPr>
        <p:blipFill>
          <a:blip r:embed="rId9"/>
          <a:stretch>
            <a:fillRect/>
          </a:stretch>
        </p:blipFill>
        <p:spPr>
          <a:xfrm>
            <a:off x="592342" y="5615492"/>
            <a:ext cx="1362075" cy="885825"/>
          </a:xfrm>
          <a:prstGeom prst="rect">
            <a:avLst/>
          </a:prstGeom>
        </p:spPr>
      </p:pic>
      <p:sp>
        <p:nvSpPr>
          <p:cNvPr id="29" name="ZoneTexte 28">
            <a:extLst>
              <a:ext uri="{FF2B5EF4-FFF2-40B4-BE49-F238E27FC236}">
                <a16:creationId xmlns:a16="http://schemas.microsoft.com/office/drawing/2014/main" id="{E90CACF7-FCB2-416A-978C-F026E5254414}"/>
              </a:ext>
            </a:extLst>
          </p:cNvPr>
          <p:cNvSpPr txBox="1"/>
          <p:nvPr/>
        </p:nvSpPr>
        <p:spPr>
          <a:xfrm>
            <a:off x="0" y="6547207"/>
            <a:ext cx="2546761" cy="276999"/>
          </a:xfrm>
          <a:prstGeom prst="rect">
            <a:avLst/>
          </a:prstGeom>
          <a:noFill/>
        </p:spPr>
        <p:txBody>
          <a:bodyPr wrap="square" rtlCol="0">
            <a:spAutoFit/>
          </a:bodyPr>
          <a:lstStyle/>
          <a:p>
            <a:r>
              <a:rPr lang="en-US" sz="1200" dirty="0">
                <a:solidFill>
                  <a:srgbClr val="7030A0"/>
                </a:solidFill>
              </a:rPr>
              <a:t>Scarecrow White Ball de Stocker (16€)</a:t>
            </a:r>
            <a:endParaRPr lang="fr-FR" sz="1200" dirty="0">
              <a:solidFill>
                <a:srgbClr val="7030A0"/>
              </a:solidFill>
            </a:endParaRPr>
          </a:p>
        </p:txBody>
      </p:sp>
      <p:sp>
        <p:nvSpPr>
          <p:cNvPr id="17" name="Espace réservé du numéro de diapositive 1">
            <a:extLst>
              <a:ext uri="{FF2B5EF4-FFF2-40B4-BE49-F238E27FC236}">
                <a16:creationId xmlns:a16="http://schemas.microsoft.com/office/drawing/2014/main" id="{E2355FE8-91C1-49CC-9F1E-214BBA208F40}"/>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104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7071016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57EFD0C6-7548-43A3-A133-B65BD659330E}"/>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5951B869-0167-4959-9058-CAC7F4928404}"/>
              </a:ext>
            </a:extLst>
          </p:cNvPr>
          <p:cNvSpPr/>
          <p:nvPr/>
        </p:nvSpPr>
        <p:spPr>
          <a:xfrm>
            <a:off x="81152" y="817580"/>
            <a:ext cx="3100849" cy="369332"/>
          </a:xfrm>
          <a:prstGeom prst="rect">
            <a:avLst/>
          </a:prstGeom>
        </p:spPr>
        <p:txBody>
          <a:bodyPr wrap="none">
            <a:spAutoFit/>
          </a:bodyPr>
          <a:lstStyle/>
          <a:p>
            <a:pPr eaLnBrk="0" fontAlgn="base" hangingPunct="0">
              <a:spcAft>
                <a:spcPts val="0"/>
              </a:spcAft>
            </a:pPr>
            <a:r>
              <a:rPr lang="fr-FR" b="1" u="sng" spc="40" dirty="0">
                <a:solidFill>
                  <a:srgbClr val="7030A0"/>
                </a:solidFill>
                <a:latin typeface="Arial" panose="020B0604020202020204" pitchFamily="34" charset="0"/>
                <a:ea typeface="Times New Roman" panose="02020603050405020304" pitchFamily="18" charset="0"/>
                <a:cs typeface="Arial" panose="020B0604020202020204" pitchFamily="34" charset="0"/>
              </a:rPr>
              <a:t>6. Lutte psychique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0D12C124-62BA-40DF-93F3-E1C2F66BF582}"/>
              </a:ext>
            </a:extLst>
          </p:cNvPr>
          <p:cNvSpPr/>
          <p:nvPr/>
        </p:nvSpPr>
        <p:spPr>
          <a:xfrm>
            <a:off x="81152" y="1242511"/>
            <a:ext cx="3426579" cy="369332"/>
          </a:xfrm>
          <a:prstGeom prst="rect">
            <a:avLst/>
          </a:prstGeom>
        </p:spPr>
        <p:txBody>
          <a:bodyPr wrap="none">
            <a:spAutoFit/>
          </a:bodyPr>
          <a:lstStyle/>
          <a:p>
            <a:pPr marR="59436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6.1. Epouvantails (suite)</a:t>
            </a:r>
          </a:p>
        </p:txBody>
      </p:sp>
      <p:pic>
        <p:nvPicPr>
          <p:cNvPr id="6" name="Image 5">
            <a:extLst>
              <a:ext uri="{FF2B5EF4-FFF2-40B4-BE49-F238E27FC236}">
                <a16:creationId xmlns:a16="http://schemas.microsoft.com/office/drawing/2014/main" id="{F3269233-8951-4F16-A1C0-BDB6DDC38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356" y="1773666"/>
            <a:ext cx="2438905" cy="2811663"/>
          </a:xfrm>
          <a:prstGeom prst="rect">
            <a:avLst/>
          </a:prstGeom>
        </p:spPr>
      </p:pic>
      <p:pic>
        <p:nvPicPr>
          <p:cNvPr id="8" name="Image 7">
            <a:extLst>
              <a:ext uri="{FF2B5EF4-FFF2-40B4-BE49-F238E27FC236}">
                <a16:creationId xmlns:a16="http://schemas.microsoft.com/office/drawing/2014/main" id="{BBEEBFDB-775C-4029-84FB-D47EAAADE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636" y="1773666"/>
            <a:ext cx="2028825" cy="2028825"/>
          </a:xfrm>
          <a:prstGeom prst="rect">
            <a:avLst/>
          </a:prstGeom>
        </p:spPr>
      </p:pic>
      <p:pic>
        <p:nvPicPr>
          <p:cNvPr id="10" name="Image 9">
            <a:extLst>
              <a:ext uri="{FF2B5EF4-FFF2-40B4-BE49-F238E27FC236}">
                <a16:creationId xmlns:a16="http://schemas.microsoft.com/office/drawing/2014/main" id="{BCC51F1A-B7CB-47F0-BB85-694D1CB63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836" y="1218305"/>
            <a:ext cx="2143125" cy="2143125"/>
          </a:xfrm>
          <a:prstGeom prst="rect">
            <a:avLst/>
          </a:prstGeom>
        </p:spPr>
      </p:pic>
      <p:pic>
        <p:nvPicPr>
          <p:cNvPr id="12" name="Image 11">
            <a:extLst>
              <a:ext uri="{FF2B5EF4-FFF2-40B4-BE49-F238E27FC236}">
                <a16:creationId xmlns:a16="http://schemas.microsoft.com/office/drawing/2014/main" id="{B2621E94-4442-4CEF-9885-8078AD4B27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7811" y="1218305"/>
            <a:ext cx="1524000" cy="1524000"/>
          </a:xfrm>
          <a:prstGeom prst="rect">
            <a:avLst/>
          </a:prstGeom>
        </p:spPr>
      </p:pic>
      <p:pic>
        <p:nvPicPr>
          <p:cNvPr id="14" name="Image 13">
            <a:extLst>
              <a:ext uri="{FF2B5EF4-FFF2-40B4-BE49-F238E27FC236}">
                <a16:creationId xmlns:a16="http://schemas.microsoft.com/office/drawing/2014/main" id="{7E8DAEB7-A837-4682-8047-C127C954C3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9052" y="4151562"/>
            <a:ext cx="2838450" cy="1609725"/>
          </a:xfrm>
          <a:prstGeom prst="rect">
            <a:avLst/>
          </a:prstGeom>
        </p:spPr>
      </p:pic>
      <p:sp>
        <p:nvSpPr>
          <p:cNvPr id="15" name="ZoneTexte 14">
            <a:extLst>
              <a:ext uri="{FF2B5EF4-FFF2-40B4-BE49-F238E27FC236}">
                <a16:creationId xmlns:a16="http://schemas.microsoft.com/office/drawing/2014/main" id="{38A2A5B1-D555-488E-A9EE-65150CAE3BF2}"/>
              </a:ext>
            </a:extLst>
          </p:cNvPr>
          <p:cNvSpPr txBox="1"/>
          <p:nvPr/>
        </p:nvSpPr>
        <p:spPr>
          <a:xfrm>
            <a:off x="7098948" y="5761287"/>
            <a:ext cx="2337726" cy="276999"/>
          </a:xfrm>
          <a:prstGeom prst="rect">
            <a:avLst/>
          </a:prstGeom>
          <a:noFill/>
        </p:spPr>
        <p:txBody>
          <a:bodyPr wrap="square" rtlCol="0">
            <a:spAutoFit/>
          </a:bodyPr>
          <a:lstStyle/>
          <a:p>
            <a:pPr algn="ctr"/>
            <a:r>
              <a:rPr lang="fr-FR" sz="1200" dirty="0">
                <a:solidFill>
                  <a:srgbClr val="7030A0"/>
                </a:solidFill>
              </a:rPr>
              <a:t>Bandes répulsives pour les oiseaux</a:t>
            </a:r>
          </a:p>
        </p:txBody>
      </p:sp>
      <p:sp>
        <p:nvSpPr>
          <p:cNvPr id="16" name="ZoneTexte 15">
            <a:extLst>
              <a:ext uri="{FF2B5EF4-FFF2-40B4-BE49-F238E27FC236}">
                <a16:creationId xmlns:a16="http://schemas.microsoft.com/office/drawing/2014/main" id="{63916EA2-7192-433B-8775-A77D8CB0B74F}"/>
              </a:ext>
            </a:extLst>
          </p:cNvPr>
          <p:cNvSpPr txBox="1"/>
          <p:nvPr/>
        </p:nvSpPr>
        <p:spPr>
          <a:xfrm>
            <a:off x="8127961" y="2788079"/>
            <a:ext cx="3517192" cy="830997"/>
          </a:xfrm>
          <a:prstGeom prst="rect">
            <a:avLst/>
          </a:prstGeom>
          <a:noFill/>
        </p:spPr>
        <p:txBody>
          <a:bodyPr wrap="square" rtlCol="0">
            <a:spAutoFit/>
          </a:bodyPr>
          <a:lstStyle/>
          <a:p>
            <a:pPr algn="ctr"/>
            <a:r>
              <a:rPr lang="fr-FR" sz="1200" dirty="0">
                <a:solidFill>
                  <a:srgbClr val="7030A0"/>
                </a:solidFill>
              </a:rPr>
              <a:t>Ruban réfléchissant holographique</a:t>
            </a:r>
          </a:p>
          <a:p>
            <a:pPr algn="ctr"/>
            <a:r>
              <a:rPr lang="fr-FR" sz="1200" dirty="0">
                <a:solidFill>
                  <a:srgbClr val="7030A0"/>
                </a:solidFill>
                <a:hlinkClick r:id="rId7" tooltip="holographique Bird Répulsif Scare ruban 5 cm de large * 106,7 m de long, 1roll par lot"/>
              </a:rPr>
              <a:t>Bird Répulsif Scare ruban</a:t>
            </a:r>
          </a:p>
          <a:p>
            <a:pPr algn="ctr"/>
            <a:r>
              <a:rPr lang="fr-FR" sz="1200" dirty="0">
                <a:solidFill>
                  <a:srgbClr val="7030A0"/>
                </a:solidFill>
              </a:rPr>
              <a:t>de </a:t>
            </a:r>
            <a:r>
              <a:rPr lang="fr-FR" sz="1200" dirty="0" err="1">
                <a:solidFill>
                  <a:srgbClr val="7030A0"/>
                </a:solidFill>
              </a:rPr>
              <a:t>Honstar</a:t>
            </a:r>
            <a:r>
              <a:rPr lang="fr-FR" sz="1200" dirty="0">
                <a:solidFill>
                  <a:srgbClr val="7030A0"/>
                </a:solidFill>
              </a:rPr>
              <a:t> ® ou TOOGOO ® ou de </a:t>
            </a:r>
            <a:r>
              <a:rPr lang="fr-FR" sz="1200" dirty="0" err="1">
                <a:solidFill>
                  <a:srgbClr val="7030A0"/>
                </a:solidFill>
              </a:rPr>
              <a:t>Foci</a:t>
            </a:r>
            <a:r>
              <a:rPr lang="fr-FR" sz="1200" dirty="0">
                <a:solidFill>
                  <a:srgbClr val="7030A0"/>
                </a:solidFill>
              </a:rPr>
              <a:t> </a:t>
            </a:r>
            <a:r>
              <a:rPr lang="fr-FR" sz="1200" dirty="0" err="1">
                <a:solidFill>
                  <a:srgbClr val="7030A0"/>
                </a:solidFill>
              </a:rPr>
              <a:t>Cozi</a:t>
            </a:r>
            <a:r>
              <a:rPr lang="fr-FR" sz="1200" dirty="0">
                <a:solidFill>
                  <a:srgbClr val="7030A0"/>
                </a:solidFill>
              </a:rPr>
              <a:t> ® ou de Bird-B-Gone ®</a:t>
            </a:r>
          </a:p>
        </p:txBody>
      </p:sp>
      <p:sp>
        <p:nvSpPr>
          <p:cNvPr id="17" name="Rectangle 16">
            <a:extLst>
              <a:ext uri="{FF2B5EF4-FFF2-40B4-BE49-F238E27FC236}">
                <a16:creationId xmlns:a16="http://schemas.microsoft.com/office/drawing/2014/main" id="{791A3607-60FD-4726-BBD5-916BF4A9F290}"/>
              </a:ext>
            </a:extLst>
          </p:cNvPr>
          <p:cNvSpPr/>
          <p:nvPr/>
        </p:nvSpPr>
        <p:spPr>
          <a:xfrm>
            <a:off x="9670239" y="6084472"/>
            <a:ext cx="2594878" cy="276999"/>
          </a:xfrm>
          <a:prstGeom prst="rect">
            <a:avLst/>
          </a:prstGeom>
        </p:spPr>
        <p:txBody>
          <a:bodyPr wrap="none">
            <a:spAutoFit/>
          </a:bodyPr>
          <a:lstStyle/>
          <a:p>
            <a:pPr algn="ctr"/>
            <a:r>
              <a:rPr lang="fr-FR" sz="1200" dirty="0">
                <a:solidFill>
                  <a:srgbClr val="7030A0"/>
                </a:solidFill>
                <a:latin typeface="Calibri" panose="020F0502020204030204" pitchFamily="34" charset="0"/>
                <a:cs typeface="Calibri" panose="020F0502020204030204" pitchFamily="34" charset="0"/>
                <a:hlinkClick r:id="rId8" tooltip="Effaroucheur spirale (lot de 3)"/>
              </a:rPr>
              <a:t>Effaroucheur spirale</a:t>
            </a:r>
            <a:r>
              <a:rPr lang="fr-FR" sz="1200" dirty="0">
                <a:solidFill>
                  <a:srgbClr val="7030A0"/>
                </a:solidFill>
                <a:latin typeface="Calibri" panose="020F0502020204030204" pitchFamily="34" charset="0"/>
                <a:cs typeface="Calibri" panose="020F0502020204030204" pitchFamily="34" charset="0"/>
              </a:rPr>
              <a:t>  de </a:t>
            </a:r>
            <a:r>
              <a:rPr lang="fr-FR" sz="1200" dirty="0" err="1">
                <a:solidFill>
                  <a:srgbClr val="7030A0"/>
                </a:solidFill>
                <a:latin typeface="Calibri" panose="020F0502020204030204" pitchFamily="34" charset="0"/>
                <a:cs typeface="Calibri" panose="020F0502020204030204" pitchFamily="34" charset="0"/>
              </a:rPr>
              <a:t>Masy</a:t>
            </a:r>
            <a:r>
              <a:rPr lang="fr-FR" sz="1200" dirty="0">
                <a:solidFill>
                  <a:srgbClr val="7030A0"/>
                </a:solidFill>
                <a:latin typeface="Calibri" panose="020F0502020204030204" pitchFamily="34" charset="0"/>
                <a:cs typeface="Calibri" panose="020F0502020204030204" pitchFamily="34" charset="0"/>
              </a:rPr>
              <a:t> Lucifer ®</a:t>
            </a:r>
            <a:endParaRPr lang="fr-FR" sz="1200" b="0" i="0" u="none" strike="noStrike" dirty="0">
              <a:solidFill>
                <a:srgbClr val="7030A0"/>
              </a:solidFill>
              <a:effectLst/>
              <a:latin typeface="Calibri" panose="020F0502020204030204" pitchFamily="34" charset="0"/>
              <a:cs typeface="Calibri" panose="020F0502020204030204" pitchFamily="34" charset="0"/>
              <a:hlinkClick r:id="rId8" tooltip="Effaroucheur spirale (lot de 3)"/>
            </a:endParaRPr>
          </a:p>
        </p:txBody>
      </p:sp>
      <p:pic>
        <p:nvPicPr>
          <p:cNvPr id="19" name="Image 18">
            <a:extLst>
              <a:ext uri="{FF2B5EF4-FFF2-40B4-BE49-F238E27FC236}">
                <a16:creationId xmlns:a16="http://schemas.microsoft.com/office/drawing/2014/main" id="{1983A177-7CC5-453F-9A52-C6537127D2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4952" y="4151562"/>
            <a:ext cx="1885452" cy="1885452"/>
          </a:xfrm>
          <a:prstGeom prst="rect">
            <a:avLst/>
          </a:prstGeom>
        </p:spPr>
      </p:pic>
      <p:pic>
        <p:nvPicPr>
          <p:cNvPr id="29" name="Image 28">
            <a:extLst>
              <a:ext uri="{FF2B5EF4-FFF2-40B4-BE49-F238E27FC236}">
                <a16:creationId xmlns:a16="http://schemas.microsoft.com/office/drawing/2014/main" id="{0591882B-608B-42D0-A16F-7D45216054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21153" y="1218305"/>
            <a:ext cx="1524000" cy="1524000"/>
          </a:xfrm>
          <a:prstGeom prst="rect">
            <a:avLst/>
          </a:prstGeom>
        </p:spPr>
      </p:pic>
      <p:pic>
        <p:nvPicPr>
          <p:cNvPr id="31" name="Image 30">
            <a:extLst>
              <a:ext uri="{FF2B5EF4-FFF2-40B4-BE49-F238E27FC236}">
                <a16:creationId xmlns:a16="http://schemas.microsoft.com/office/drawing/2014/main" id="{20AD9F88-E491-4328-945E-383A98A1C6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95794"/>
            <a:ext cx="1427177" cy="1427177"/>
          </a:xfrm>
          <a:prstGeom prst="rect">
            <a:avLst/>
          </a:prstGeom>
        </p:spPr>
      </p:pic>
      <p:pic>
        <p:nvPicPr>
          <p:cNvPr id="33" name="Image 32">
            <a:extLst>
              <a:ext uri="{FF2B5EF4-FFF2-40B4-BE49-F238E27FC236}">
                <a16:creationId xmlns:a16="http://schemas.microsoft.com/office/drawing/2014/main" id="{D4CFA7DC-EEC7-4146-8A4F-B34868A693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41499" y="4194424"/>
            <a:ext cx="1524000" cy="1524000"/>
          </a:xfrm>
          <a:prstGeom prst="rect">
            <a:avLst/>
          </a:prstGeom>
        </p:spPr>
      </p:pic>
      <p:sp>
        <p:nvSpPr>
          <p:cNvPr id="34" name="ZoneTexte 33">
            <a:extLst>
              <a:ext uri="{FF2B5EF4-FFF2-40B4-BE49-F238E27FC236}">
                <a16:creationId xmlns:a16="http://schemas.microsoft.com/office/drawing/2014/main" id="{383E7392-E7C7-4D47-8781-25F4440CDAC2}"/>
              </a:ext>
            </a:extLst>
          </p:cNvPr>
          <p:cNvSpPr txBox="1"/>
          <p:nvPr/>
        </p:nvSpPr>
        <p:spPr>
          <a:xfrm>
            <a:off x="4664771" y="5724537"/>
            <a:ext cx="2053351" cy="646331"/>
          </a:xfrm>
          <a:prstGeom prst="rect">
            <a:avLst/>
          </a:prstGeom>
          <a:noFill/>
        </p:spPr>
        <p:txBody>
          <a:bodyPr wrap="square" rtlCol="0">
            <a:spAutoFit/>
          </a:bodyPr>
          <a:lstStyle/>
          <a:p>
            <a:pPr algn="ctr"/>
            <a:r>
              <a:rPr lang="fr-FR" sz="1200" dirty="0">
                <a:solidFill>
                  <a:srgbClr val="7030A0"/>
                </a:solidFill>
              </a:rPr>
              <a:t>Effaroucheur à oiseaux SCHRECK de Tierabwehr.com (350 €).</a:t>
            </a:r>
          </a:p>
        </p:txBody>
      </p:sp>
      <p:pic>
        <p:nvPicPr>
          <p:cNvPr id="36" name="Image 35">
            <a:extLst>
              <a:ext uri="{FF2B5EF4-FFF2-40B4-BE49-F238E27FC236}">
                <a16:creationId xmlns:a16="http://schemas.microsoft.com/office/drawing/2014/main" id="{84AF6804-BCF8-4B2F-86B9-5C6E8701C0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0306" y="4712875"/>
            <a:ext cx="1524000" cy="1524000"/>
          </a:xfrm>
          <a:prstGeom prst="rect">
            <a:avLst/>
          </a:prstGeom>
        </p:spPr>
      </p:pic>
      <p:pic>
        <p:nvPicPr>
          <p:cNvPr id="38" name="Image 37">
            <a:extLst>
              <a:ext uri="{FF2B5EF4-FFF2-40B4-BE49-F238E27FC236}">
                <a16:creationId xmlns:a16="http://schemas.microsoft.com/office/drawing/2014/main" id="{44329152-17E2-4718-A289-B18ADC749E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5302" y="4775517"/>
            <a:ext cx="1524000" cy="1524000"/>
          </a:xfrm>
          <a:prstGeom prst="rect">
            <a:avLst/>
          </a:prstGeom>
        </p:spPr>
      </p:pic>
      <p:sp>
        <p:nvSpPr>
          <p:cNvPr id="39" name="ZoneTexte 38">
            <a:extLst>
              <a:ext uri="{FF2B5EF4-FFF2-40B4-BE49-F238E27FC236}">
                <a16:creationId xmlns:a16="http://schemas.microsoft.com/office/drawing/2014/main" id="{302EF66A-53BA-4CF1-BF4F-A9A91DE4C50A}"/>
              </a:ext>
            </a:extLst>
          </p:cNvPr>
          <p:cNvSpPr txBox="1"/>
          <p:nvPr/>
        </p:nvSpPr>
        <p:spPr>
          <a:xfrm>
            <a:off x="1325302" y="6361471"/>
            <a:ext cx="2067334" cy="276999"/>
          </a:xfrm>
          <a:prstGeom prst="rect">
            <a:avLst/>
          </a:prstGeom>
          <a:noFill/>
        </p:spPr>
        <p:txBody>
          <a:bodyPr wrap="square" rtlCol="0">
            <a:spAutoFit/>
          </a:bodyPr>
          <a:lstStyle/>
          <a:p>
            <a:pPr algn="ctr"/>
            <a:r>
              <a:rPr lang="fr-FR" sz="1200" dirty="0">
                <a:solidFill>
                  <a:srgbClr val="7030A0"/>
                </a:solidFill>
              </a:rPr>
              <a:t>Rubalise</a:t>
            </a:r>
          </a:p>
        </p:txBody>
      </p:sp>
      <p:sp>
        <p:nvSpPr>
          <p:cNvPr id="21" name="Espace réservé du numéro de diapositive 1">
            <a:extLst>
              <a:ext uri="{FF2B5EF4-FFF2-40B4-BE49-F238E27FC236}">
                <a16:creationId xmlns:a16="http://schemas.microsoft.com/office/drawing/2014/main" id="{7C026021-91D8-460C-9090-1998F1D62D9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105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9573515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A9147F6D-5772-4333-A634-E58B7E7B6071}"/>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E0276B3F-AA5D-47EC-8D60-D0EEFECD0E51}"/>
              </a:ext>
            </a:extLst>
          </p:cNvPr>
          <p:cNvSpPr/>
          <p:nvPr/>
        </p:nvSpPr>
        <p:spPr>
          <a:xfrm>
            <a:off x="81152" y="817580"/>
            <a:ext cx="3100849" cy="369332"/>
          </a:xfrm>
          <a:prstGeom prst="rect">
            <a:avLst/>
          </a:prstGeom>
        </p:spPr>
        <p:txBody>
          <a:bodyPr wrap="none">
            <a:spAutoFit/>
          </a:bodyPr>
          <a:lstStyle/>
          <a:p>
            <a:pPr eaLnBrk="0" fontAlgn="base" hangingPunct="0">
              <a:spcAft>
                <a:spcPts val="0"/>
              </a:spcAft>
            </a:pPr>
            <a:r>
              <a:rPr lang="fr-FR" b="1" u="sng" spc="40" dirty="0">
                <a:solidFill>
                  <a:srgbClr val="7030A0"/>
                </a:solidFill>
                <a:latin typeface="Arial" panose="020B0604020202020204" pitchFamily="34" charset="0"/>
                <a:ea typeface="Times New Roman" panose="02020603050405020304" pitchFamily="18" charset="0"/>
                <a:cs typeface="Arial" panose="020B0604020202020204" pitchFamily="34" charset="0"/>
              </a:rPr>
              <a:t>6. Lutte psychique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8D5143CD-9AF1-4AC4-AD1A-AC25CDD59DF1}"/>
              </a:ext>
            </a:extLst>
          </p:cNvPr>
          <p:cNvSpPr/>
          <p:nvPr/>
        </p:nvSpPr>
        <p:spPr>
          <a:xfrm>
            <a:off x="81152" y="1242511"/>
            <a:ext cx="4042132" cy="369332"/>
          </a:xfrm>
          <a:prstGeom prst="rect">
            <a:avLst/>
          </a:prstGeom>
        </p:spPr>
        <p:txBody>
          <a:bodyPr wrap="none">
            <a:spAutoFit/>
          </a:bodyPr>
          <a:lstStyle/>
          <a:p>
            <a:pPr marR="59436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6.1. Epouvantails (suite et fin)</a:t>
            </a:r>
          </a:p>
        </p:txBody>
      </p:sp>
      <p:pic>
        <p:nvPicPr>
          <p:cNvPr id="6" name="Image 5">
            <a:extLst>
              <a:ext uri="{FF2B5EF4-FFF2-40B4-BE49-F238E27FC236}">
                <a16:creationId xmlns:a16="http://schemas.microsoft.com/office/drawing/2014/main" id="{C5E36FEF-02BF-4979-9F86-21EA0A484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176" y="878092"/>
            <a:ext cx="1524000" cy="1524000"/>
          </a:xfrm>
          <a:prstGeom prst="rect">
            <a:avLst/>
          </a:prstGeom>
        </p:spPr>
      </p:pic>
      <p:pic>
        <p:nvPicPr>
          <p:cNvPr id="8" name="Image 7">
            <a:extLst>
              <a:ext uri="{FF2B5EF4-FFF2-40B4-BE49-F238E27FC236}">
                <a16:creationId xmlns:a16="http://schemas.microsoft.com/office/drawing/2014/main" id="{D849A46D-242D-4391-9A84-F6A1C6C1B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801" y="1764261"/>
            <a:ext cx="1678186" cy="1678186"/>
          </a:xfrm>
          <a:prstGeom prst="rect">
            <a:avLst/>
          </a:prstGeom>
        </p:spPr>
      </p:pic>
      <p:pic>
        <p:nvPicPr>
          <p:cNvPr id="10" name="Image 9">
            <a:extLst>
              <a:ext uri="{FF2B5EF4-FFF2-40B4-BE49-F238E27FC236}">
                <a16:creationId xmlns:a16="http://schemas.microsoft.com/office/drawing/2014/main" id="{19725713-FE96-4352-BD39-5DD93F41A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91" y="1764261"/>
            <a:ext cx="2104914" cy="2104914"/>
          </a:xfrm>
          <a:prstGeom prst="rect">
            <a:avLst/>
          </a:prstGeom>
        </p:spPr>
      </p:pic>
      <p:pic>
        <p:nvPicPr>
          <p:cNvPr id="12" name="Image 11">
            <a:extLst>
              <a:ext uri="{FF2B5EF4-FFF2-40B4-BE49-F238E27FC236}">
                <a16:creationId xmlns:a16="http://schemas.microsoft.com/office/drawing/2014/main" id="{CCD8F051-ACB9-4CCC-9798-E486576C56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1455" y="878092"/>
            <a:ext cx="1524000" cy="1524000"/>
          </a:xfrm>
          <a:prstGeom prst="rect">
            <a:avLst/>
          </a:prstGeom>
        </p:spPr>
      </p:pic>
      <p:pic>
        <p:nvPicPr>
          <p:cNvPr id="13" name="Image 12">
            <a:extLst>
              <a:ext uri="{FF2B5EF4-FFF2-40B4-BE49-F238E27FC236}">
                <a16:creationId xmlns:a16="http://schemas.microsoft.com/office/drawing/2014/main" id="{2C46F4CA-7482-4DFA-B71B-6B6A425302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948" y="4533482"/>
            <a:ext cx="1219200" cy="1219200"/>
          </a:xfrm>
          <a:prstGeom prst="rect">
            <a:avLst/>
          </a:prstGeom>
        </p:spPr>
      </p:pic>
      <p:sp>
        <p:nvSpPr>
          <p:cNvPr id="14" name="ZoneTexte 13">
            <a:extLst>
              <a:ext uri="{FF2B5EF4-FFF2-40B4-BE49-F238E27FC236}">
                <a16:creationId xmlns:a16="http://schemas.microsoft.com/office/drawing/2014/main" id="{AAE9C1EA-69C2-408B-9549-42CC5A960600}"/>
              </a:ext>
            </a:extLst>
          </p:cNvPr>
          <p:cNvSpPr txBox="1"/>
          <p:nvPr/>
        </p:nvSpPr>
        <p:spPr>
          <a:xfrm>
            <a:off x="575948" y="5873676"/>
            <a:ext cx="961004" cy="276999"/>
          </a:xfrm>
          <a:prstGeom prst="rect">
            <a:avLst/>
          </a:prstGeom>
          <a:noFill/>
        </p:spPr>
        <p:txBody>
          <a:bodyPr wrap="square" rtlCol="0">
            <a:spAutoFit/>
          </a:bodyPr>
          <a:lstStyle/>
          <a:p>
            <a:pPr algn="ctr"/>
            <a:r>
              <a:rPr lang="fr-FR" sz="1200" dirty="0">
                <a:solidFill>
                  <a:srgbClr val="7030A0"/>
                </a:solidFill>
              </a:rPr>
              <a:t>Amazon ®</a:t>
            </a:r>
          </a:p>
        </p:txBody>
      </p:sp>
      <p:pic>
        <p:nvPicPr>
          <p:cNvPr id="15" name="Image 14">
            <a:extLst>
              <a:ext uri="{FF2B5EF4-FFF2-40B4-BE49-F238E27FC236}">
                <a16:creationId xmlns:a16="http://schemas.microsoft.com/office/drawing/2014/main" id="{515AD303-BBB8-40D6-BC7B-7D39118548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8288" y="3895829"/>
            <a:ext cx="2218338" cy="2218338"/>
          </a:xfrm>
          <a:prstGeom prst="rect">
            <a:avLst/>
          </a:prstGeom>
        </p:spPr>
      </p:pic>
      <p:sp>
        <p:nvSpPr>
          <p:cNvPr id="16" name="Rectangle 15">
            <a:extLst>
              <a:ext uri="{FF2B5EF4-FFF2-40B4-BE49-F238E27FC236}">
                <a16:creationId xmlns:a16="http://schemas.microsoft.com/office/drawing/2014/main" id="{A6D07454-9B0D-41A2-BB60-8ABCC661BE35}"/>
              </a:ext>
            </a:extLst>
          </p:cNvPr>
          <p:cNvSpPr/>
          <p:nvPr/>
        </p:nvSpPr>
        <p:spPr>
          <a:xfrm>
            <a:off x="3338084" y="5752682"/>
            <a:ext cx="2736896" cy="461665"/>
          </a:xfrm>
          <a:prstGeom prst="rect">
            <a:avLst/>
          </a:prstGeom>
        </p:spPr>
        <p:txBody>
          <a:bodyPr wrap="square">
            <a:spAutoFit/>
          </a:bodyPr>
          <a:lstStyle/>
          <a:p>
            <a:pPr algn="ctr"/>
            <a:r>
              <a:rPr lang="fr-FR" sz="1200" dirty="0">
                <a:solidFill>
                  <a:srgbClr val="7030A0"/>
                </a:solidFill>
              </a:rPr>
              <a:t>Hibou dissuasif (Bird </a:t>
            </a:r>
            <a:r>
              <a:rPr lang="fr-FR" sz="1200" dirty="0" err="1">
                <a:solidFill>
                  <a:srgbClr val="7030A0"/>
                </a:solidFill>
              </a:rPr>
              <a:t>Scared</a:t>
            </a:r>
            <a:r>
              <a:rPr lang="fr-FR" sz="1200" dirty="0">
                <a:solidFill>
                  <a:srgbClr val="7030A0"/>
                </a:solidFill>
              </a:rPr>
              <a:t>) réfléchissant à suspendre de </a:t>
            </a:r>
            <a:r>
              <a:rPr lang="fr-FR" sz="1200" dirty="0" err="1">
                <a:solidFill>
                  <a:srgbClr val="7030A0"/>
                </a:solidFill>
              </a:rPr>
              <a:t>Foci</a:t>
            </a:r>
            <a:r>
              <a:rPr lang="fr-FR" sz="1200" dirty="0">
                <a:solidFill>
                  <a:srgbClr val="7030A0"/>
                </a:solidFill>
              </a:rPr>
              <a:t> </a:t>
            </a:r>
            <a:r>
              <a:rPr lang="fr-FR" sz="1200" dirty="0" err="1">
                <a:solidFill>
                  <a:srgbClr val="7030A0"/>
                </a:solidFill>
              </a:rPr>
              <a:t>cozi</a:t>
            </a:r>
            <a:r>
              <a:rPr lang="fr-FR" sz="1200" dirty="0">
                <a:solidFill>
                  <a:srgbClr val="7030A0"/>
                </a:solidFill>
              </a:rPr>
              <a:t> ® </a:t>
            </a:r>
          </a:p>
        </p:txBody>
      </p:sp>
      <p:pic>
        <p:nvPicPr>
          <p:cNvPr id="17" name="Image 16">
            <a:extLst>
              <a:ext uri="{FF2B5EF4-FFF2-40B4-BE49-F238E27FC236}">
                <a16:creationId xmlns:a16="http://schemas.microsoft.com/office/drawing/2014/main" id="{76321648-469B-43C2-B48B-D50D0D8C4C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8678" y="3532669"/>
            <a:ext cx="2581498" cy="2581498"/>
          </a:xfrm>
          <a:prstGeom prst="rect">
            <a:avLst/>
          </a:prstGeom>
        </p:spPr>
      </p:pic>
      <p:sp>
        <p:nvSpPr>
          <p:cNvPr id="18" name="Rectangle 17">
            <a:extLst>
              <a:ext uri="{FF2B5EF4-FFF2-40B4-BE49-F238E27FC236}">
                <a16:creationId xmlns:a16="http://schemas.microsoft.com/office/drawing/2014/main" id="{AA79428B-FF7E-4273-BDFF-19B602571919}"/>
              </a:ext>
            </a:extLst>
          </p:cNvPr>
          <p:cNvSpPr/>
          <p:nvPr/>
        </p:nvSpPr>
        <p:spPr>
          <a:xfrm>
            <a:off x="6682756" y="6214347"/>
            <a:ext cx="3204468" cy="276999"/>
          </a:xfrm>
          <a:prstGeom prst="rect">
            <a:avLst/>
          </a:prstGeom>
        </p:spPr>
        <p:txBody>
          <a:bodyPr wrap="none">
            <a:spAutoFit/>
          </a:bodyPr>
          <a:lstStyle/>
          <a:p>
            <a:pPr algn="ctr"/>
            <a:r>
              <a:rPr lang="fr-FR" sz="1200" dirty="0">
                <a:solidFill>
                  <a:srgbClr val="7030A0"/>
                </a:solidFill>
                <a:latin typeface="Amazon Ember"/>
              </a:rPr>
              <a:t>Provence Outillage ® ou de </a:t>
            </a:r>
            <a:r>
              <a:rPr lang="fr-FR" sz="1200" dirty="0" err="1">
                <a:solidFill>
                  <a:srgbClr val="7030A0"/>
                </a:solidFill>
                <a:latin typeface="Amazon Ember"/>
              </a:rPr>
              <a:t>Ribimex</a:t>
            </a:r>
            <a:r>
              <a:rPr lang="fr-FR" sz="1200" dirty="0">
                <a:solidFill>
                  <a:srgbClr val="7030A0"/>
                </a:solidFill>
                <a:latin typeface="Amazon Ember"/>
              </a:rPr>
              <a:t> ®  (5 à 10 €) </a:t>
            </a:r>
            <a:endParaRPr lang="fr-FR" sz="1200" dirty="0">
              <a:solidFill>
                <a:srgbClr val="7030A0"/>
              </a:solidFill>
            </a:endParaRPr>
          </a:p>
        </p:txBody>
      </p:sp>
      <p:sp>
        <p:nvSpPr>
          <p:cNvPr id="19" name="ZoneTexte 18">
            <a:extLst>
              <a:ext uri="{FF2B5EF4-FFF2-40B4-BE49-F238E27FC236}">
                <a16:creationId xmlns:a16="http://schemas.microsoft.com/office/drawing/2014/main" id="{58F720CB-89A6-41D5-8BA4-87614868AACD}"/>
              </a:ext>
            </a:extLst>
          </p:cNvPr>
          <p:cNvSpPr txBox="1"/>
          <p:nvPr/>
        </p:nvSpPr>
        <p:spPr>
          <a:xfrm>
            <a:off x="7876112" y="2402092"/>
            <a:ext cx="3968057" cy="461665"/>
          </a:xfrm>
          <a:prstGeom prst="rect">
            <a:avLst/>
          </a:prstGeom>
          <a:noFill/>
        </p:spPr>
        <p:txBody>
          <a:bodyPr wrap="square" rtlCol="0">
            <a:spAutoFit/>
          </a:bodyPr>
          <a:lstStyle/>
          <a:p>
            <a:pPr algn="ctr"/>
            <a:r>
              <a:rPr lang="fr-FR" sz="1200" dirty="0">
                <a:solidFill>
                  <a:srgbClr val="7030A0"/>
                </a:solidFill>
              </a:rPr>
              <a:t>Épouvantail chouette avec ailes mobiles de SEICOSY ® </a:t>
            </a:r>
          </a:p>
          <a:p>
            <a:pPr algn="ctr"/>
            <a:r>
              <a:rPr lang="fr-FR" sz="1200" dirty="0">
                <a:solidFill>
                  <a:srgbClr val="7030A0"/>
                </a:solidFill>
              </a:rPr>
              <a:t>(de 20 à 40 €)</a:t>
            </a:r>
          </a:p>
        </p:txBody>
      </p:sp>
      <p:sp>
        <p:nvSpPr>
          <p:cNvPr id="20" name="Rectangle 19">
            <a:extLst>
              <a:ext uri="{FF2B5EF4-FFF2-40B4-BE49-F238E27FC236}">
                <a16:creationId xmlns:a16="http://schemas.microsoft.com/office/drawing/2014/main" id="{AE3F9EF3-0461-437F-B1E6-839CABC95D87}"/>
              </a:ext>
            </a:extLst>
          </p:cNvPr>
          <p:cNvSpPr/>
          <p:nvPr/>
        </p:nvSpPr>
        <p:spPr>
          <a:xfrm>
            <a:off x="2559668" y="3326812"/>
            <a:ext cx="3029035" cy="276999"/>
          </a:xfrm>
          <a:prstGeom prst="rect">
            <a:avLst/>
          </a:prstGeom>
        </p:spPr>
        <p:txBody>
          <a:bodyPr wrap="none">
            <a:spAutoFit/>
          </a:bodyPr>
          <a:lstStyle/>
          <a:p>
            <a:pPr algn="ctr"/>
            <a:r>
              <a:rPr lang="fr-FR" sz="1200" dirty="0">
                <a:solidFill>
                  <a:srgbClr val="7030A0"/>
                </a:solidFill>
              </a:rPr>
              <a:t>Disques réfléchissants. </a:t>
            </a:r>
            <a:r>
              <a:rPr lang="fr-FR" sz="1200" dirty="0" err="1">
                <a:solidFill>
                  <a:srgbClr val="7030A0"/>
                </a:solidFill>
              </a:rPr>
              <a:t>Foci</a:t>
            </a:r>
            <a:r>
              <a:rPr lang="fr-FR" sz="1200" dirty="0">
                <a:solidFill>
                  <a:srgbClr val="7030A0"/>
                </a:solidFill>
              </a:rPr>
              <a:t> </a:t>
            </a:r>
            <a:r>
              <a:rPr lang="fr-FR" sz="1200" dirty="0" err="1">
                <a:solidFill>
                  <a:srgbClr val="7030A0"/>
                </a:solidFill>
              </a:rPr>
              <a:t>Cozi</a:t>
            </a:r>
            <a:r>
              <a:rPr lang="fr-FR" sz="1200" dirty="0">
                <a:solidFill>
                  <a:srgbClr val="7030A0"/>
                </a:solidFill>
              </a:rPr>
              <a:t> ®  (17 à 20 €)</a:t>
            </a:r>
          </a:p>
        </p:txBody>
      </p:sp>
      <p:sp>
        <p:nvSpPr>
          <p:cNvPr id="21" name="ZoneTexte 20">
            <a:extLst>
              <a:ext uri="{FF2B5EF4-FFF2-40B4-BE49-F238E27FC236}">
                <a16:creationId xmlns:a16="http://schemas.microsoft.com/office/drawing/2014/main" id="{5FC0FC38-7AE3-4A5A-A58B-F551213FB16C}"/>
              </a:ext>
            </a:extLst>
          </p:cNvPr>
          <p:cNvSpPr txBox="1"/>
          <p:nvPr/>
        </p:nvSpPr>
        <p:spPr>
          <a:xfrm>
            <a:off x="81152" y="3869175"/>
            <a:ext cx="2629213" cy="461665"/>
          </a:xfrm>
          <a:prstGeom prst="rect">
            <a:avLst/>
          </a:prstGeom>
          <a:noFill/>
        </p:spPr>
        <p:txBody>
          <a:bodyPr wrap="square" rtlCol="0">
            <a:spAutoFit/>
          </a:bodyPr>
          <a:lstStyle/>
          <a:p>
            <a:pPr algn="ctr"/>
            <a:r>
              <a:rPr lang="fr-FR" sz="1200" dirty="0">
                <a:solidFill>
                  <a:srgbClr val="7030A0"/>
                </a:solidFill>
              </a:rPr>
              <a:t>Épouvantail réfléchissant, tournant avec le vent, de </a:t>
            </a:r>
            <a:r>
              <a:rPr lang="fr-FR" sz="1200" dirty="0" err="1">
                <a:solidFill>
                  <a:srgbClr val="7030A0"/>
                </a:solidFill>
              </a:rPr>
              <a:t>Stv</a:t>
            </a:r>
            <a:r>
              <a:rPr lang="fr-FR" sz="1200" dirty="0">
                <a:solidFill>
                  <a:srgbClr val="7030A0"/>
                </a:solidFill>
              </a:rPr>
              <a:t> International ®</a:t>
            </a:r>
          </a:p>
        </p:txBody>
      </p:sp>
      <p:pic>
        <p:nvPicPr>
          <p:cNvPr id="23" name="Image 22">
            <a:extLst>
              <a:ext uri="{FF2B5EF4-FFF2-40B4-BE49-F238E27FC236}">
                <a16:creationId xmlns:a16="http://schemas.microsoft.com/office/drawing/2014/main" id="{920459C3-1624-4284-BDBB-B1E85A6476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7224" y="3315387"/>
            <a:ext cx="1524000" cy="1524000"/>
          </a:xfrm>
          <a:prstGeom prst="rect">
            <a:avLst/>
          </a:prstGeom>
        </p:spPr>
      </p:pic>
      <p:sp>
        <p:nvSpPr>
          <p:cNvPr id="24" name="Rectangle 23">
            <a:extLst>
              <a:ext uri="{FF2B5EF4-FFF2-40B4-BE49-F238E27FC236}">
                <a16:creationId xmlns:a16="http://schemas.microsoft.com/office/drawing/2014/main" id="{A068A962-E47A-4C04-8DC3-E171F80D80AD}"/>
              </a:ext>
            </a:extLst>
          </p:cNvPr>
          <p:cNvSpPr/>
          <p:nvPr/>
        </p:nvSpPr>
        <p:spPr>
          <a:xfrm>
            <a:off x="9539433" y="4866498"/>
            <a:ext cx="2219582" cy="461665"/>
          </a:xfrm>
          <a:prstGeom prst="rect">
            <a:avLst/>
          </a:prstGeom>
        </p:spPr>
        <p:txBody>
          <a:bodyPr wrap="none">
            <a:spAutoFit/>
          </a:bodyPr>
          <a:lstStyle/>
          <a:p>
            <a:pPr algn="ctr"/>
            <a:r>
              <a:rPr lang="fr-FR" sz="1200" dirty="0">
                <a:solidFill>
                  <a:srgbClr val="7030A0"/>
                </a:solidFill>
              </a:rPr>
              <a:t>Chouette anti-oiseaux de </a:t>
            </a:r>
            <a:r>
              <a:rPr lang="fr-FR" sz="1200" dirty="0" err="1">
                <a:solidFill>
                  <a:srgbClr val="7030A0"/>
                </a:solidFill>
              </a:rPr>
              <a:t>Wenko</a:t>
            </a:r>
            <a:endParaRPr lang="fr-FR" sz="1200" dirty="0">
              <a:solidFill>
                <a:srgbClr val="7030A0"/>
              </a:solidFill>
            </a:endParaRPr>
          </a:p>
          <a:p>
            <a:pPr algn="ctr"/>
            <a:r>
              <a:rPr lang="fr-FR" sz="1200" dirty="0">
                <a:solidFill>
                  <a:srgbClr val="7030A0"/>
                </a:solidFill>
              </a:rPr>
              <a:t>(20 €).</a:t>
            </a:r>
          </a:p>
        </p:txBody>
      </p:sp>
      <p:sp>
        <p:nvSpPr>
          <p:cNvPr id="22" name="Espace réservé du numéro de diapositive 1">
            <a:extLst>
              <a:ext uri="{FF2B5EF4-FFF2-40B4-BE49-F238E27FC236}">
                <a16:creationId xmlns:a16="http://schemas.microsoft.com/office/drawing/2014/main" id="{BA259CBC-FA8A-4E55-97EC-8F5566281E5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106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7413524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7A8DA5-A37A-459E-8CBD-DBA11361BC96}"/>
              </a:ext>
            </a:extLst>
          </p:cNvPr>
          <p:cNvSpPr/>
          <p:nvPr/>
        </p:nvSpPr>
        <p:spPr>
          <a:xfrm>
            <a:off x="247425" y="903643"/>
            <a:ext cx="7928386" cy="369332"/>
          </a:xfrm>
          <a:prstGeom prst="rect">
            <a:avLst/>
          </a:prstGeom>
        </p:spPr>
        <p:txBody>
          <a:bodyPr wrap="squar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a:t>
            </a:r>
          </a:p>
        </p:txBody>
      </p:sp>
      <p:sp>
        <p:nvSpPr>
          <p:cNvPr id="3" name="WordArt 4">
            <a:extLst>
              <a:ext uri="{FF2B5EF4-FFF2-40B4-BE49-F238E27FC236}">
                <a16:creationId xmlns:a16="http://schemas.microsoft.com/office/drawing/2014/main" id="{C16CDE39-1FC4-4194-AE0C-30F9064DC877}"/>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981FDE5F-E7A7-4889-8DE6-D8204A55C86F}"/>
              </a:ext>
            </a:extLst>
          </p:cNvPr>
          <p:cNvSpPr/>
          <p:nvPr/>
        </p:nvSpPr>
        <p:spPr>
          <a:xfrm>
            <a:off x="344245" y="1369796"/>
            <a:ext cx="11629016" cy="5160800"/>
          </a:xfrm>
          <a:prstGeom prst="rect">
            <a:avLst/>
          </a:prstGeom>
        </p:spPr>
        <p:txBody>
          <a:bodyPr wrap="square">
            <a:spAutoFit/>
          </a:bodyPr>
          <a:lstStyle/>
          <a:p>
            <a:pPr algn="just">
              <a:spcBef>
                <a:spcPct val="0"/>
              </a:spcBef>
            </a:pPr>
            <a:r>
              <a:rPr lang="fr-FR" altLang="fr-FR" dirty="0">
                <a:solidFill>
                  <a:srgbClr val="7030A0"/>
                </a:solidFill>
                <a:latin typeface="Arial" panose="020B0604020202020204" pitchFamily="34" charset="0"/>
              </a:rPr>
              <a:t>Elles regroupent toutes les techniques de lutte ne faisant intervenir aucun processus biologique, biochimique ou toxicologique (telles que les chocs mécaniques, thermiques, les barrières, les pièges) (°). </a:t>
            </a:r>
          </a:p>
          <a:p>
            <a:pPr algn="just">
              <a:spcBef>
                <a:spcPct val="0"/>
              </a:spcBef>
            </a:pPr>
            <a:r>
              <a:rPr lang="fr-FR" altLang="fr-FR" dirty="0">
                <a:solidFill>
                  <a:srgbClr val="7030A0"/>
                </a:solidFill>
                <a:latin typeface="Arial" panose="020B0604020202020204" pitchFamily="34" charset="0"/>
              </a:rPr>
              <a:t>Elles offrent des opportunités intéressantes de réduction des pesticides de synthèse.</a:t>
            </a:r>
          </a:p>
          <a:p>
            <a:pPr algn="just">
              <a:spcBef>
                <a:spcPct val="0"/>
              </a:spcBef>
            </a:pPr>
            <a:endParaRPr lang="fr-FR" altLang="fr-FR" dirty="0">
              <a:solidFill>
                <a:srgbClr val="7030A0"/>
              </a:solidFill>
              <a:latin typeface="Arial" panose="020B0604020202020204" pitchFamily="34" charset="0"/>
            </a:endParaRPr>
          </a:p>
          <a:p>
            <a:pPr algn="just">
              <a:spcBef>
                <a:spcPct val="0"/>
              </a:spcBef>
            </a:pPr>
            <a:r>
              <a:rPr lang="fr-FR" altLang="fr-FR" dirty="0">
                <a:solidFill>
                  <a:srgbClr val="7030A0"/>
                </a:solidFill>
                <a:latin typeface="Arial" panose="020B0604020202020204" pitchFamily="34" charset="0"/>
              </a:rPr>
              <a:t>(°) insectes tués par chocs mécaniques, par leur stress induit provoquant l'effet désiré (leur affaiblissement).</a:t>
            </a:r>
          </a:p>
          <a:p>
            <a:pPr algn="just">
              <a:spcBef>
                <a:spcPct val="0"/>
              </a:spcBef>
            </a:pPr>
            <a:endParaRPr lang="fr-FR" altLang="fr-FR" dirty="0">
              <a:solidFill>
                <a:srgbClr val="7030A0"/>
              </a:solidFill>
              <a:latin typeface="Arial" panose="020B0604020202020204" pitchFamily="34" charset="0"/>
            </a:endParaRPr>
          </a:p>
          <a:p>
            <a:pPr algn="just">
              <a:spcBef>
                <a:spcPct val="0"/>
              </a:spcBef>
            </a:pPr>
            <a:r>
              <a:rPr lang="fr-FR" altLang="fr-FR" b="1" dirty="0">
                <a:solidFill>
                  <a:srgbClr val="7030A0"/>
                </a:solidFill>
                <a:latin typeface="Arial" panose="020B0604020202020204" pitchFamily="34" charset="0"/>
              </a:rPr>
              <a:t>Utilisation des chocs thermiques </a:t>
            </a:r>
            <a:r>
              <a:rPr lang="fr-FR" altLang="fr-FR" dirty="0">
                <a:solidFill>
                  <a:srgbClr val="7030A0"/>
                </a:solidFill>
                <a:latin typeface="Arial" panose="020B0604020202020204" pitchFamily="34" charset="0"/>
              </a:rPr>
              <a:t>: elle suppose que la denrée ou la culture à protéger est moins sensible que la cible, à une variation soudaine et forte de température. Nécessite étude des seuils de </a:t>
            </a:r>
            <a:r>
              <a:rPr lang="fr-FR" altLang="fr-FR" dirty="0" err="1">
                <a:solidFill>
                  <a:srgbClr val="7030A0"/>
                </a:solidFill>
                <a:latin typeface="Arial" panose="020B0604020202020204" pitchFamily="34" charset="0"/>
              </a:rPr>
              <a:t>thermosensibilité</a:t>
            </a:r>
            <a:r>
              <a:rPr lang="fr-FR" altLang="fr-FR" dirty="0">
                <a:solidFill>
                  <a:srgbClr val="7030A0"/>
                </a:solidFill>
                <a:latin typeface="Arial" panose="020B0604020202020204" pitchFamily="34" charset="0"/>
              </a:rPr>
              <a:t> et des réactions physiologiques aux stress thermiques de courte durée, des plantes. (ex. : défanage thermique : remplaçant la défoliation chimique, réduisant significativement la viabilité de </a:t>
            </a:r>
            <a:r>
              <a:rPr lang="fr-FR" altLang="fr-FR" i="1" dirty="0">
                <a:solidFill>
                  <a:srgbClr val="7030A0"/>
                </a:solidFill>
                <a:latin typeface="Arial" panose="020B0604020202020204" pitchFamily="34" charset="0"/>
              </a:rPr>
              <a:t>P. </a:t>
            </a:r>
            <a:r>
              <a:rPr lang="fr-FR" altLang="fr-FR" i="1" dirty="0" err="1">
                <a:solidFill>
                  <a:srgbClr val="7030A0"/>
                </a:solidFill>
                <a:latin typeface="Arial" panose="020B0604020202020204" pitchFamily="34" charset="0"/>
              </a:rPr>
              <a:t>infestans</a:t>
            </a:r>
            <a:r>
              <a:rPr lang="fr-FR" altLang="fr-FR" i="1" dirty="0">
                <a:solidFill>
                  <a:srgbClr val="7030A0"/>
                </a:solidFill>
                <a:latin typeface="Arial" panose="020B0604020202020204" pitchFamily="34" charset="0"/>
              </a:rPr>
              <a:t> </a:t>
            </a:r>
            <a:r>
              <a:rPr lang="fr-FR" altLang="fr-FR" dirty="0">
                <a:solidFill>
                  <a:srgbClr val="7030A0"/>
                </a:solidFill>
                <a:latin typeface="Arial" panose="020B0604020202020204" pitchFamily="34" charset="0"/>
              </a:rPr>
              <a:t>présent dans les feuilles). </a:t>
            </a:r>
            <a:r>
              <a:rPr lang="fr-FR" altLang="fr-FR" dirty="0">
                <a:solidFill>
                  <a:srgbClr val="FF0000"/>
                </a:solidFill>
                <a:latin typeface="Arial" panose="020B0604020202020204" pitchFamily="34" charset="0"/>
              </a:rPr>
              <a:t>Complexe</a:t>
            </a:r>
            <a:r>
              <a:rPr lang="fr-FR" altLang="fr-FR" dirty="0">
                <a:solidFill>
                  <a:srgbClr val="7030A0"/>
                </a:solidFill>
                <a:latin typeface="Arial" panose="020B0604020202020204" pitchFamily="34" charset="0"/>
              </a:rPr>
              <a:t>.</a:t>
            </a:r>
          </a:p>
          <a:p>
            <a:pPr algn="just">
              <a:spcBef>
                <a:spcPct val="0"/>
              </a:spcBef>
            </a:pPr>
            <a:endParaRPr lang="fr-FR" altLang="fr-FR" dirty="0">
              <a:solidFill>
                <a:srgbClr val="7030A0"/>
              </a:solidFill>
              <a:latin typeface="Arial" panose="020B0604020202020204" pitchFamily="34" charset="0"/>
            </a:endParaRPr>
          </a:p>
          <a:p>
            <a:pPr algn="just">
              <a:spcBef>
                <a:spcPct val="0"/>
              </a:spcBef>
            </a:pPr>
            <a:r>
              <a:rPr lang="fr-FR" altLang="fr-FR" b="1" dirty="0">
                <a:solidFill>
                  <a:srgbClr val="7030A0"/>
                </a:solidFill>
                <a:latin typeface="Arial" panose="020B0604020202020204" pitchFamily="34" charset="0"/>
              </a:rPr>
              <a:t>Barrières physiques </a:t>
            </a:r>
            <a:r>
              <a:rPr lang="fr-FR" altLang="fr-FR" dirty="0">
                <a:solidFill>
                  <a:srgbClr val="7030A0"/>
                </a:solidFill>
                <a:latin typeface="Arial" panose="020B0604020202020204" pitchFamily="34" charset="0"/>
              </a:rPr>
              <a:t>: tranchées, fibres cellulosiques (contre la mouche du chou), filets contre les oiseaux frugivores, criquets (ou encore </a:t>
            </a:r>
            <a:r>
              <a:rPr lang="fr-FR" altLang="fr-FR" i="1" dirty="0">
                <a:solidFill>
                  <a:srgbClr val="7030A0"/>
                </a:solidFill>
                <a:latin typeface="Arial" panose="020B0604020202020204" pitchFamily="34" charset="0"/>
              </a:rPr>
              <a:t>films de polyéthylène </a:t>
            </a:r>
            <a:r>
              <a:rPr lang="fr-FR" altLang="fr-FR" dirty="0">
                <a:solidFill>
                  <a:srgbClr val="7030A0"/>
                </a:solidFill>
                <a:latin typeface="Arial" panose="020B0604020202020204" pitchFamily="34" charset="0"/>
              </a:rPr>
              <a:t>ayant des propriétés filtrantes pour lutter contre le </a:t>
            </a:r>
            <a:r>
              <a:rPr lang="fr-FR" altLang="fr-FR" i="1" dirty="0">
                <a:solidFill>
                  <a:srgbClr val="7030A0"/>
                </a:solidFill>
                <a:latin typeface="Arial" panose="020B0604020202020204" pitchFamily="34" charset="0"/>
              </a:rPr>
              <a:t>Botrytis</a:t>
            </a:r>
            <a:r>
              <a:rPr lang="fr-FR" altLang="fr-FR" dirty="0">
                <a:solidFill>
                  <a:srgbClr val="7030A0"/>
                </a:solidFill>
                <a:latin typeface="Arial" panose="020B0604020202020204" pitchFamily="34" charset="0"/>
              </a:rPr>
              <a:t> en serre) … </a:t>
            </a:r>
            <a:r>
              <a:rPr lang="fr-FR" altLang="fr-FR" dirty="0">
                <a:solidFill>
                  <a:srgbClr val="FF0000"/>
                </a:solidFill>
                <a:latin typeface="Arial" panose="020B0604020202020204" pitchFamily="34" charset="0"/>
              </a:rPr>
              <a:t>Peut être cher</a:t>
            </a:r>
            <a:r>
              <a:rPr lang="fr-FR" altLang="fr-FR" dirty="0">
                <a:solidFill>
                  <a:srgbClr val="7030A0"/>
                </a:solidFill>
                <a:latin typeface="Arial" panose="020B0604020202020204" pitchFamily="34" charset="0"/>
              </a:rPr>
              <a:t>.</a:t>
            </a:r>
          </a:p>
          <a:p>
            <a:pPr algn="just">
              <a:spcBef>
                <a:spcPct val="0"/>
              </a:spcBef>
            </a:pPr>
            <a:endParaRPr lang="fr-FR" altLang="fr-FR" dirty="0">
              <a:solidFill>
                <a:srgbClr val="7030A0"/>
              </a:solidFill>
              <a:latin typeface="Arial" panose="020B0604020202020204" pitchFamily="34" charset="0"/>
            </a:endParaRPr>
          </a:p>
          <a:p>
            <a:pPr algn="just">
              <a:spcBef>
                <a:spcPct val="0"/>
              </a:spcBef>
            </a:pPr>
            <a:r>
              <a:rPr lang="fr-FR" altLang="fr-FR" b="1" dirty="0">
                <a:solidFill>
                  <a:srgbClr val="7030A0"/>
                </a:solidFill>
                <a:latin typeface="Arial" panose="020B0604020202020204" pitchFamily="34" charset="0"/>
              </a:rPr>
              <a:t>Lutte pneumatique  </a:t>
            </a:r>
            <a:r>
              <a:rPr lang="fr-FR" altLang="fr-FR" dirty="0">
                <a:solidFill>
                  <a:srgbClr val="7030A0"/>
                </a:solidFill>
                <a:latin typeface="Arial" panose="020B0604020202020204" pitchFamily="34" charset="0"/>
              </a:rPr>
              <a:t>: création de courants d'air délogeant les insectes. Nécessite bonne connaissance du comportement de l'animal pour améliorer son efficacité.</a:t>
            </a:r>
            <a:r>
              <a:rPr lang="fr-FR" altLang="fr-FR" sz="1200" dirty="0">
                <a:solidFill>
                  <a:srgbClr val="7030A0"/>
                </a:solidFill>
                <a:latin typeface="Arial" panose="020B0604020202020204" pitchFamily="34" charset="0"/>
              </a:rPr>
              <a:t> </a:t>
            </a:r>
            <a:r>
              <a:rPr lang="fr-FR" altLang="fr-FR" dirty="0">
                <a:solidFill>
                  <a:srgbClr val="FF0000"/>
                </a:solidFill>
                <a:latin typeface="Arial" panose="020B0604020202020204" pitchFamily="34" charset="0"/>
              </a:rPr>
              <a:t>Cher</a:t>
            </a:r>
            <a:r>
              <a:rPr lang="fr-FR" altLang="fr-FR" sz="1200" dirty="0">
                <a:solidFill>
                  <a:srgbClr val="7030A0"/>
                </a:solidFill>
                <a:latin typeface="Arial" panose="020B0604020202020204" pitchFamily="34" charset="0"/>
              </a:rPr>
              <a:t>.</a:t>
            </a:r>
            <a:endParaRPr lang="fr-FR" altLang="fr-FR" dirty="0">
              <a:solidFill>
                <a:srgbClr val="7030A0"/>
              </a:solidFill>
              <a:latin typeface="Arial" panose="020B0604020202020204" pitchFamily="34" charset="0"/>
            </a:endParaRPr>
          </a:p>
        </p:txBody>
      </p:sp>
      <p:sp>
        <p:nvSpPr>
          <p:cNvPr id="5" name="Espace réservé du numéro de diapositive 1">
            <a:extLst>
              <a:ext uri="{FF2B5EF4-FFF2-40B4-BE49-F238E27FC236}">
                <a16:creationId xmlns:a16="http://schemas.microsoft.com/office/drawing/2014/main" id="{3041A6E3-28F0-4768-967E-24B3CE581E18}"/>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107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1719222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A6340E55-9C84-47C1-B587-44A8703AB90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E0BF0805-FF57-4EC5-B714-E93104D5A3D7}"/>
              </a:ext>
            </a:extLst>
          </p:cNvPr>
          <p:cNvSpPr/>
          <p:nvPr/>
        </p:nvSpPr>
        <p:spPr>
          <a:xfrm>
            <a:off x="157352" y="2132865"/>
            <a:ext cx="11893134" cy="2708434"/>
          </a:xfrm>
          <a:prstGeom prst="rect">
            <a:avLst/>
          </a:prstGeom>
        </p:spPr>
        <p:txBody>
          <a:bodyPr wrap="square">
            <a:spAutoFit/>
          </a:bodyPr>
          <a:lstStyle/>
          <a:p>
            <a:pPr marR="228600" eaLnBrk="0" fontAlgn="base" hangingPunct="0">
              <a:spcAft>
                <a:spcPts val="0"/>
              </a:spcAft>
            </a:pPr>
            <a:r>
              <a:rPr lang="fr-FR" sz="1700" dirty="0">
                <a:solidFill>
                  <a:srgbClr val="7030A0"/>
                </a:solidFill>
                <a:latin typeface="Arial" panose="020B0604020202020204" pitchFamily="34" charset="0"/>
                <a:ea typeface="Times New Roman" panose="02020603050405020304" pitchFamily="18" charset="0"/>
                <a:cs typeface="Arial" panose="020B0604020202020204" pitchFamily="34" charset="0"/>
              </a:rPr>
              <a:t>Lors de la phase de reproduction, les insectes émettent des phéromones pour se signaler aux individus de l'autre sexe. Cette pratique est utilisée pour piéger les insectes parasites. Les pièges se composent de deux éléments :</a:t>
            </a:r>
          </a:p>
          <a:p>
            <a:pPr marR="228600" eaLnBrk="0" fontAlgn="base" hangingPunct="0">
              <a:spcAft>
                <a:spcPts val="0"/>
              </a:spcAft>
            </a:pPr>
            <a:endParaRPr lang="fr-FR" sz="1700"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marL="285750" marR="365760" lvl="0" indent="-285750" eaLnBrk="0" fontAlgn="base" hangingPunct="0">
              <a:spcAft>
                <a:spcPts val="0"/>
              </a:spcAft>
              <a:buClr>
                <a:srgbClr val="000000"/>
              </a:buClr>
              <a:buSzPts val="1150"/>
              <a:buFont typeface="Arial" panose="020B0604020202020204" pitchFamily="34" charset="0"/>
              <a:buChar char="•"/>
              <a:tabLst>
                <a:tab pos="502920" algn="l"/>
              </a:tabLst>
            </a:pPr>
            <a:r>
              <a:rPr lang="fr-FR" sz="1700" dirty="0">
                <a:solidFill>
                  <a:srgbClr val="7030A0"/>
                </a:solidFill>
                <a:latin typeface="Arial" panose="020B0604020202020204" pitchFamily="34" charset="0"/>
                <a:ea typeface="Times New Roman" panose="02020603050405020304" pitchFamily="18" charset="0"/>
                <a:cs typeface="Arial" panose="020B0604020202020204" pitchFamily="34" charset="0"/>
              </a:rPr>
              <a:t>Un diffuseur de phéromones synthétiques (capsules), spécifiques à un insecte, destiné à attirer les mâles ;</a:t>
            </a:r>
          </a:p>
          <a:p>
            <a:pPr marL="285750" marR="731520" lvl="0" indent="-285750" eaLnBrk="0" fontAlgn="base" hangingPunct="0">
              <a:spcAft>
                <a:spcPts val="0"/>
              </a:spcAft>
              <a:buClr>
                <a:srgbClr val="000000"/>
              </a:buClr>
              <a:buSzPts val="1150"/>
              <a:buFont typeface="Arial" panose="020B0604020202020204" pitchFamily="34" charset="0"/>
              <a:buChar char="•"/>
              <a:tabLst>
                <a:tab pos="502920" algn="l"/>
              </a:tabLst>
            </a:pPr>
            <a:r>
              <a:rPr lang="fr-FR" sz="1700" dirty="0">
                <a:solidFill>
                  <a:srgbClr val="7030A0"/>
                </a:solidFill>
                <a:latin typeface="Arial" panose="020B0604020202020204" pitchFamily="34" charset="0"/>
                <a:ea typeface="Times New Roman" panose="02020603050405020304" pitchFamily="18" charset="0"/>
                <a:cs typeface="Arial" panose="020B0604020202020204" pitchFamily="34" charset="0"/>
              </a:rPr>
              <a:t>Un système de capture qui se présente le plus souvent sous la forme d'une « boîte entonnoir » que l'on remplit d'eau, ou d'une plaque engluée disposée dans une « maisonnette » de forme triangulaire (pièges Delta).</a:t>
            </a:r>
          </a:p>
          <a:p>
            <a:pPr eaLnBrk="0" fontAlgn="base" hangingPunct="0">
              <a:spcAft>
                <a:spcPts val="0"/>
              </a:spcAft>
            </a:pPr>
            <a:r>
              <a:rPr lang="fr-FR" sz="1700" spc="2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endParaRPr lang="fr-FR" sz="1700"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eaLnBrk="0" fontAlgn="base" hangingPunct="0">
              <a:spcAft>
                <a:spcPts val="0"/>
              </a:spcAft>
            </a:pPr>
            <a:r>
              <a:rPr lang="fr-FR" sz="1700" spc="20" dirty="0">
                <a:solidFill>
                  <a:srgbClr val="7030A0"/>
                </a:solidFill>
                <a:latin typeface="Arial" panose="020B0604020202020204" pitchFamily="34" charset="0"/>
                <a:ea typeface="Times New Roman" panose="02020603050405020304" pitchFamily="18" charset="0"/>
                <a:cs typeface="Arial" panose="020B0604020202020204" pitchFamily="34" charset="0"/>
              </a:rPr>
              <a:t>Ces pièges sont non toxiques et n'attirent que l'insecte concerné.</a:t>
            </a:r>
            <a:endParaRPr lang="fr-FR" sz="1700"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eaLnBrk="0" fontAlgn="base" hangingPunct="0">
              <a:spcAft>
                <a:spcPts val="0"/>
              </a:spcAft>
            </a:pPr>
            <a:r>
              <a:rPr lang="fr-FR" sz="1700" spc="20" dirty="0">
                <a:solidFill>
                  <a:srgbClr val="7030A0"/>
                </a:solidFill>
                <a:latin typeface="Arial" panose="020B0604020202020204" pitchFamily="34" charset="0"/>
                <a:ea typeface="Times New Roman" panose="02020603050405020304" pitchFamily="18" charset="0"/>
                <a:cs typeface="Arial" panose="020B0604020202020204" pitchFamily="34" charset="0"/>
              </a:rPr>
              <a:t>Quelques exemples de pièges à phéromones :</a:t>
            </a:r>
          </a:p>
          <a:p>
            <a:pPr eaLnBrk="0" fontAlgn="base" hangingPunct="0">
              <a:spcAft>
                <a:spcPts val="0"/>
              </a:spcAft>
            </a:pPr>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endParaRPr lang="fr-FR" sz="12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6F44E524-D9DB-418D-A1FE-CF613060974A}"/>
              </a:ext>
            </a:extLst>
          </p:cNvPr>
          <p:cNvSpPr/>
          <p:nvPr/>
        </p:nvSpPr>
        <p:spPr>
          <a:xfrm>
            <a:off x="8275299" y="1939393"/>
            <a:ext cx="3021148" cy="276999"/>
          </a:xfrm>
          <a:prstGeom prst="rect">
            <a:avLst/>
          </a:prstGeom>
        </p:spPr>
        <p:txBody>
          <a:bodyPr wrap="none">
            <a:spAutoFit/>
          </a:bodyPr>
          <a:lstStyle/>
          <a:p>
            <a:pPr algn="ctr"/>
            <a:r>
              <a:rPr lang="fr-FR" sz="1200" dirty="0">
                <a:solidFill>
                  <a:srgbClr val="7030A0"/>
                </a:solidFill>
              </a:rPr>
              <a:t>Mineuse du marronnier (</a:t>
            </a:r>
            <a:r>
              <a:rPr lang="fr-FR" sz="1200" i="1" dirty="0" err="1">
                <a:solidFill>
                  <a:srgbClr val="7030A0"/>
                </a:solidFill>
              </a:rPr>
              <a:t>Cameraria</a:t>
            </a:r>
            <a:r>
              <a:rPr lang="fr-FR" sz="1200" i="1" dirty="0">
                <a:solidFill>
                  <a:srgbClr val="7030A0"/>
                </a:solidFill>
              </a:rPr>
              <a:t> </a:t>
            </a:r>
            <a:r>
              <a:rPr lang="fr-FR" sz="1200" i="1" dirty="0" err="1">
                <a:solidFill>
                  <a:srgbClr val="7030A0"/>
                </a:solidFill>
              </a:rPr>
              <a:t>ohridella</a:t>
            </a:r>
            <a:r>
              <a:rPr lang="fr-FR" sz="1200" dirty="0">
                <a:solidFill>
                  <a:srgbClr val="7030A0"/>
                </a:solidFill>
              </a:rPr>
              <a:t>)</a:t>
            </a:r>
          </a:p>
        </p:txBody>
      </p:sp>
      <p:pic>
        <p:nvPicPr>
          <p:cNvPr id="7" name="Image 6">
            <a:extLst>
              <a:ext uri="{FF2B5EF4-FFF2-40B4-BE49-F238E27FC236}">
                <a16:creationId xmlns:a16="http://schemas.microsoft.com/office/drawing/2014/main" id="{3F671E48-46B1-4FD0-8FD3-DA25ED94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7646" y="3848158"/>
            <a:ext cx="2298700" cy="2781300"/>
          </a:xfrm>
          <a:prstGeom prst="rect">
            <a:avLst/>
          </a:prstGeom>
        </p:spPr>
      </p:pic>
      <p:pic>
        <p:nvPicPr>
          <p:cNvPr id="9" name="Image 8">
            <a:extLst>
              <a:ext uri="{FF2B5EF4-FFF2-40B4-BE49-F238E27FC236}">
                <a16:creationId xmlns:a16="http://schemas.microsoft.com/office/drawing/2014/main" id="{C361F1EB-DD7A-4D02-A82F-34564DFA3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4042" y="4652436"/>
            <a:ext cx="2419424" cy="1848805"/>
          </a:xfrm>
          <a:prstGeom prst="rect">
            <a:avLst/>
          </a:prstGeom>
        </p:spPr>
      </p:pic>
      <p:sp>
        <p:nvSpPr>
          <p:cNvPr id="10" name="ZoneTexte 9">
            <a:extLst>
              <a:ext uri="{FF2B5EF4-FFF2-40B4-BE49-F238E27FC236}">
                <a16:creationId xmlns:a16="http://schemas.microsoft.com/office/drawing/2014/main" id="{8CFBD07A-D0CF-4DD4-9801-482EF0B3CF8C}"/>
              </a:ext>
            </a:extLst>
          </p:cNvPr>
          <p:cNvSpPr txBox="1"/>
          <p:nvPr/>
        </p:nvSpPr>
        <p:spPr>
          <a:xfrm>
            <a:off x="6987835" y="3968931"/>
            <a:ext cx="3242687" cy="830997"/>
          </a:xfrm>
          <a:prstGeom prst="rect">
            <a:avLst/>
          </a:prstGeom>
          <a:noFill/>
        </p:spPr>
        <p:txBody>
          <a:bodyPr wrap="square" rtlCol="0">
            <a:spAutoFit/>
          </a:bodyPr>
          <a:lstStyle/>
          <a:p>
            <a:pPr algn="r"/>
            <a:r>
              <a:rPr lang="fr-FR" sz="1200" dirty="0">
                <a:solidFill>
                  <a:srgbClr val="7030A0"/>
                </a:solidFill>
                <a:latin typeface="Calibri" panose="020F0502020204030204" pitchFamily="34" charset="0"/>
                <a:cs typeface="Calibri" panose="020F0502020204030204" pitchFamily="34" charset="0"/>
              </a:rPr>
              <a:t>↓</a:t>
            </a:r>
            <a:r>
              <a:rPr lang="fr-FR" sz="1200" dirty="0">
                <a:solidFill>
                  <a:srgbClr val="7030A0"/>
                </a:solidFill>
                <a:latin typeface="Calibri" panose="020F0502020204030204" pitchFamily="34" charset="0"/>
                <a:cs typeface="Calibri" panose="020F0502020204030204" pitchFamily="34" charset="0"/>
                <a:sym typeface="Wingdings" panose="05000000000000000000" pitchFamily="2" charset="2"/>
              </a:rPr>
              <a:t> </a:t>
            </a:r>
            <a:r>
              <a:rPr lang="fr-FR" sz="1200" dirty="0">
                <a:solidFill>
                  <a:srgbClr val="7030A0"/>
                </a:solidFill>
              </a:rPr>
              <a:t>Source image : </a:t>
            </a:r>
            <a:r>
              <a:rPr lang="fr-FR" sz="1200" i="1" dirty="0">
                <a:solidFill>
                  <a:srgbClr val="7030A0"/>
                </a:solidFill>
              </a:rPr>
              <a:t>La mineuse du marronnier, colonisation et maintien dans le milieu, lutte biologique</a:t>
            </a:r>
            <a:r>
              <a:rPr lang="fr-FR" sz="1200" dirty="0">
                <a:solidFill>
                  <a:srgbClr val="7030A0"/>
                </a:solidFill>
              </a:rPr>
              <a:t>, </a:t>
            </a:r>
            <a:r>
              <a:rPr lang="fr-FR" sz="1200" dirty="0">
                <a:solidFill>
                  <a:srgbClr val="7030A0"/>
                </a:solidFill>
                <a:hlinkClick r:id="rId4"/>
              </a:rPr>
              <a:t>http://www2.ac-lyon.fr/enseigne/biologie/spip.php?article254</a:t>
            </a:r>
            <a:r>
              <a:rPr lang="fr-FR" sz="1200" dirty="0">
                <a:solidFill>
                  <a:srgbClr val="7030A0"/>
                </a:solidFill>
              </a:rPr>
              <a:t> </a:t>
            </a:r>
          </a:p>
        </p:txBody>
      </p:sp>
      <p:sp>
        <p:nvSpPr>
          <p:cNvPr id="11" name="ZoneTexte 10">
            <a:extLst>
              <a:ext uri="{FF2B5EF4-FFF2-40B4-BE49-F238E27FC236}">
                <a16:creationId xmlns:a16="http://schemas.microsoft.com/office/drawing/2014/main" id="{D8E72D35-03C2-4647-B9CB-1E4563DDAC5B}"/>
              </a:ext>
            </a:extLst>
          </p:cNvPr>
          <p:cNvSpPr txBox="1"/>
          <p:nvPr/>
        </p:nvSpPr>
        <p:spPr>
          <a:xfrm>
            <a:off x="7852456" y="6483514"/>
            <a:ext cx="1366221" cy="276999"/>
          </a:xfrm>
          <a:prstGeom prst="rect">
            <a:avLst/>
          </a:prstGeom>
          <a:noFill/>
        </p:spPr>
        <p:txBody>
          <a:bodyPr wrap="square" rtlCol="0">
            <a:spAutoFit/>
          </a:bodyPr>
          <a:lstStyle/>
          <a:p>
            <a:pPr algn="ctr"/>
            <a:r>
              <a:rPr lang="fr-FR" sz="1200" dirty="0">
                <a:solidFill>
                  <a:srgbClr val="7030A0"/>
                </a:solidFill>
              </a:rPr>
              <a:t>Piège Delta</a:t>
            </a:r>
          </a:p>
        </p:txBody>
      </p:sp>
      <p:sp>
        <p:nvSpPr>
          <p:cNvPr id="12" name="ZoneTexte 11">
            <a:extLst>
              <a:ext uri="{FF2B5EF4-FFF2-40B4-BE49-F238E27FC236}">
                <a16:creationId xmlns:a16="http://schemas.microsoft.com/office/drawing/2014/main" id="{594F5048-F139-4756-825A-3D135833B73A}"/>
              </a:ext>
            </a:extLst>
          </p:cNvPr>
          <p:cNvSpPr txBox="1"/>
          <p:nvPr/>
        </p:nvSpPr>
        <p:spPr>
          <a:xfrm>
            <a:off x="10185261" y="6447619"/>
            <a:ext cx="1366221" cy="276999"/>
          </a:xfrm>
          <a:prstGeom prst="rect">
            <a:avLst/>
          </a:prstGeom>
          <a:noFill/>
        </p:spPr>
        <p:txBody>
          <a:bodyPr wrap="square" rtlCol="0">
            <a:spAutoFit/>
          </a:bodyPr>
          <a:lstStyle/>
          <a:p>
            <a:pPr algn="ctr"/>
            <a:r>
              <a:rPr lang="fr-FR" sz="1200" dirty="0">
                <a:solidFill>
                  <a:srgbClr val="7030A0"/>
                </a:solidFill>
              </a:rPr>
              <a:t>Piège bouteille</a:t>
            </a:r>
          </a:p>
        </p:txBody>
      </p:sp>
      <p:pic>
        <p:nvPicPr>
          <p:cNvPr id="14" name="Image 13">
            <a:extLst>
              <a:ext uri="{FF2B5EF4-FFF2-40B4-BE49-F238E27FC236}">
                <a16:creationId xmlns:a16="http://schemas.microsoft.com/office/drawing/2014/main" id="{480AB963-6507-4BBC-ABD9-9C924F985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81113"/>
            <a:ext cx="1356206" cy="1810605"/>
          </a:xfrm>
          <a:prstGeom prst="rect">
            <a:avLst/>
          </a:prstGeom>
        </p:spPr>
      </p:pic>
      <p:pic>
        <p:nvPicPr>
          <p:cNvPr id="16" name="Image 15">
            <a:extLst>
              <a:ext uri="{FF2B5EF4-FFF2-40B4-BE49-F238E27FC236}">
                <a16:creationId xmlns:a16="http://schemas.microsoft.com/office/drawing/2014/main" id="{3077E07A-5806-4D7C-AD8C-8F5198E17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2204" y="4933918"/>
            <a:ext cx="2390775" cy="1790700"/>
          </a:xfrm>
          <a:prstGeom prst="rect">
            <a:avLst/>
          </a:prstGeom>
        </p:spPr>
      </p:pic>
      <p:sp>
        <p:nvSpPr>
          <p:cNvPr id="18" name="ZoneTexte 17">
            <a:extLst>
              <a:ext uri="{FF2B5EF4-FFF2-40B4-BE49-F238E27FC236}">
                <a16:creationId xmlns:a16="http://schemas.microsoft.com/office/drawing/2014/main" id="{05112E9C-BE15-4139-994B-83938827C369}"/>
              </a:ext>
            </a:extLst>
          </p:cNvPr>
          <p:cNvSpPr txBox="1"/>
          <p:nvPr/>
        </p:nvSpPr>
        <p:spPr>
          <a:xfrm>
            <a:off x="5782979" y="4933918"/>
            <a:ext cx="1204856" cy="830997"/>
          </a:xfrm>
          <a:prstGeom prst="rect">
            <a:avLst/>
          </a:prstGeom>
          <a:noFill/>
        </p:spPr>
        <p:txBody>
          <a:bodyPr wrap="square" rtlCol="0">
            <a:spAutoFit/>
          </a:bodyPr>
          <a:lstStyle/>
          <a:p>
            <a:r>
              <a:rPr lang="fr-FR" sz="1200" dirty="0">
                <a:solidFill>
                  <a:srgbClr val="7030A0"/>
                </a:solidFill>
                <a:sym typeface="Wingdings" panose="05000000000000000000" pitchFamily="2" charset="2"/>
              </a:rPr>
              <a:t> </a:t>
            </a:r>
            <a:r>
              <a:rPr lang="fr-FR" sz="1200" dirty="0">
                <a:solidFill>
                  <a:srgbClr val="7030A0"/>
                </a:solidFill>
              </a:rPr>
              <a:t>Piège sexuel de la pyrale du maïs (</a:t>
            </a:r>
            <a:r>
              <a:rPr lang="fr-FR" sz="1200" dirty="0" err="1">
                <a:solidFill>
                  <a:srgbClr val="7030A0"/>
                </a:solidFill>
              </a:rPr>
              <a:t>Arvalis</a:t>
            </a:r>
            <a:r>
              <a:rPr lang="fr-FR" sz="1200" dirty="0">
                <a:solidFill>
                  <a:srgbClr val="7030A0"/>
                </a:solidFill>
              </a:rPr>
              <a:t>)</a:t>
            </a:r>
          </a:p>
          <a:p>
            <a:r>
              <a:rPr lang="fr-FR" sz="1200" dirty="0">
                <a:solidFill>
                  <a:srgbClr val="7030A0"/>
                </a:solidFill>
              </a:rPr>
              <a:t>Piège delta</a:t>
            </a:r>
          </a:p>
        </p:txBody>
      </p:sp>
      <p:sp>
        <p:nvSpPr>
          <p:cNvPr id="19" name="ZoneTexte 18">
            <a:extLst>
              <a:ext uri="{FF2B5EF4-FFF2-40B4-BE49-F238E27FC236}">
                <a16:creationId xmlns:a16="http://schemas.microsoft.com/office/drawing/2014/main" id="{C8CD14F6-8FA5-4910-9DA1-ACA919D6E2A4}"/>
              </a:ext>
            </a:extLst>
          </p:cNvPr>
          <p:cNvSpPr txBox="1"/>
          <p:nvPr/>
        </p:nvSpPr>
        <p:spPr>
          <a:xfrm>
            <a:off x="1506071" y="4933918"/>
            <a:ext cx="1602889" cy="1200329"/>
          </a:xfrm>
          <a:prstGeom prst="rect">
            <a:avLst/>
          </a:prstGeom>
          <a:noFill/>
        </p:spPr>
        <p:txBody>
          <a:bodyPr wrap="square" rtlCol="0">
            <a:spAutoFit/>
          </a:bodyPr>
          <a:lstStyle/>
          <a:p>
            <a:r>
              <a:rPr lang="fr-FR" sz="1200" dirty="0">
                <a:solidFill>
                  <a:srgbClr val="7030A0"/>
                </a:solidFill>
                <a:sym typeface="Wingdings" panose="05000000000000000000" pitchFamily="2" charset="2"/>
              </a:rPr>
              <a:t> </a:t>
            </a:r>
            <a:r>
              <a:rPr lang="fr-FR" sz="1200" dirty="0">
                <a:solidFill>
                  <a:srgbClr val="7030A0"/>
                </a:solidFill>
              </a:rPr>
              <a:t>Source image : </a:t>
            </a:r>
            <a:r>
              <a:rPr lang="fr-FR" sz="1200" i="1" dirty="0">
                <a:solidFill>
                  <a:srgbClr val="7030A0"/>
                </a:solidFill>
              </a:rPr>
              <a:t>La mineuse du marronnier, colonisation et maintien dans le milieu, lutte biologique</a:t>
            </a:r>
            <a:endParaRPr lang="fr-FR" sz="1200" dirty="0">
              <a:solidFill>
                <a:srgbClr val="7030A0"/>
              </a:solidFill>
            </a:endParaRPr>
          </a:p>
        </p:txBody>
      </p:sp>
      <p:pic>
        <p:nvPicPr>
          <p:cNvPr id="21" name="Image 20">
            <a:extLst>
              <a:ext uri="{FF2B5EF4-FFF2-40B4-BE49-F238E27FC236}">
                <a16:creationId xmlns:a16="http://schemas.microsoft.com/office/drawing/2014/main" id="{31240436-69CF-43E5-BBB9-F3D934774E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9279" y="948792"/>
            <a:ext cx="1533525" cy="990600"/>
          </a:xfrm>
          <a:prstGeom prst="rect">
            <a:avLst/>
          </a:prstGeom>
        </p:spPr>
      </p:pic>
      <p:pic>
        <p:nvPicPr>
          <p:cNvPr id="23" name="Image 22">
            <a:extLst>
              <a:ext uri="{FF2B5EF4-FFF2-40B4-BE49-F238E27FC236}">
                <a16:creationId xmlns:a16="http://schemas.microsoft.com/office/drawing/2014/main" id="{18C75B97-75C3-4A07-AFFE-85D6C7329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6567" y="806823"/>
            <a:ext cx="1664915" cy="1165441"/>
          </a:xfrm>
          <a:prstGeom prst="rect">
            <a:avLst/>
          </a:prstGeom>
        </p:spPr>
      </p:pic>
      <p:sp>
        <p:nvSpPr>
          <p:cNvPr id="24" name="Rectangle 23">
            <a:extLst>
              <a:ext uri="{FF2B5EF4-FFF2-40B4-BE49-F238E27FC236}">
                <a16:creationId xmlns:a16="http://schemas.microsoft.com/office/drawing/2014/main" id="{16D4580A-E262-4380-AAC8-64D8B021369C}"/>
              </a:ext>
            </a:extLst>
          </p:cNvPr>
          <p:cNvSpPr/>
          <p:nvPr/>
        </p:nvSpPr>
        <p:spPr>
          <a:xfrm>
            <a:off x="154662" y="1646095"/>
            <a:ext cx="3082895" cy="369332"/>
          </a:xfrm>
          <a:prstGeom prst="rect">
            <a:avLst/>
          </a:prstGeom>
        </p:spPr>
        <p:txBody>
          <a:bodyPr wrap="none">
            <a:spAutoFit/>
          </a:bodyPr>
          <a:lstStyle/>
          <a:p>
            <a:r>
              <a:rPr lang="fr-FR" b="1" dirty="0">
                <a:solidFill>
                  <a:srgbClr val="7030A0"/>
                </a:solidFill>
                <a:latin typeface="Arial" panose="020B0604020202020204" pitchFamily="34" charset="0"/>
                <a:ea typeface="Times New Roman" panose="02020603050405020304" pitchFamily="18" charset="0"/>
                <a:cs typeface="Arial" panose="020B0604020202020204" pitchFamily="34" charset="0"/>
              </a:rPr>
              <a:t>7.1. Pièges à phéromones </a:t>
            </a:r>
            <a:endParaRPr lang="fr-FR" dirty="0"/>
          </a:p>
        </p:txBody>
      </p:sp>
      <p:sp>
        <p:nvSpPr>
          <p:cNvPr id="25" name="Rectangle 24">
            <a:extLst>
              <a:ext uri="{FF2B5EF4-FFF2-40B4-BE49-F238E27FC236}">
                <a16:creationId xmlns:a16="http://schemas.microsoft.com/office/drawing/2014/main" id="{A47989A8-9592-4449-A345-EBA5AC78D8B0}"/>
              </a:ext>
            </a:extLst>
          </p:cNvPr>
          <p:cNvSpPr/>
          <p:nvPr/>
        </p:nvSpPr>
        <p:spPr>
          <a:xfrm>
            <a:off x="154662" y="948792"/>
            <a:ext cx="7545655" cy="646331"/>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a:t>
            </a:r>
          </a:p>
          <a:p>
            <a:pPr eaLnBrk="0" fontAlgn="base" hangingPunct="0">
              <a:spcAft>
                <a:spcPts val="0"/>
              </a:spcAft>
            </a:pP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20" name="Espace réservé du numéro de diapositive 1">
            <a:extLst>
              <a:ext uri="{FF2B5EF4-FFF2-40B4-BE49-F238E27FC236}">
                <a16:creationId xmlns:a16="http://schemas.microsoft.com/office/drawing/2014/main" id="{C8E0F10C-91FA-4FAD-B656-581A0ADA1310}"/>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108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8928079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DF7F34D8-DD6D-4488-BCA2-AA861C8B894D}"/>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CDE6493D-8CE3-4067-AD2C-78AE3765B188}"/>
              </a:ext>
            </a:extLst>
          </p:cNvPr>
          <p:cNvSpPr/>
          <p:nvPr/>
        </p:nvSpPr>
        <p:spPr>
          <a:xfrm>
            <a:off x="157352" y="900049"/>
            <a:ext cx="8220199"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085BD832-E57D-4F97-BC3D-2FE64E36292F}"/>
              </a:ext>
            </a:extLst>
          </p:cNvPr>
          <p:cNvSpPr/>
          <p:nvPr/>
        </p:nvSpPr>
        <p:spPr>
          <a:xfrm>
            <a:off x="184583" y="1315303"/>
            <a:ext cx="4621778" cy="369332"/>
          </a:xfrm>
          <a:prstGeom prst="rect">
            <a:avLst/>
          </a:prstGeom>
        </p:spPr>
        <p:txBody>
          <a:bodyPr wrap="none">
            <a:spAutoFit/>
          </a:bodyPr>
          <a:lstStyle/>
          <a:p>
            <a:pPr marR="22860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cs typeface="Arial" panose="020B0604020202020204" pitchFamily="34" charset="0"/>
              </a:rPr>
              <a:t>7.1. Pièges à phéromones (suite et fin)</a:t>
            </a:r>
          </a:p>
        </p:txBody>
      </p:sp>
      <p:sp>
        <p:nvSpPr>
          <p:cNvPr id="6" name="Rectangle 5">
            <a:extLst>
              <a:ext uri="{FF2B5EF4-FFF2-40B4-BE49-F238E27FC236}">
                <a16:creationId xmlns:a16="http://schemas.microsoft.com/office/drawing/2014/main" id="{88091B26-C5D4-4670-AB61-112C5C0CF931}"/>
              </a:ext>
            </a:extLst>
          </p:cNvPr>
          <p:cNvSpPr/>
          <p:nvPr/>
        </p:nvSpPr>
        <p:spPr>
          <a:xfrm>
            <a:off x="157352" y="3506913"/>
            <a:ext cx="3112973" cy="830997"/>
          </a:xfrm>
          <a:prstGeom prst="rect">
            <a:avLst/>
          </a:prstGeom>
        </p:spPr>
        <p:txBody>
          <a:bodyPr wrap="square">
            <a:spAutoFit/>
          </a:bodyPr>
          <a:lstStyle/>
          <a:p>
            <a:pPr algn="ctr"/>
            <a:r>
              <a:rPr lang="fr-FR" sz="1200" dirty="0">
                <a:solidFill>
                  <a:srgbClr val="7030A0"/>
                </a:solidFill>
                <a:latin typeface="Arial" panose="020B0604020202020204" pitchFamily="34" charset="0"/>
              </a:rPr>
              <a:t>Piège à phéromones installé dans un prunier. </a:t>
            </a:r>
            <a:r>
              <a:rPr lang="fr-FR" sz="1200" dirty="0" err="1">
                <a:solidFill>
                  <a:srgbClr val="7030A0"/>
                </a:solidFill>
                <a:latin typeface="Arial" panose="020B0604020202020204" pitchFamily="34" charset="0"/>
              </a:rPr>
              <a:t>Gerbeaud</a:t>
            </a:r>
            <a:r>
              <a:rPr lang="fr-FR" sz="1200" dirty="0">
                <a:solidFill>
                  <a:srgbClr val="7030A0"/>
                </a:solidFill>
                <a:latin typeface="Arial" panose="020B0604020202020204" pitchFamily="34" charset="0"/>
              </a:rPr>
              <a:t> ® Source : </a:t>
            </a:r>
            <a:r>
              <a:rPr lang="fr-FR" sz="1200" dirty="0">
                <a:solidFill>
                  <a:srgbClr val="7030A0"/>
                </a:solidFill>
                <a:latin typeface="Arial" panose="020B0604020202020204" pitchFamily="34" charset="0"/>
                <a:hlinkClick r:id="rId2"/>
              </a:rPr>
              <a:t>http://www.gerbeaud.com/jardin/jardinage_naturel/pieges-pheromones-insectes.php</a:t>
            </a:r>
            <a:r>
              <a:rPr lang="fr-FR" sz="1200" dirty="0">
                <a:solidFill>
                  <a:srgbClr val="7030A0"/>
                </a:solidFill>
                <a:latin typeface="Arial" panose="020B0604020202020204" pitchFamily="34" charset="0"/>
              </a:rPr>
              <a:t> </a:t>
            </a:r>
            <a:endParaRPr lang="fr-FR" sz="1200" dirty="0">
              <a:solidFill>
                <a:srgbClr val="7030A0"/>
              </a:solidFill>
            </a:endParaRPr>
          </a:p>
        </p:txBody>
      </p:sp>
      <p:pic>
        <p:nvPicPr>
          <p:cNvPr id="8" name="Image 7">
            <a:extLst>
              <a:ext uri="{FF2B5EF4-FFF2-40B4-BE49-F238E27FC236}">
                <a16:creationId xmlns:a16="http://schemas.microsoft.com/office/drawing/2014/main" id="{5EE5C592-8EFA-41F2-A070-E990C3297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37" y="1738524"/>
            <a:ext cx="2286000" cy="1714500"/>
          </a:xfrm>
          <a:prstGeom prst="rect">
            <a:avLst/>
          </a:prstGeom>
        </p:spPr>
      </p:pic>
      <p:sp>
        <p:nvSpPr>
          <p:cNvPr id="9" name="Rectangle 8">
            <a:extLst>
              <a:ext uri="{FF2B5EF4-FFF2-40B4-BE49-F238E27FC236}">
                <a16:creationId xmlns:a16="http://schemas.microsoft.com/office/drawing/2014/main" id="{7DE920A1-3A35-45F5-BAB9-CFD582E0B5B5}"/>
              </a:ext>
            </a:extLst>
          </p:cNvPr>
          <p:cNvSpPr/>
          <p:nvPr/>
        </p:nvSpPr>
        <p:spPr>
          <a:xfrm>
            <a:off x="3026582" y="5914069"/>
            <a:ext cx="1768049" cy="646331"/>
          </a:xfrm>
          <a:prstGeom prst="rect">
            <a:avLst/>
          </a:prstGeom>
        </p:spPr>
        <p:txBody>
          <a:bodyPr wrap="square">
            <a:spAutoFit/>
          </a:bodyPr>
          <a:lstStyle/>
          <a:p>
            <a:r>
              <a:rPr lang="fr-FR" sz="1200" dirty="0">
                <a:solidFill>
                  <a:srgbClr val="7030A0"/>
                </a:solidFill>
                <a:latin typeface="Arial" panose="020B0604020202020204" pitchFamily="34" charset="0"/>
              </a:rPr>
              <a:t>Pièges à phéromones trouvés en jardinerie. </a:t>
            </a:r>
            <a:r>
              <a:rPr lang="fr-FR" sz="1200" dirty="0" err="1">
                <a:solidFill>
                  <a:srgbClr val="7030A0"/>
                </a:solidFill>
                <a:latin typeface="Arial" panose="020B0604020202020204" pitchFamily="34" charset="0"/>
              </a:rPr>
              <a:t>Gerbeaud</a:t>
            </a:r>
            <a:r>
              <a:rPr lang="fr-FR" sz="1200" dirty="0">
                <a:solidFill>
                  <a:srgbClr val="7030A0"/>
                </a:solidFill>
                <a:latin typeface="Arial" panose="020B0604020202020204" pitchFamily="34" charset="0"/>
              </a:rPr>
              <a:t> ®</a:t>
            </a:r>
            <a:endParaRPr lang="fr-FR" sz="1200" dirty="0">
              <a:solidFill>
                <a:srgbClr val="7030A0"/>
              </a:solidFill>
            </a:endParaRPr>
          </a:p>
        </p:txBody>
      </p:sp>
      <p:pic>
        <p:nvPicPr>
          <p:cNvPr id="11" name="Image 10">
            <a:extLst>
              <a:ext uri="{FF2B5EF4-FFF2-40B4-BE49-F238E27FC236}">
                <a16:creationId xmlns:a16="http://schemas.microsoft.com/office/drawing/2014/main" id="{23007B8A-5179-4103-AC15-76FBAD047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52" y="4527490"/>
            <a:ext cx="2857500" cy="2143125"/>
          </a:xfrm>
          <a:prstGeom prst="rect">
            <a:avLst/>
          </a:prstGeom>
        </p:spPr>
      </p:pic>
      <p:sp>
        <p:nvSpPr>
          <p:cNvPr id="12" name="ZoneTexte 11">
            <a:extLst>
              <a:ext uri="{FF2B5EF4-FFF2-40B4-BE49-F238E27FC236}">
                <a16:creationId xmlns:a16="http://schemas.microsoft.com/office/drawing/2014/main" id="{AA635E75-7F7B-44CC-88DD-2B58E92EF9A5}"/>
              </a:ext>
            </a:extLst>
          </p:cNvPr>
          <p:cNvSpPr txBox="1"/>
          <p:nvPr/>
        </p:nvSpPr>
        <p:spPr>
          <a:xfrm>
            <a:off x="6698258" y="1891086"/>
            <a:ext cx="5385007" cy="4893647"/>
          </a:xfrm>
          <a:prstGeom prst="rect">
            <a:avLst/>
          </a:prstGeom>
          <a:noFill/>
        </p:spPr>
        <p:txBody>
          <a:bodyPr wrap="square" rtlCol="0">
            <a:spAutoFit/>
          </a:bodyPr>
          <a:lstStyle/>
          <a:p>
            <a:endParaRPr lang="fr-FR" sz="1600" dirty="0">
              <a:solidFill>
                <a:srgbClr val="7030A0"/>
              </a:solidFill>
            </a:endParaRPr>
          </a:p>
          <a:p>
            <a:pPr marL="285750" indent="-285750" algn="just">
              <a:buFont typeface="Wingdings" panose="05000000000000000000" pitchFamily="2" charset="2"/>
              <a:buChar char="Ø"/>
            </a:pPr>
            <a:r>
              <a:rPr lang="fr-FR" sz="1600" b="1" dirty="0">
                <a:solidFill>
                  <a:srgbClr val="7030A0"/>
                </a:solidFill>
              </a:rPr>
              <a:t>Au verger</a:t>
            </a:r>
          </a:p>
          <a:p>
            <a:pPr marL="285750" indent="-285750" algn="just">
              <a:buFont typeface="Arial" panose="020B0604020202020204" pitchFamily="34" charset="0"/>
              <a:buChar char="•"/>
            </a:pPr>
            <a:r>
              <a:rPr lang="fr-FR" sz="1600" b="1" dirty="0">
                <a:solidFill>
                  <a:srgbClr val="7030A0"/>
                </a:solidFill>
                <a:hlinkClick r:id="rId5"/>
              </a:rPr>
              <a:t>Carpocapse</a:t>
            </a:r>
            <a:r>
              <a:rPr lang="fr-FR" sz="1600" dirty="0">
                <a:solidFill>
                  <a:srgbClr val="7030A0"/>
                </a:solidFill>
              </a:rPr>
              <a:t> (des </a:t>
            </a:r>
            <a:r>
              <a:rPr lang="fr-FR" sz="1600" b="1" dirty="0">
                <a:solidFill>
                  <a:srgbClr val="7030A0"/>
                </a:solidFill>
                <a:hlinkClick r:id="rId6"/>
              </a:rPr>
              <a:t>pommiers</a:t>
            </a:r>
            <a:r>
              <a:rPr lang="fr-FR" sz="1600" dirty="0">
                <a:solidFill>
                  <a:srgbClr val="7030A0"/>
                </a:solidFill>
              </a:rPr>
              <a:t>, des </a:t>
            </a:r>
            <a:r>
              <a:rPr lang="fr-FR" sz="1600" b="1" dirty="0">
                <a:solidFill>
                  <a:srgbClr val="7030A0"/>
                </a:solidFill>
                <a:hlinkClick r:id="rId7"/>
              </a:rPr>
              <a:t>poiriers</a:t>
            </a:r>
            <a:r>
              <a:rPr lang="fr-FR" sz="1600" dirty="0">
                <a:solidFill>
                  <a:srgbClr val="7030A0"/>
                </a:solidFill>
              </a:rPr>
              <a:t> et des </a:t>
            </a:r>
            <a:r>
              <a:rPr lang="fr-FR" sz="1600" b="1" dirty="0">
                <a:solidFill>
                  <a:srgbClr val="7030A0"/>
                </a:solidFill>
                <a:hlinkClick r:id="rId8"/>
              </a:rPr>
              <a:t>pruniers</a:t>
            </a:r>
            <a:r>
              <a:rPr lang="fr-FR" sz="1600" dirty="0">
                <a:solidFill>
                  <a:srgbClr val="7030A0"/>
                </a:solidFill>
              </a:rPr>
              <a:t>) : de mi-mai à fin août ;</a:t>
            </a:r>
          </a:p>
          <a:p>
            <a:pPr marL="285750" indent="-285750" algn="just">
              <a:buFont typeface="Arial" panose="020B0604020202020204" pitchFamily="34" charset="0"/>
              <a:buChar char="•"/>
            </a:pPr>
            <a:r>
              <a:rPr lang="fr-FR" sz="1600" b="1" dirty="0">
                <a:solidFill>
                  <a:srgbClr val="7030A0"/>
                </a:solidFill>
                <a:hlinkClick r:id="rId9"/>
              </a:rPr>
              <a:t>Mouche de la cerise</a:t>
            </a:r>
            <a:r>
              <a:rPr lang="fr-FR" sz="1600" dirty="0">
                <a:solidFill>
                  <a:srgbClr val="7030A0"/>
                </a:solidFill>
              </a:rPr>
              <a:t> : début mai (fruits encore verts) jusqu'à la </a:t>
            </a:r>
            <a:r>
              <a:rPr lang="fr-FR" sz="1600" b="1" dirty="0">
                <a:solidFill>
                  <a:srgbClr val="7030A0"/>
                </a:solidFill>
                <a:hlinkClick r:id="rId10"/>
              </a:rPr>
              <a:t>récolte</a:t>
            </a:r>
            <a:r>
              <a:rPr lang="fr-FR" sz="1600" dirty="0">
                <a:solidFill>
                  <a:srgbClr val="7030A0"/>
                </a:solidFill>
              </a:rPr>
              <a:t> ;</a:t>
            </a:r>
          </a:p>
          <a:p>
            <a:pPr marL="285750" indent="-285750" algn="just">
              <a:buFont typeface="Arial" panose="020B0604020202020204" pitchFamily="34" charset="0"/>
              <a:buChar char="•"/>
            </a:pPr>
            <a:r>
              <a:rPr lang="fr-FR" sz="1600" b="1" dirty="0">
                <a:solidFill>
                  <a:srgbClr val="7030A0"/>
                </a:solidFill>
                <a:hlinkClick r:id="rId11"/>
              </a:rPr>
              <a:t>Mouche de l'olive</a:t>
            </a:r>
            <a:r>
              <a:rPr lang="fr-FR" sz="1600" dirty="0">
                <a:solidFill>
                  <a:srgbClr val="7030A0"/>
                </a:solidFill>
              </a:rPr>
              <a:t> : de fin avril à début août ;</a:t>
            </a:r>
          </a:p>
          <a:p>
            <a:pPr marL="285750" indent="-285750" algn="just">
              <a:buFont typeface="Arial" panose="020B0604020202020204" pitchFamily="34" charset="0"/>
              <a:buChar char="•"/>
            </a:pPr>
            <a:r>
              <a:rPr lang="fr-FR" sz="1600" b="1" dirty="0">
                <a:solidFill>
                  <a:srgbClr val="7030A0"/>
                </a:solidFill>
                <a:hlinkClick r:id="rId12"/>
              </a:rPr>
              <a:t>Mineuse</a:t>
            </a:r>
            <a:r>
              <a:rPr lang="fr-FR" sz="1600" dirty="0">
                <a:solidFill>
                  <a:srgbClr val="7030A0"/>
                </a:solidFill>
              </a:rPr>
              <a:t> du </a:t>
            </a:r>
            <a:r>
              <a:rPr lang="fr-FR" sz="1600" b="1" dirty="0">
                <a:solidFill>
                  <a:srgbClr val="7030A0"/>
                </a:solidFill>
                <a:hlinkClick r:id="rId13"/>
              </a:rPr>
              <a:t>marronnier</a:t>
            </a:r>
            <a:r>
              <a:rPr lang="fr-FR" sz="1600" dirty="0">
                <a:solidFill>
                  <a:srgbClr val="7030A0"/>
                </a:solidFill>
              </a:rPr>
              <a:t> : de mi-avril à septembre ;</a:t>
            </a:r>
          </a:p>
          <a:p>
            <a:pPr marL="285750" indent="-285750" algn="just">
              <a:buFont typeface="Arial" panose="020B0604020202020204" pitchFamily="34" charset="0"/>
              <a:buChar char="•"/>
            </a:pPr>
            <a:r>
              <a:rPr lang="fr-FR" sz="1600" b="1" dirty="0">
                <a:solidFill>
                  <a:srgbClr val="7030A0"/>
                </a:solidFill>
                <a:hlinkClick r:id="rId14"/>
              </a:rPr>
              <a:t>Chenille processionnaire</a:t>
            </a:r>
            <a:r>
              <a:rPr lang="fr-FR" sz="1600" dirty="0">
                <a:solidFill>
                  <a:srgbClr val="7030A0"/>
                </a:solidFill>
              </a:rPr>
              <a:t> du </a:t>
            </a:r>
            <a:r>
              <a:rPr lang="fr-FR" sz="1600" b="1" dirty="0">
                <a:solidFill>
                  <a:srgbClr val="7030A0"/>
                </a:solidFill>
                <a:hlinkClick r:id="rId15"/>
              </a:rPr>
              <a:t>pin</a:t>
            </a:r>
            <a:r>
              <a:rPr lang="fr-FR" sz="1600" dirty="0">
                <a:solidFill>
                  <a:srgbClr val="7030A0"/>
                </a:solidFill>
              </a:rPr>
              <a:t> : de juin à août.</a:t>
            </a:r>
          </a:p>
          <a:p>
            <a:pPr algn="just"/>
            <a:endParaRPr lang="fr-FR" sz="1600" dirty="0">
              <a:solidFill>
                <a:srgbClr val="7030A0"/>
              </a:solidFill>
            </a:endParaRPr>
          </a:p>
          <a:p>
            <a:pPr marL="285750" indent="-285750" algn="just">
              <a:buFont typeface="Wingdings" panose="05000000000000000000" pitchFamily="2" charset="2"/>
              <a:buChar char="Ø"/>
            </a:pPr>
            <a:r>
              <a:rPr lang="fr-FR" sz="1600" b="1" dirty="0">
                <a:solidFill>
                  <a:srgbClr val="7030A0"/>
                </a:solidFill>
              </a:rPr>
              <a:t>Au potager</a:t>
            </a:r>
          </a:p>
          <a:p>
            <a:pPr marL="285750" indent="-285750" algn="just">
              <a:buFont typeface="Arial" panose="020B0604020202020204" pitchFamily="34" charset="0"/>
              <a:buChar char="•"/>
            </a:pPr>
            <a:r>
              <a:rPr lang="fr-FR" sz="1600" b="1" dirty="0">
                <a:solidFill>
                  <a:srgbClr val="7030A0"/>
                </a:solidFill>
                <a:hlinkClick r:id="rId16"/>
              </a:rPr>
              <a:t>Mouche de la carotte</a:t>
            </a:r>
            <a:r>
              <a:rPr lang="fr-FR" sz="1600" dirty="0">
                <a:solidFill>
                  <a:srgbClr val="7030A0"/>
                </a:solidFill>
              </a:rPr>
              <a:t> : de mi-avril à juillet (septembre dans certaines régions) ;</a:t>
            </a:r>
          </a:p>
          <a:p>
            <a:pPr marL="285750" indent="-285750" algn="just">
              <a:buFont typeface="Arial" panose="020B0604020202020204" pitchFamily="34" charset="0"/>
              <a:buChar char="•"/>
            </a:pPr>
            <a:r>
              <a:rPr lang="fr-FR" sz="1600" b="1" dirty="0">
                <a:solidFill>
                  <a:srgbClr val="7030A0"/>
                </a:solidFill>
                <a:hlinkClick r:id="rId17"/>
              </a:rPr>
              <a:t>Teigne du poireau</a:t>
            </a:r>
            <a:r>
              <a:rPr lang="fr-FR" sz="1600" dirty="0">
                <a:solidFill>
                  <a:srgbClr val="7030A0"/>
                </a:solidFill>
              </a:rPr>
              <a:t> : de mars à avril et de juin à août ;</a:t>
            </a:r>
          </a:p>
          <a:p>
            <a:pPr marL="285750" indent="-285750" algn="just">
              <a:buFont typeface="Arial" panose="020B0604020202020204" pitchFamily="34" charset="0"/>
              <a:buChar char="•"/>
            </a:pPr>
            <a:r>
              <a:rPr lang="fr-FR" sz="1600" b="1" dirty="0">
                <a:solidFill>
                  <a:srgbClr val="7030A0"/>
                </a:solidFill>
                <a:hlinkClick r:id="rId18"/>
              </a:rPr>
              <a:t>Tordeuse</a:t>
            </a:r>
            <a:r>
              <a:rPr lang="fr-FR" sz="1600" dirty="0">
                <a:solidFill>
                  <a:srgbClr val="7030A0"/>
                </a:solidFill>
              </a:rPr>
              <a:t> du </a:t>
            </a:r>
            <a:r>
              <a:rPr lang="fr-FR" sz="1600" b="1" dirty="0">
                <a:solidFill>
                  <a:srgbClr val="7030A0"/>
                </a:solidFill>
                <a:hlinkClick r:id="rId19"/>
              </a:rPr>
              <a:t>pois</a:t>
            </a:r>
            <a:r>
              <a:rPr lang="fr-FR" sz="1600" dirty="0">
                <a:solidFill>
                  <a:srgbClr val="7030A0"/>
                </a:solidFill>
              </a:rPr>
              <a:t> : avril, au début de la floraison ;</a:t>
            </a:r>
          </a:p>
          <a:p>
            <a:pPr marL="285750" indent="-285750" algn="just">
              <a:buFont typeface="Arial" panose="020B0604020202020204" pitchFamily="34" charset="0"/>
              <a:buChar char="•"/>
            </a:pPr>
            <a:r>
              <a:rPr lang="fr-FR" sz="1600" b="1" dirty="0">
                <a:solidFill>
                  <a:srgbClr val="7030A0"/>
                </a:solidFill>
                <a:hlinkClick r:id="rId20"/>
              </a:rPr>
              <a:t>Noctuelle</a:t>
            </a:r>
            <a:r>
              <a:rPr lang="fr-FR" sz="1600" dirty="0">
                <a:solidFill>
                  <a:srgbClr val="7030A0"/>
                </a:solidFill>
              </a:rPr>
              <a:t> du </a:t>
            </a:r>
            <a:r>
              <a:rPr lang="fr-FR" sz="1600" b="1" dirty="0">
                <a:solidFill>
                  <a:srgbClr val="7030A0"/>
                </a:solidFill>
                <a:hlinkClick r:id="rId21"/>
              </a:rPr>
              <a:t>chou</a:t>
            </a:r>
            <a:r>
              <a:rPr lang="fr-FR" sz="1600" dirty="0">
                <a:solidFill>
                  <a:srgbClr val="7030A0"/>
                </a:solidFill>
              </a:rPr>
              <a:t> : mi-mai à début juin</a:t>
            </a:r>
          </a:p>
          <a:p>
            <a:pPr marL="285750" indent="-285750" algn="just">
              <a:buFont typeface="Arial" panose="020B0604020202020204" pitchFamily="34" charset="0"/>
              <a:buChar char="•"/>
            </a:pPr>
            <a:r>
              <a:rPr lang="fr-FR" sz="1600" dirty="0">
                <a:solidFill>
                  <a:srgbClr val="7030A0"/>
                </a:solidFill>
              </a:rPr>
              <a:t>Noctuelle de la </a:t>
            </a:r>
            <a:r>
              <a:rPr lang="fr-FR" sz="1600" b="1" dirty="0">
                <a:solidFill>
                  <a:srgbClr val="7030A0"/>
                </a:solidFill>
                <a:hlinkClick r:id="rId22"/>
              </a:rPr>
              <a:t>tomate</a:t>
            </a:r>
            <a:r>
              <a:rPr lang="fr-FR" sz="1600" dirty="0">
                <a:solidFill>
                  <a:srgbClr val="7030A0"/>
                </a:solidFill>
              </a:rPr>
              <a:t> : d’avril à octobre</a:t>
            </a:r>
          </a:p>
          <a:p>
            <a:pPr marL="285750" indent="-285750" algn="just">
              <a:buFont typeface="Arial" panose="020B0604020202020204" pitchFamily="34" charset="0"/>
              <a:buChar char="•"/>
            </a:pPr>
            <a:r>
              <a:rPr lang="fr-FR" sz="1600" dirty="0">
                <a:solidFill>
                  <a:srgbClr val="7030A0"/>
                </a:solidFill>
              </a:rPr>
              <a:t>Pyrale du </a:t>
            </a:r>
            <a:r>
              <a:rPr lang="fr-FR" sz="1600" b="1" dirty="0">
                <a:solidFill>
                  <a:srgbClr val="7030A0"/>
                </a:solidFill>
                <a:hlinkClick r:id="rId23"/>
              </a:rPr>
              <a:t>maïs</a:t>
            </a:r>
            <a:r>
              <a:rPr lang="fr-FR" sz="1600" dirty="0">
                <a:solidFill>
                  <a:srgbClr val="7030A0"/>
                </a:solidFill>
              </a:rPr>
              <a:t> : de début juin à mi-juillet.</a:t>
            </a:r>
          </a:p>
          <a:p>
            <a:pPr algn="just"/>
            <a:r>
              <a:rPr lang="fr-FR" sz="1200" dirty="0">
                <a:solidFill>
                  <a:srgbClr val="7030A0"/>
                </a:solidFill>
              </a:rPr>
              <a:t>Source : </a:t>
            </a:r>
            <a:r>
              <a:rPr lang="fr-FR" sz="1200" dirty="0">
                <a:solidFill>
                  <a:srgbClr val="7030A0"/>
                </a:solidFill>
                <a:hlinkClick r:id="rId2"/>
              </a:rPr>
              <a:t>http://www.gerbeaud.com/jardin/jardinage_naturel/pieges-pheromones-insectes.php</a:t>
            </a:r>
            <a:r>
              <a:rPr lang="fr-FR" sz="1200" dirty="0">
                <a:solidFill>
                  <a:srgbClr val="7030A0"/>
                </a:solidFill>
              </a:rPr>
              <a:t> </a:t>
            </a:r>
          </a:p>
        </p:txBody>
      </p:sp>
      <p:pic>
        <p:nvPicPr>
          <p:cNvPr id="10" name="Image 11" descr="piege-pheromone-mouche.jpg">
            <a:extLst>
              <a:ext uri="{FF2B5EF4-FFF2-40B4-BE49-F238E27FC236}">
                <a16:creationId xmlns:a16="http://schemas.microsoft.com/office/drawing/2014/main" id="{AB00F03A-DB70-4AE3-BE28-34AC29AACA40}"/>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519823" y="1761413"/>
            <a:ext cx="2928937"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255E8B4-0537-4D01-94C9-8B090CDDAD0B}"/>
              </a:ext>
            </a:extLst>
          </p:cNvPr>
          <p:cNvSpPr/>
          <p:nvPr/>
        </p:nvSpPr>
        <p:spPr>
          <a:xfrm>
            <a:off x="3910606" y="4713358"/>
            <a:ext cx="2538154" cy="461665"/>
          </a:xfrm>
          <a:prstGeom prst="rect">
            <a:avLst/>
          </a:prstGeom>
        </p:spPr>
        <p:txBody>
          <a:bodyPr wrap="square">
            <a:spAutoFit/>
          </a:bodyPr>
          <a:lstStyle/>
          <a:p>
            <a:pPr>
              <a:spcBef>
                <a:spcPct val="0"/>
              </a:spcBef>
            </a:pPr>
            <a:r>
              <a:rPr lang="fr-FR" altLang="fr-FR" sz="1200" dirty="0">
                <a:solidFill>
                  <a:srgbClr val="7030A0"/>
                </a:solidFill>
                <a:latin typeface="Arial" panose="020B0604020202020204" pitchFamily="34" charset="0"/>
              </a:rPr>
              <a:t>Pièges à phéromones contre les </a:t>
            </a:r>
            <a:r>
              <a:rPr lang="fr-FR" altLang="fr-FR" sz="1200" i="1" dirty="0" err="1">
                <a:solidFill>
                  <a:srgbClr val="7030A0"/>
                </a:solidFill>
                <a:latin typeface="Arial" panose="020B0604020202020204" pitchFamily="34" charset="0"/>
              </a:rPr>
              <a:t>Ceratitis</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capitata</a:t>
            </a:r>
            <a:r>
              <a:rPr lang="fr-FR" altLang="fr-FR" sz="1200" i="1"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rPr>
              <a:t> et </a:t>
            </a:r>
            <a:r>
              <a:rPr lang="fr-FR" altLang="fr-FR" sz="1200" i="1" dirty="0" err="1">
                <a:solidFill>
                  <a:srgbClr val="7030A0"/>
                </a:solidFill>
                <a:latin typeface="Arial" panose="020B0604020202020204" pitchFamily="34" charset="0"/>
              </a:rPr>
              <a:t>Sacus</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oleae</a:t>
            </a:r>
            <a:r>
              <a:rPr lang="fr-FR" altLang="fr-FR" sz="1200" dirty="0">
                <a:solidFill>
                  <a:srgbClr val="7030A0"/>
                </a:solidFill>
                <a:latin typeface="Arial" panose="020B0604020202020204" pitchFamily="34" charset="0"/>
              </a:rPr>
              <a:t>.</a:t>
            </a:r>
          </a:p>
        </p:txBody>
      </p:sp>
      <p:sp>
        <p:nvSpPr>
          <p:cNvPr id="7" name="ZoneTexte 6">
            <a:extLst>
              <a:ext uri="{FF2B5EF4-FFF2-40B4-BE49-F238E27FC236}">
                <a16:creationId xmlns:a16="http://schemas.microsoft.com/office/drawing/2014/main" id="{9881E65C-A8E7-4FFE-BB98-186A2022D840}"/>
              </a:ext>
            </a:extLst>
          </p:cNvPr>
          <p:cNvSpPr txBox="1"/>
          <p:nvPr/>
        </p:nvSpPr>
        <p:spPr>
          <a:xfrm>
            <a:off x="6709988" y="1269381"/>
            <a:ext cx="5209484" cy="946337"/>
          </a:xfrm>
          <a:prstGeom prst="rect">
            <a:avLst/>
          </a:prstGeom>
          <a:noFill/>
        </p:spPr>
        <p:txBody>
          <a:bodyPr wrap="square" rtlCol="0">
            <a:spAutoFit/>
          </a:bodyPr>
          <a:lstStyle/>
          <a:p>
            <a:pPr algn="just"/>
            <a:r>
              <a:rPr lang="fr-FR" dirty="0">
                <a:solidFill>
                  <a:srgbClr val="7030A0"/>
                </a:solidFill>
              </a:rPr>
              <a:t>Principaux ravageurs piégés par le jardinier amateur et période de pose des pièges à phéromones (coût unitaire du piège entre 5 à 10 €) :</a:t>
            </a:r>
          </a:p>
        </p:txBody>
      </p:sp>
      <p:sp>
        <p:nvSpPr>
          <p:cNvPr id="13" name="Espace réservé du numéro de diapositive 1">
            <a:extLst>
              <a:ext uri="{FF2B5EF4-FFF2-40B4-BE49-F238E27FC236}">
                <a16:creationId xmlns:a16="http://schemas.microsoft.com/office/drawing/2014/main" id="{5CD0A3A8-E13C-4F21-80AC-85FC703F4958}"/>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109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757860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A6641DD8-1F3E-475D-81FC-CCA678B8215D}"/>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889DDCC2-86EE-4E74-BDEE-B70FC3BE0BBF}"/>
              </a:ext>
            </a:extLst>
          </p:cNvPr>
          <p:cNvSpPr/>
          <p:nvPr/>
        </p:nvSpPr>
        <p:spPr>
          <a:xfrm>
            <a:off x="153412" y="852995"/>
            <a:ext cx="5057795" cy="369332"/>
          </a:xfrm>
          <a:prstGeom prst="rect">
            <a:avLst/>
          </a:prstGeom>
        </p:spPr>
        <p:txBody>
          <a:bodyPr wrap="none">
            <a:spAutoFit/>
          </a:bodyPr>
          <a:lstStyle/>
          <a:p>
            <a:pPr>
              <a:spcBef>
                <a:spcPct val="0"/>
              </a:spcBef>
            </a:pPr>
            <a:r>
              <a:rPr lang="fr-FR" altLang="fr-FR" dirty="0">
                <a:solidFill>
                  <a:srgbClr val="7030A0"/>
                </a:solidFill>
                <a:latin typeface="Arial" panose="020B0604020202020204" pitchFamily="34" charset="0"/>
                <a:cs typeface="Arial" panose="020B0604020202020204" pitchFamily="34" charset="0"/>
              </a:rPr>
              <a:t>3. </a:t>
            </a:r>
            <a:r>
              <a:rPr lang="fr-FR" altLang="fr-FR" b="1" dirty="0">
                <a:solidFill>
                  <a:srgbClr val="7030A0"/>
                </a:solidFill>
                <a:latin typeface="Arial" panose="020B0604020202020204" pitchFamily="34" charset="0"/>
                <a:cs typeface="Arial" panose="020B0604020202020204" pitchFamily="34" charset="0"/>
              </a:rPr>
              <a:t>Les méthodes de protection des végétaux</a:t>
            </a:r>
          </a:p>
        </p:txBody>
      </p:sp>
      <p:sp>
        <p:nvSpPr>
          <p:cNvPr id="6" name="ZoneTexte 5">
            <a:extLst>
              <a:ext uri="{FF2B5EF4-FFF2-40B4-BE49-F238E27FC236}">
                <a16:creationId xmlns:a16="http://schemas.microsoft.com/office/drawing/2014/main" id="{FEE8D426-F7E1-47EA-A1AA-3726A2D66DBF}"/>
              </a:ext>
            </a:extLst>
          </p:cNvPr>
          <p:cNvSpPr txBox="1"/>
          <p:nvPr/>
        </p:nvSpPr>
        <p:spPr>
          <a:xfrm>
            <a:off x="153412" y="1268499"/>
            <a:ext cx="6598803" cy="5355312"/>
          </a:xfrm>
          <a:prstGeom prst="rect">
            <a:avLst/>
          </a:prstGeom>
          <a:noFill/>
        </p:spPr>
        <p:txBody>
          <a:bodyPr wrap="square" rtlCol="0">
            <a:spAutoFit/>
          </a:bodyPr>
          <a:lstStyle/>
          <a:p>
            <a:pPr algn="just"/>
            <a:r>
              <a:rPr lang="fr-FR" dirty="0">
                <a:solidFill>
                  <a:srgbClr val="7030A0"/>
                </a:solidFill>
                <a:latin typeface="Arial" panose="020B0604020202020204" pitchFamily="34" charset="0"/>
                <a:cs typeface="Arial" panose="020B0604020202020204" pitchFamily="34" charset="0"/>
              </a:rPr>
              <a:t>Les organismes nuisibles des plantes peuvent être combattus par différentes méthodes :</a:t>
            </a:r>
          </a:p>
          <a:p>
            <a:pPr algn="just"/>
            <a:endParaRPr lang="fr-FR" dirty="0">
              <a:solidFill>
                <a:srgbClr val="7030A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dirty="0">
                <a:solidFill>
                  <a:srgbClr val="7030A0"/>
                </a:solidFill>
                <a:latin typeface="Arial" panose="020B0604020202020204" pitchFamily="34" charset="0"/>
                <a:cs typeface="Arial" panose="020B0604020202020204" pitchFamily="34" charset="0"/>
              </a:rPr>
              <a:t>la </a:t>
            </a:r>
            <a:r>
              <a:rPr lang="fr-FR" dirty="0">
                <a:solidFill>
                  <a:srgbClr val="7030A0"/>
                </a:solidFill>
                <a:latin typeface="Arial" panose="020B0604020202020204" pitchFamily="34" charset="0"/>
                <a:cs typeface="Arial" panose="020B0604020202020204" pitchFamily="34" charset="0"/>
                <a:hlinkClick r:id="rId2" tooltip="Veille sanitaire"/>
              </a:rPr>
              <a:t>veille sanitaire</a:t>
            </a:r>
            <a:r>
              <a:rPr lang="fr-FR" dirty="0">
                <a:solidFill>
                  <a:srgbClr val="7030A0"/>
                </a:solidFill>
                <a:latin typeface="Arial" panose="020B0604020202020204" pitchFamily="34" charset="0"/>
                <a:cs typeface="Arial" panose="020B0604020202020204" pitchFamily="34" charset="0"/>
              </a:rPr>
              <a:t> (ancien </a:t>
            </a:r>
            <a:r>
              <a:rPr lang="fr-FR" dirty="0">
                <a:solidFill>
                  <a:srgbClr val="7030A0"/>
                </a:solidFill>
                <a:latin typeface="Arial" panose="020B0604020202020204" pitchFamily="34" charset="0"/>
                <a:cs typeface="Arial" panose="020B0604020202020204" pitchFamily="34" charset="0"/>
                <a:hlinkClick r:id="rId3" tooltip="Avertissement agricole"/>
              </a:rPr>
              <a:t>avertissements agricoles</a:t>
            </a:r>
            <a:r>
              <a:rPr lang="fr-FR" dirty="0">
                <a:solidFill>
                  <a:srgbClr val="7030A0"/>
                </a:solidFill>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fr-FR" dirty="0">
                <a:solidFill>
                  <a:srgbClr val="7030A0"/>
                </a:solidFill>
                <a:latin typeface="Arial" panose="020B0604020202020204" pitchFamily="34" charset="0"/>
                <a:cs typeface="Arial" panose="020B0604020202020204" pitchFamily="34" charset="0"/>
              </a:rPr>
              <a:t>la surveillance sanitaire de terrain, </a:t>
            </a:r>
          </a:p>
          <a:p>
            <a:pPr marL="285750" indent="-285750" algn="just">
              <a:buFont typeface="Arial" panose="020B0604020202020204" pitchFamily="34" charset="0"/>
              <a:buChar char="•"/>
            </a:pPr>
            <a:r>
              <a:rPr lang="fr-FR" dirty="0">
                <a:solidFill>
                  <a:srgbClr val="7030A0"/>
                </a:solidFill>
                <a:latin typeface="Arial" panose="020B0604020202020204" pitchFamily="34" charset="0"/>
                <a:cs typeface="Arial" panose="020B0604020202020204" pitchFamily="34" charset="0"/>
              </a:rPr>
              <a:t>des méthodes indirectes (</a:t>
            </a:r>
            <a:r>
              <a:rPr lang="fr-FR" dirty="0">
                <a:solidFill>
                  <a:srgbClr val="7030A0"/>
                </a:solidFill>
                <a:latin typeface="Arial" panose="020B0604020202020204" pitchFamily="34" charset="0"/>
                <a:cs typeface="Arial" panose="020B0604020202020204" pitchFamily="34" charset="0"/>
                <a:hlinkClick r:id="rId4" tooltip="Prévention"/>
              </a:rPr>
              <a:t>prévention</a:t>
            </a:r>
            <a:r>
              <a:rPr lang="fr-FR" dirty="0">
                <a:solidFill>
                  <a:srgbClr val="7030A0"/>
                </a:solidFill>
                <a:latin typeface="Arial" panose="020B0604020202020204" pitchFamily="34" charset="0"/>
                <a:cs typeface="Arial" panose="020B0604020202020204" pitchFamily="34" charset="0"/>
              </a:rPr>
              <a:t>, </a:t>
            </a:r>
            <a:r>
              <a:rPr lang="fr-FR" dirty="0">
                <a:solidFill>
                  <a:srgbClr val="7030A0"/>
                </a:solidFill>
                <a:latin typeface="Arial" panose="020B0604020202020204" pitchFamily="34" charset="0"/>
                <a:cs typeface="Arial" panose="020B0604020202020204" pitchFamily="34" charset="0"/>
                <a:hlinkClick r:id="rId5" tooltip="Lutte intégrée"/>
              </a:rPr>
              <a:t>lutte intégrée</a:t>
            </a:r>
            <a:r>
              <a:rPr lang="fr-FR" dirty="0">
                <a:solidFill>
                  <a:srgbClr val="7030A0"/>
                </a:solidFill>
                <a:latin typeface="Arial" panose="020B0604020202020204" pitchFamily="34" charset="0"/>
                <a:cs typeface="Arial" panose="020B0604020202020204" pitchFamily="34" charset="0"/>
              </a:rPr>
              <a:t>) ; </a:t>
            </a:r>
          </a:p>
          <a:p>
            <a:pPr marL="285750" indent="-285750" algn="just">
              <a:buFont typeface="Arial" panose="020B0604020202020204" pitchFamily="34" charset="0"/>
              <a:buChar char="•"/>
            </a:pPr>
            <a:r>
              <a:rPr lang="fr-FR" dirty="0">
                <a:solidFill>
                  <a:srgbClr val="7030A0"/>
                </a:solidFill>
                <a:latin typeface="Arial" panose="020B0604020202020204" pitchFamily="34" charset="0"/>
                <a:cs typeface="Arial" panose="020B0604020202020204" pitchFamily="34" charset="0"/>
              </a:rPr>
              <a:t>des méthodes directes :</a:t>
            </a:r>
          </a:p>
          <a:p>
            <a:pPr algn="just"/>
            <a:endParaRPr lang="fr-FR" dirty="0">
              <a:solidFill>
                <a:srgbClr val="7030A0"/>
              </a:solidFill>
              <a:latin typeface="Arial" panose="020B0604020202020204" pitchFamily="34" charset="0"/>
              <a:cs typeface="Arial" panose="020B0604020202020204" pitchFamily="34" charset="0"/>
            </a:endParaRPr>
          </a:p>
          <a:p>
            <a:pPr marL="342900" indent="-342900" algn="just">
              <a:buFont typeface="+mj-lt"/>
              <a:buAutoNum type="arabicPeriod"/>
            </a:pPr>
            <a:r>
              <a:rPr lang="fr-FR" dirty="0">
                <a:solidFill>
                  <a:srgbClr val="7030A0"/>
                </a:solidFill>
                <a:latin typeface="Arial" panose="020B0604020202020204" pitchFamily="34" charset="0"/>
                <a:cs typeface="Arial" panose="020B0604020202020204" pitchFamily="34" charset="0"/>
              </a:rPr>
              <a:t>lutte physique ou mécanique (ex : </a:t>
            </a:r>
            <a:r>
              <a:rPr lang="fr-FR" dirty="0">
                <a:solidFill>
                  <a:srgbClr val="7030A0"/>
                </a:solidFill>
                <a:latin typeface="Arial" panose="020B0604020202020204" pitchFamily="34" charset="0"/>
                <a:cs typeface="Arial" panose="020B0604020202020204" pitchFamily="34" charset="0"/>
                <a:hlinkClick r:id="rId6" tooltip="Désinsectiseur électrique"/>
              </a:rPr>
              <a:t>désinsectiseur électrique</a:t>
            </a:r>
            <a:r>
              <a:rPr lang="fr-FR" dirty="0">
                <a:solidFill>
                  <a:srgbClr val="7030A0"/>
                </a:solidFill>
                <a:latin typeface="Arial" panose="020B0604020202020204" pitchFamily="34" charset="0"/>
                <a:cs typeface="Arial" panose="020B0604020202020204" pitchFamily="34" charset="0"/>
              </a:rPr>
              <a:t>) ;</a:t>
            </a:r>
          </a:p>
          <a:p>
            <a:pPr marL="342900" indent="-342900" algn="just">
              <a:buFont typeface="+mj-lt"/>
              <a:buAutoNum type="arabicPeriod"/>
            </a:pPr>
            <a:r>
              <a:rPr lang="fr-FR" dirty="0">
                <a:solidFill>
                  <a:srgbClr val="7030A0"/>
                </a:solidFill>
                <a:latin typeface="Arial" panose="020B0604020202020204" pitchFamily="34" charset="0"/>
                <a:cs typeface="Arial" panose="020B0604020202020204" pitchFamily="34" charset="0"/>
              </a:rPr>
              <a:t>lutte chimique à l'aide de </a:t>
            </a:r>
            <a:r>
              <a:rPr lang="fr-FR" dirty="0">
                <a:solidFill>
                  <a:srgbClr val="7030A0"/>
                </a:solidFill>
                <a:latin typeface="Arial" panose="020B0604020202020204" pitchFamily="34" charset="0"/>
                <a:cs typeface="Arial" panose="020B0604020202020204" pitchFamily="34" charset="0"/>
                <a:hlinkClick r:id="rId7" tooltip="Produit phytopharmaceutique"/>
              </a:rPr>
              <a:t>produits phytopharmaceutiques</a:t>
            </a:r>
            <a:r>
              <a:rPr lang="fr-FR" dirty="0">
                <a:solidFill>
                  <a:srgbClr val="7030A0"/>
                </a:solidFill>
                <a:latin typeface="Arial" panose="020B0604020202020204" pitchFamily="34" charset="0"/>
                <a:cs typeface="Arial" panose="020B0604020202020204" pitchFamily="34" charset="0"/>
              </a:rPr>
              <a:t> dans le domaine de la protection des cultures; ou produits </a:t>
            </a:r>
            <a:r>
              <a:rPr lang="fr-FR" dirty="0">
                <a:solidFill>
                  <a:srgbClr val="7030A0"/>
                </a:solidFill>
                <a:latin typeface="Arial" panose="020B0604020202020204" pitchFamily="34" charset="0"/>
                <a:cs typeface="Arial" panose="020B0604020202020204" pitchFamily="34" charset="0"/>
                <a:hlinkClick r:id="rId8" tooltip="Biocide"/>
              </a:rPr>
              <a:t>biocides</a:t>
            </a:r>
            <a:r>
              <a:rPr lang="fr-FR" dirty="0">
                <a:solidFill>
                  <a:srgbClr val="7030A0"/>
                </a:solidFill>
                <a:latin typeface="Arial" panose="020B0604020202020204" pitchFamily="34" charset="0"/>
                <a:cs typeface="Arial" panose="020B0604020202020204" pitchFamily="34" charset="0"/>
              </a:rPr>
              <a:t>, </a:t>
            </a:r>
            <a:r>
              <a:rPr lang="fr-FR" dirty="0">
                <a:solidFill>
                  <a:srgbClr val="7030A0"/>
                </a:solidFill>
                <a:latin typeface="Arial" panose="020B0604020202020204" pitchFamily="34" charset="0"/>
                <a:cs typeface="Arial" panose="020B0604020202020204" pitchFamily="34" charset="0"/>
                <a:hlinkClick r:id="rId9" tooltip="Insecticide"/>
              </a:rPr>
              <a:t>insecticides</a:t>
            </a:r>
            <a:r>
              <a:rPr lang="fr-FR" dirty="0">
                <a:solidFill>
                  <a:srgbClr val="7030A0"/>
                </a:solidFill>
                <a:latin typeface="Arial" panose="020B0604020202020204" pitchFamily="34" charset="0"/>
                <a:cs typeface="Arial" panose="020B0604020202020204" pitchFamily="34" charset="0"/>
              </a:rPr>
              <a:t> </a:t>
            </a:r>
            <a:r>
              <a:rPr lang="fr-FR" dirty="0">
                <a:solidFill>
                  <a:srgbClr val="7030A0"/>
                </a:solidFill>
                <a:latin typeface="Arial" panose="020B0604020202020204" pitchFamily="34" charset="0"/>
                <a:cs typeface="Arial" panose="020B0604020202020204" pitchFamily="34" charset="0"/>
                <a:hlinkClick r:id="rId10" tooltip="Vétérinaire"/>
              </a:rPr>
              <a:t>vétérinaires</a:t>
            </a:r>
            <a:r>
              <a:rPr lang="fr-FR" dirty="0">
                <a:solidFill>
                  <a:srgbClr val="7030A0"/>
                </a:solidFill>
                <a:latin typeface="Arial" panose="020B0604020202020204" pitchFamily="34" charset="0"/>
                <a:cs typeface="Arial" panose="020B0604020202020204" pitchFamily="34" charset="0"/>
              </a:rPr>
              <a:t> ;</a:t>
            </a:r>
          </a:p>
          <a:p>
            <a:pPr marL="342900" indent="-342900" algn="just">
              <a:buFont typeface="+mj-lt"/>
              <a:buAutoNum type="arabicPeriod"/>
            </a:pPr>
            <a:r>
              <a:rPr lang="fr-FR" dirty="0">
                <a:solidFill>
                  <a:srgbClr val="7030A0"/>
                </a:solidFill>
                <a:latin typeface="Arial" panose="020B0604020202020204" pitchFamily="34" charset="0"/>
                <a:cs typeface="Arial" panose="020B0604020202020204" pitchFamily="34" charset="0"/>
                <a:hlinkClick r:id="rId11" tooltip="Lutte biologique"/>
              </a:rPr>
              <a:t>lutte biologique</a:t>
            </a:r>
            <a:r>
              <a:rPr lang="fr-FR" dirty="0">
                <a:solidFill>
                  <a:srgbClr val="7030A0"/>
                </a:solidFill>
                <a:latin typeface="Arial" panose="020B0604020202020204" pitchFamily="34" charset="0"/>
                <a:cs typeface="Arial" panose="020B0604020202020204" pitchFamily="34" charset="0"/>
              </a:rPr>
              <a:t>, qui demande de bien comprendre les mécanismes écologiques ou agroécologiques expliquant la pullulation d'une espèces ainsi que ses facteurs naturels de régulation (Ex : L'introduction de la </a:t>
            </a:r>
            <a:r>
              <a:rPr lang="fr-FR" dirty="0">
                <a:solidFill>
                  <a:srgbClr val="7030A0"/>
                </a:solidFill>
                <a:latin typeface="Arial" panose="020B0604020202020204" pitchFamily="34" charset="0"/>
                <a:cs typeface="Arial" panose="020B0604020202020204" pitchFamily="34" charset="0"/>
                <a:hlinkClick r:id="rId12" tooltip="Myxomatose"/>
              </a:rPr>
              <a:t>myxomatose</a:t>
            </a:r>
            <a:r>
              <a:rPr lang="fr-FR" dirty="0">
                <a:solidFill>
                  <a:srgbClr val="7030A0"/>
                </a:solidFill>
                <a:latin typeface="Arial" panose="020B0604020202020204" pitchFamily="34" charset="0"/>
                <a:cs typeface="Arial" panose="020B0604020202020204" pitchFamily="34" charset="0"/>
              </a:rPr>
              <a:t> chez les </a:t>
            </a:r>
            <a:r>
              <a:rPr lang="fr-FR" dirty="0">
                <a:solidFill>
                  <a:srgbClr val="7030A0"/>
                </a:solidFill>
                <a:latin typeface="Arial" panose="020B0604020202020204" pitchFamily="34" charset="0"/>
                <a:cs typeface="Arial" panose="020B0604020202020204" pitchFamily="34" charset="0"/>
                <a:hlinkClick r:id="rId13" tooltip="Lapin"/>
              </a:rPr>
              <a:t>lapins</a:t>
            </a:r>
            <a:r>
              <a:rPr lang="fr-FR" dirty="0">
                <a:solidFill>
                  <a:srgbClr val="7030A0"/>
                </a:solidFill>
                <a:latin typeface="Arial" panose="020B0604020202020204" pitchFamily="34" charset="0"/>
                <a:cs typeface="Arial" panose="020B0604020202020204" pitchFamily="34" charset="0"/>
              </a:rPr>
              <a:t> a eu des résultats qui ont dépassé les prévisions en Europe, mais non en Australie).</a:t>
            </a:r>
          </a:p>
        </p:txBody>
      </p:sp>
      <p:sp>
        <p:nvSpPr>
          <p:cNvPr id="2" name="Rectangle 1">
            <a:extLst>
              <a:ext uri="{FF2B5EF4-FFF2-40B4-BE49-F238E27FC236}">
                <a16:creationId xmlns:a16="http://schemas.microsoft.com/office/drawing/2014/main" id="{E700ED10-4D21-430D-9BDC-E1F55ADD9336}"/>
              </a:ext>
            </a:extLst>
          </p:cNvPr>
          <p:cNvSpPr/>
          <p:nvPr/>
        </p:nvSpPr>
        <p:spPr>
          <a:xfrm>
            <a:off x="7186108" y="5938221"/>
            <a:ext cx="4883972" cy="646331"/>
          </a:xfrm>
          <a:prstGeom prst="rect">
            <a:avLst/>
          </a:prstGeom>
        </p:spPr>
        <p:txBody>
          <a:bodyPr wrap="square">
            <a:spAutoFit/>
          </a:bodyPr>
          <a:lstStyle/>
          <a:p>
            <a:pPr algn="ctr"/>
            <a:r>
              <a:rPr lang="fr-FR" sz="1200" dirty="0">
                <a:solidFill>
                  <a:srgbClr val="7030A0"/>
                </a:solidFill>
              </a:rPr>
              <a:t>Source : Les paysagistes et l'utilisation raisonnée des phytosanitaires, </a:t>
            </a:r>
            <a:r>
              <a:rPr lang="fr-FR" sz="1200" dirty="0">
                <a:solidFill>
                  <a:srgbClr val="7030A0"/>
                </a:solidFill>
                <a:hlinkClick r:id="rId14"/>
              </a:rPr>
              <a:t>http://www.cnatp-pays-de-la-loire.fr/web/p165_les-paysagistes-et-l-utilisation-raisonnee-des-phytosanitaires.html</a:t>
            </a:r>
            <a:r>
              <a:rPr lang="fr-FR" sz="1200" dirty="0">
                <a:solidFill>
                  <a:srgbClr val="7030A0"/>
                </a:solidFill>
              </a:rPr>
              <a:t> </a:t>
            </a:r>
          </a:p>
        </p:txBody>
      </p:sp>
      <p:pic>
        <p:nvPicPr>
          <p:cNvPr id="8" name="Image 7">
            <a:extLst>
              <a:ext uri="{FF2B5EF4-FFF2-40B4-BE49-F238E27FC236}">
                <a16:creationId xmlns:a16="http://schemas.microsoft.com/office/drawing/2014/main" id="{002500AF-8DA9-4795-8B33-7F36102E2E8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94967" y="1037661"/>
            <a:ext cx="4826000" cy="4775200"/>
          </a:xfrm>
          <a:prstGeom prst="rect">
            <a:avLst/>
          </a:prstGeom>
        </p:spPr>
      </p:pic>
      <p:sp>
        <p:nvSpPr>
          <p:cNvPr id="7" name="Espace réservé du numéro de diapositive 1">
            <a:extLst>
              <a:ext uri="{FF2B5EF4-FFF2-40B4-BE49-F238E27FC236}">
                <a16:creationId xmlns:a16="http://schemas.microsoft.com/office/drawing/2014/main" id="{CA9856EF-04DE-409B-8A65-DBCEFB3EDCE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3352175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98D46C6-844B-4DD3-8E66-3F055A3E47B3}"/>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25FED3D5-EA89-4D62-9E61-52E03F95126B}"/>
              </a:ext>
            </a:extLst>
          </p:cNvPr>
          <p:cNvSpPr/>
          <p:nvPr/>
        </p:nvSpPr>
        <p:spPr>
          <a:xfrm>
            <a:off x="157352" y="1545487"/>
            <a:ext cx="11859880" cy="923330"/>
          </a:xfrm>
          <a:prstGeom prst="rect">
            <a:avLst/>
          </a:prstGeom>
        </p:spPr>
        <p:txBody>
          <a:bodyPr wrap="square">
            <a:spAutoFit/>
          </a:bodyPr>
          <a:lstStyle/>
          <a:p>
            <a:pPr marR="502920" algn="just" eaLnBrk="0" fontAlgn="base" hangingPunct="0">
              <a:spcAft>
                <a:spcPts val="0"/>
              </a:spcAft>
            </a:pPr>
            <a:r>
              <a:rPr lang="fr-FR" dirty="0">
                <a:solidFill>
                  <a:srgbClr val="7030A0"/>
                </a:solidFill>
                <a:latin typeface="Arial" panose="020B0604020202020204" pitchFamily="34" charset="0"/>
                <a:ea typeface="Times New Roman" panose="02020603050405020304" pitchFamily="18" charset="0"/>
              </a:rPr>
              <a:t>La technique consiste à attirer dans un « piège » l'organisme à détruire. Les exemples sont nombreux : du piège à taupe à la bouteille plastique bricolée pour attirer guêpes et frelon en passant par le papier englué pour piéger les insectes volants. </a:t>
            </a:r>
            <a:r>
              <a:rPr lang="fr-FR" spc="15" dirty="0">
                <a:solidFill>
                  <a:srgbClr val="7030A0"/>
                </a:solidFill>
                <a:latin typeface="Arial" panose="020B0604020202020204" pitchFamily="34" charset="0"/>
                <a:ea typeface="Times New Roman" panose="02020603050405020304" pitchFamily="18" charset="0"/>
              </a:rPr>
              <a:t>Quelques exemples de pièges </a:t>
            </a:r>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 </a:t>
            </a:r>
            <a:r>
              <a:rPr lang="fr-FR" spc="15" dirty="0">
                <a:solidFill>
                  <a:srgbClr val="7030A0"/>
                </a:solidFill>
                <a:latin typeface="Arial" panose="020B0604020202020204" pitchFamily="34" charset="0"/>
                <a:ea typeface="Times New Roman" panose="02020603050405020304" pitchFamily="18" charset="0"/>
              </a:rPr>
              <a:t> :</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E4DED04E-61AE-49CD-A0F3-92ADC930F516}"/>
              </a:ext>
            </a:extLst>
          </p:cNvPr>
          <p:cNvSpPr/>
          <p:nvPr/>
        </p:nvSpPr>
        <p:spPr>
          <a:xfrm>
            <a:off x="157352" y="843349"/>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4D2909CD-B217-4A43-AEE5-6A5BDBAB41BA}"/>
              </a:ext>
            </a:extLst>
          </p:cNvPr>
          <p:cNvSpPr/>
          <p:nvPr/>
        </p:nvSpPr>
        <p:spPr>
          <a:xfrm>
            <a:off x="290991" y="6354909"/>
            <a:ext cx="3749292" cy="464706"/>
          </a:xfrm>
          <a:prstGeom prst="rect">
            <a:avLst/>
          </a:prstGeom>
        </p:spPr>
        <p:txBody>
          <a:bodyPr wrap="square">
            <a:spAutoFit/>
          </a:bodyPr>
          <a:lstStyle/>
          <a:p>
            <a:r>
              <a:rPr lang="fr-FR" sz="1200" dirty="0">
                <a:solidFill>
                  <a:srgbClr val="7030A0"/>
                </a:solidFill>
              </a:rPr>
              <a:t>Source image : </a:t>
            </a:r>
            <a:r>
              <a:rPr lang="fr-FR" sz="1200" dirty="0">
                <a:solidFill>
                  <a:srgbClr val="7030A0"/>
                </a:solidFill>
                <a:hlinkClick r:id="rId2"/>
              </a:rPr>
              <a:t>https://fr.jardins-animes.com/eco-piege-contre-chenille-processionnaire-pin-p-1032.html</a:t>
            </a:r>
            <a:r>
              <a:rPr lang="fr-FR" sz="1200" dirty="0">
                <a:solidFill>
                  <a:srgbClr val="7030A0"/>
                </a:solidFill>
              </a:rPr>
              <a:t> </a:t>
            </a:r>
          </a:p>
        </p:txBody>
      </p:sp>
      <p:pic>
        <p:nvPicPr>
          <p:cNvPr id="8" name="Image 7">
            <a:extLst>
              <a:ext uri="{FF2B5EF4-FFF2-40B4-BE49-F238E27FC236}">
                <a16:creationId xmlns:a16="http://schemas.microsoft.com/office/drawing/2014/main" id="{29149CB2-C083-4851-99EF-90B7252CA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91" y="2818867"/>
            <a:ext cx="3536042" cy="3536042"/>
          </a:xfrm>
          <a:prstGeom prst="rect">
            <a:avLst/>
          </a:prstGeom>
        </p:spPr>
      </p:pic>
      <p:sp>
        <p:nvSpPr>
          <p:cNvPr id="10" name="Flèche : droite 9">
            <a:extLst>
              <a:ext uri="{FF2B5EF4-FFF2-40B4-BE49-F238E27FC236}">
                <a16:creationId xmlns:a16="http://schemas.microsoft.com/office/drawing/2014/main" id="{06D9E753-C504-40BE-9327-BCB59283B74D}"/>
              </a:ext>
            </a:extLst>
          </p:cNvPr>
          <p:cNvSpPr/>
          <p:nvPr/>
        </p:nvSpPr>
        <p:spPr>
          <a:xfrm rot="10800000">
            <a:off x="3258201" y="3484480"/>
            <a:ext cx="1095744" cy="258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droite 10">
            <a:extLst>
              <a:ext uri="{FF2B5EF4-FFF2-40B4-BE49-F238E27FC236}">
                <a16:creationId xmlns:a16="http://schemas.microsoft.com/office/drawing/2014/main" id="{291189F0-C636-47DA-8023-A7BDDA0AFF73}"/>
              </a:ext>
            </a:extLst>
          </p:cNvPr>
          <p:cNvSpPr/>
          <p:nvPr/>
        </p:nvSpPr>
        <p:spPr>
          <a:xfrm rot="10800000">
            <a:off x="3087871" y="3815716"/>
            <a:ext cx="1266074" cy="306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droite 11">
            <a:extLst>
              <a:ext uri="{FF2B5EF4-FFF2-40B4-BE49-F238E27FC236}">
                <a16:creationId xmlns:a16="http://schemas.microsoft.com/office/drawing/2014/main" id="{73D4F03B-B7C7-4301-9645-30B4CF1FDC13}"/>
              </a:ext>
            </a:extLst>
          </p:cNvPr>
          <p:cNvSpPr/>
          <p:nvPr/>
        </p:nvSpPr>
        <p:spPr>
          <a:xfrm rot="10800000">
            <a:off x="3258201" y="4586888"/>
            <a:ext cx="1095744" cy="258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C13DCC3-6F12-4190-8D02-CE754E9D6A86}"/>
              </a:ext>
            </a:extLst>
          </p:cNvPr>
          <p:cNvSpPr/>
          <p:nvPr/>
        </p:nvSpPr>
        <p:spPr>
          <a:xfrm>
            <a:off x="4371112" y="3088341"/>
            <a:ext cx="2047138" cy="646331"/>
          </a:xfrm>
          <a:prstGeom prst="rect">
            <a:avLst/>
          </a:prstGeom>
        </p:spPr>
        <p:txBody>
          <a:bodyPr wrap="square">
            <a:spAutoFit/>
          </a:bodyPr>
          <a:lstStyle/>
          <a:p>
            <a:pPr eaLnBrk="0" fontAlgn="base" hangingPunct="0">
              <a:spcAft>
                <a:spcPts val="0"/>
              </a:spcAft>
            </a:pPr>
            <a:r>
              <a:rPr lang="fr-FR" spc="15" dirty="0">
                <a:solidFill>
                  <a:srgbClr val="7030A0"/>
                </a:solidFill>
                <a:latin typeface="Arial" panose="020B0604020202020204" pitchFamily="34" charset="0"/>
                <a:ea typeface="Times New Roman" panose="02020603050405020304" pitchFamily="18" charset="0"/>
              </a:rPr>
              <a:t>Cercle de métal ou de plastique</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a16="http://schemas.microsoft.com/office/drawing/2014/main" id="{71488B7F-A405-4A02-A30A-ACD9099400B9}"/>
              </a:ext>
            </a:extLst>
          </p:cNvPr>
          <p:cNvSpPr/>
          <p:nvPr/>
        </p:nvSpPr>
        <p:spPr>
          <a:xfrm>
            <a:off x="4353945" y="3874962"/>
            <a:ext cx="826893" cy="271164"/>
          </a:xfrm>
          <a:prstGeom prst="rect">
            <a:avLst/>
          </a:prstGeom>
        </p:spPr>
        <p:txBody>
          <a:bodyPr wrap="none">
            <a:spAutoFit/>
          </a:bodyPr>
          <a:lstStyle/>
          <a:p>
            <a:pPr eaLnBrk="0" fontAlgn="base" hangingPunct="0">
              <a:lnSpc>
                <a:spcPts val="1335"/>
              </a:lnSpc>
              <a:spcBef>
                <a:spcPts val="2270"/>
              </a:spcBef>
              <a:spcAft>
                <a:spcPts val="0"/>
              </a:spcAft>
            </a:pPr>
            <a:r>
              <a:rPr lang="fr-FR" spc="15" dirty="0">
                <a:solidFill>
                  <a:srgbClr val="7030A0"/>
                </a:solidFill>
                <a:latin typeface="Arial" panose="020B0604020202020204" pitchFamily="34" charset="0"/>
                <a:ea typeface="Times New Roman" panose="02020603050405020304" pitchFamily="18" charset="0"/>
              </a:rPr>
              <a:t>Tuyau</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sp>
        <p:nvSpPr>
          <p:cNvPr id="15" name="Rectangle 14">
            <a:extLst>
              <a:ext uri="{FF2B5EF4-FFF2-40B4-BE49-F238E27FC236}">
                <a16:creationId xmlns:a16="http://schemas.microsoft.com/office/drawing/2014/main" id="{1F158321-D83F-4C42-BB55-07598C58D84A}"/>
              </a:ext>
            </a:extLst>
          </p:cNvPr>
          <p:cNvSpPr/>
          <p:nvPr/>
        </p:nvSpPr>
        <p:spPr>
          <a:xfrm>
            <a:off x="4371112" y="4550335"/>
            <a:ext cx="2170466" cy="271164"/>
          </a:xfrm>
          <a:prstGeom prst="rect">
            <a:avLst/>
          </a:prstGeom>
        </p:spPr>
        <p:txBody>
          <a:bodyPr wrap="none">
            <a:spAutoFit/>
          </a:bodyPr>
          <a:lstStyle/>
          <a:p>
            <a:pPr eaLnBrk="0" fontAlgn="base" hangingPunct="0">
              <a:lnSpc>
                <a:spcPts val="1335"/>
              </a:lnSpc>
              <a:spcBef>
                <a:spcPts val="2270"/>
              </a:spcBef>
              <a:spcAft>
                <a:spcPts val="0"/>
              </a:spcAft>
            </a:pPr>
            <a:r>
              <a:rPr lang="fr-FR" spc="15" dirty="0">
                <a:solidFill>
                  <a:srgbClr val="7030A0"/>
                </a:solidFill>
                <a:latin typeface="Arial" panose="020B0604020202020204" pitchFamily="34" charset="0"/>
                <a:ea typeface="Times New Roman" panose="02020603050405020304" pitchFamily="18" charset="0"/>
              </a:rPr>
              <a:t>Sac rempli de terre</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sp>
        <p:nvSpPr>
          <p:cNvPr id="16" name="ZoneTexte 15">
            <a:extLst>
              <a:ext uri="{FF2B5EF4-FFF2-40B4-BE49-F238E27FC236}">
                <a16:creationId xmlns:a16="http://schemas.microsoft.com/office/drawing/2014/main" id="{E9BF50DD-285A-4132-BF67-6E6895F23FDA}"/>
              </a:ext>
            </a:extLst>
          </p:cNvPr>
          <p:cNvSpPr txBox="1"/>
          <p:nvPr/>
        </p:nvSpPr>
        <p:spPr>
          <a:xfrm>
            <a:off x="3980998" y="5437610"/>
            <a:ext cx="8139206" cy="1371333"/>
          </a:xfrm>
          <a:prstGeom prst="rect">
            <a:avLst/>
          </a:prstGeom>
          <a:noFill/>
        </p:spPr>
        <p:txBody>
          <a:bodyPr wrap="square" rtlCol="0">
            <a:spAutoFit/>
          </a:bodyPr>
          <a:lstStyle/>
          <a:p>
            <a:pPr algn="just"/>
            <a:r>
              <a:rPr lang="fr-FR" sz="1600" b="1" dirty="0">
                <a:solidFill>
                  <a:srgbClr val="7030A0"/>
                </a:solidFill>
              </a:rPr>
              <a:t>Piège contre les chenilles processionnaires </a:t>
            </a:r>
            <a:r>
              <a:rPr lang="fr-FR" sz="1600" dirty="0">
                <a:solidFill>
                  <a:srgbClr val="7030A0"/>
                </a:solidFill>
              </a:rPr>
              <a:t>: en février ou mars les chenilles quittent le nid, descendent le long du tronc et s'enterrent où elles se transforment en chrysalide. Ce piège est constitué d'un cercle de métal qui empêche les chenilles de descendre, d'un tube qui guide les chenilles vers un sac qui contient de la terre où les chenilles vont se réfugier. II suffit de récolter le sac et de détruire les chenilles emprisonnées.</a:t>
            </a:r>
          </a:p>
        </p:txBody>
      </p:sp>
      <p:pic>
        <p:nvPicPr>
          <p:cNvPr id="18" name="Image 17">
            <a:extLst>
              <a:ext uri="{FF2B5EF4-FFF2-40B4-BE49-F238E27FC236}">
                <a16:creationId xmlns:a16="http://schemas.microsoft.com/office/drawing/2014/main" id="{7532893D-6407-490C-844A-E30E5A54F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0601" y="2502763"/>
            <a:ext cx="3810000" cy="2924175"/>
          </a:xfrm>
          <a:prstGeom prst="rect">
            <a:avLst/>
          </a:prstGeom>
        </p:spPr>
      </p:pic>
      <p:sp>
        <p:nvSpPr>
          <p:cNvPr id="3" name="Rectangle 2">
            <a:extLst>
              <a:ext uri="{FF2B5EF4-FFF2-40B4-BE49-F238E27FC236}">
                <a16:creationId xmlns:a16="http://schemas.microsoft.com/office/drawing/2014/main" id="{FAD92B58-8767-4D01-97B7-90C07819B53F}"/>
              </a:ext>
            </a:extLst>
          </p:cNvPr>
          <p:cNvSpPr/>
          <p:nvPr/>
        </p:nvSpPr>
        <p:spPr>
          <a:xfrm>
            <a:off x="173881" y="1212681"/>
            <a:ext cx="1977648" cy="369332"/>
          </a:xfrm>
          <a:prstGeom prst="rect">
            <a:avLst/>
          </a:prstGeom>
        </p:spPr>
        <p:txBody>
          <a:bodyPr wrap="square">
            <a:spAutoFit/>
          </a:bodyPr>
          <a:lstStyle/>
          <a:p>
            <a:pPr marR="502920" algn="just"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7.2. Pièges</a:t>
            </a:r>
          </a:p>
        </p:txBody>
      </p:sp>
      <p:sp>
        <p:nvSpPr>
          <p:cNvPr id="17" name="Espace réservé du numéro de diapositive 1">
            <a:extLst>
              <a:ext uri="{FF2B5EF4-FFF2-40B4-BE49-F238E27FC236}">
                <a16:creationId xmlns:a16="http://schemas.microsoft.com/office/drawing/2014/main" id="{FD64E2D0-D94F-4ED7-A323-C5075B8847F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110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9814024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CF1928BE-C9C5-489A-BBFE-3403E3BEE4D9}"/>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00AE5B6F-0ACB-42A1-B237-3AA71674CAE8}"/>
              </a:ext>
            </a:extLst>
          </p:cNvPr>
          <p:cNvSpPr/>
          <p:nvPr/>
        </p:nvSpPr>
        <p:spPr>
          <a:xfrm>
            <a:off x="157352" y="876149"/>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F815446C-683A-4E1F-815A-273AABFDD445}"/>
              </a:ext>
            </a:extLst>
          </p:cNvPr>
          <p:cNvSpPr/>
          <p:nvPr/>
        </p:nvSpPr>
        <p:spPr>
          <a:xfrm>
            <a:off x="167884" y="1287788"/>
            <a:ext cx="2641749" cy="369332"/>
          </a:xfrm>
          <a:prstGeom prst="rect">
            <a:avLst/>
          </a:prstGeom>
        </p:spPr>
        <p:txBody>
          <a:bodyPr wrap="none">
            <a:spAutoFit/>
          </a:bodyPr>
          <a:lstStyle/>
          <a:p>
            <a:pPr marR="50292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7.2. Pièges (suite)</a:t>
            </a:r>
          </a:p>
        </p:txBody>
      </p:sp>
      <p:sp>
        <p:nvSpPr>
          <p:cNvPr id="6" name="Rectangle 5">
            <a:extLst>
              <a:ext uri="{FF2B5EF4-FFF2-40B4-BE49-F238E27FC236}">
                <a16:creationId xmlns:a16="http://schemas.microsoft.com/office/drawing/2014/main" id="{8FA8349E-A54E-4557-B543-FE8DB85D94E4}"/>
              </a:ext>
            </a:extLst>
          </p:cNvPr>
          <p:cNvSpPr/>
          <p:nvPr/>
        </p:nvSpPr>
        <p:spPr>
          <a:xfrm>
            <a:off x="8677835" y="1082539"/>
            <a:ext cx="3514165" cy="2185214"/>
          </a:xfrm>
          <a:prstGeom prst="rect">
            <a:avLst/>
          </a:prstGeom>
        </p:spPr>
        <p:txBody>
          <a:bodyPr wrap="square">
            <a:spAutoFit/>
          </a:bodyPr>
          <a:lstStyle/>
          <a:p>
            <a:r>
              <a:rPr lang="fr-FR" sz="1600" dirty="0">
                <a:solidFill>
                  <a:srgbClr val="7030A0"/>
                </a:solidFill>
                <a:latin typeface="Arial" panose="020B0604020202020204" pitchFamily="34" charset="0"/>
                <a:cs typeface="Arial" panose="020B0604020202020204" pitchFamily="34" charset="0"/>
              </a:rPr>
              <a:t>kit contre la processionnaire : </a:t>
            </a:r>
          </a:p>
          <a:p>
            <a:r>
              <a:rPr lang="fr-FR" sz="1600" dirty="0">
                <a:solidFill>
                  <a:srgbClr val="7030A0"/>
                </a:solidFill>
                <a:latin typeface="Arial" panose="020B0604020202020204" pitchFamily="34" charset="0"/>
                <a:cs typeface="Arial" panose="020B0604020202020204" pitchFamily="34" charset="0"/>
              </a:rPr>
              <a:t>• 1 joint de mousse, </a:t>
            </a:r>
          </a:p>
          <a:p>
            <a:r>
              <a:rPr lang="fr-FR" sz="1600" dirty="0">
                <a:solidFill>
                  <a:srgbClr val="7030A0"/>
                </a:solidFill>
                <a:latin typeface="Arial" panose="020B0604020202020204" pitchFamily="34" charset="0"/>
                <a:cs typeface="Arial" panose="020B0604020202020204" pitchFamily="34" charset="0"/>
              </a:rPr>
              <a:t>• 1 collerette, </a:t>
            </a:r>
          </a:p>
          <a:p>
            <a:r>
              <a:rPr lang="fr-FR" sz="1600" dirty="0">
                <a:solidFill>
                  <a:srgbClr val="7030A0"/>
                </a:solidFill>
                <a:latin typeface="Arial" panose="020B0604020202020204" pitchFamily="34" charset="0"/>
                <a:cs typeface="Arial" panose="020B0604020202020204" pitchFamily="34" charset="0"/>
              </a:rPr>
              <a:t>• 1 sangle en plastique, </a:t>
            </a:r>
          </a:p>
          <a:p>
            <a:r>
              <a:rPr lang="fr-FR" sz="1600" dirty="0">
                <a:solidFill>
                  <a:srgbClr val="7030A0"/>
                </a:solidFill>
                <a:latin typeface="Arial" panose="020B0604020202020204" pitchFamily="34" charset="0"/>
                <a:cs typeface="Arial" panose="020B0604020202020204" pitchFamily="34" charset="0"/>
              </a:rPr>
              <a:t>• 1 tube de descente, </a:t>
            </a:r>
          </a:p>
          <a:p>
            <a:r>
              <a:rPr lang="fr-FR" sz="1600" dirty="0">
                <a:solidFill>
                  <a:srgbClr val="7030A0"/>
                </a:solidFill>
                <a:latin typeface="Arial" panose="020B0604020202020204" pitchFamily="34" charset="0"/>
                <a:cs typeface="Arial" panose="020B0604020202020204" pitchFamily="34" charset="0"/>
              </a:rPr>
              <a:t>• 1 sachet collecteur, </a:t>
            </a:r>
          </a:p>
          <a:p>
            <a:r>
              <a:rPr lang="fr-FR" sz="1600" dirty="0">
                <a:solidFill>
                  <a:srgbClr val="7030A0"/>
                </a:solidFill>
                <a:latin typeface="Arial" panose="020B0604020202020204" pitchFamily="34" charset="0"/>
                <a:cs typeface="Arial" panose="020B0604020202020204" pitchFamily="34" charset="0"/>
              </a:rPr>
              <a:t>• de la colle.</a:t>
            </a:r>
            <a:br>
              <a:rPr lang="fr-FR" dirty="0">
                <a:solidFill>
                  <a:srgbClr val="7030A0"/>
                </a:solidFill>
              </a:rPr>
            </a:br>
            <a:r>
              <a:rPr lang="fr-FR" sz="1200" dirty="0">
                <a:solidFill>
                  <a:srgbClr val="7030A0"/>
                </a:solidFill>
              </a:rPr>
              <a:t>Source: </a:t>
            </a:r>
            <a:r>
              <a:rPr lang="fr-FR" sz="1200" dirty="0">
                <a:solidFill>
                  <a:srgbClr val="7030A0"/>
                </a:solidFill>
                <a:hlinkClick r:id="rId2"/>
              </a:rPr>
              <a:t>https://fr.jardins-animes.com/eco-piege-contre-chenille-processionnaire-pin-p-1032.html</a:t>
            </a:r>
            <a:endParaRPr lang="fr-FR" sz="1200" dirty="0">
              <a:solidFill>
                <a:srgbClr val="7030A0"/>
              </a:solidFill>
            </a:endParaRPr>
          </a:p>
        </p:txBody>
      </p:sp>
      <p:pic>
        <p:nvPicPr>
          <p:cNvPr id="8" name="Image 7">
            <a:extLst>
              <a:ext uri="{FF2B5EF4-FFF2-40B4-BE49-F238E27FC236}">
                <a16:creationId xmlns:a16="http://schemas.microsoft.com/office/drawing/2014/main" id="{991D75A6-ADF2-469D-8686-0B809FCBA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511" y="1595817"/>
            <a:ext cx="2143125" cy="2143125"/>
          </a:xfrm>
          <a:prstGeom prst="rect">
            <a:avLst/>
          </a:prstGeom>
        </p:spPr>
      </p:pic>
      <p:pic>
        <p:nvPicPr>
          <p:cNvPr id="10" name="Image 9">
            <a:extLst>
              <a:ext uri="{FF2B5EF4-FFF2-40B4-BE49-F238E27FC236}">
                <a16:creationId xmlns:a16="http://schemas.microsoft.com/office/drawing/2014/main" id="{94D3ABD8-F8CF-481A-AD01-ECA57B6F6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000" y="1913007"/>
            <a:ext cx="2143125" cy="2143125"/>
          </a:xfrm>
          <a:prstGeom prst="rect">
            <a:avLst/>
          </a:prstGeom>
        </p:spPr>
      </p:pic>
      <p:pic>
        <p:nvPicPr>
          <p:cNvPr id="12" name="Image 11">
            <a:extLst>
              <a:ext uri="{FF2B5EF4-FFF2-40B4-BE49-F238E27FC236}">
                <a16:creationId xmlns:a16="http://schemas.microsoft.com/office/drawing/2014/main" id="{46A6FF1C-1771-4F5B-BD6D-689C6E44E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98" y="2033153"/>
            <a:ext cx="2143125" cy="2143125"/>
          </a:xfrm>
          <a:prstGeom prst="rect">
            <a:avLst/>
          </a:prstGeom>
        </p:spPr>
      </p:pic>
      <p:pic>
        <p:nvPicPr>
          <p:cNvPr id="14" name="Image 13">
            <a:extLst>
              <a:ext uri="{FF2B5EF4-FFF2-40B4-BE49-F238E27FC236}">
                <a16:creationId xmlns:a16="http://schemas.microsoft.com/office/drawing/2014/main" id="{B06AB1A5-ADDB-461E-A5E7-EEA4542F87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481" y="1926655"/>
            <a:ext cx="2133600" cy="2133600"/>
          </a:xfrm>
          <a:prstGeom prst="rect">
            <a:avLst/>
          </a:prstGeom>
        </p:spPr>
      </p:pic>
      <p:sp>
        <p:nvSpPr>
          <p:cNvPr id="15" name="Rectangle 14">
            <a:extLst>
              <a:ext uri="{FF2B5EF4-FFF2-40B4-BE49-F238E27FC236}">
                <a16:creationId xmlns:a16="http://schemas.microsoft.com/office/drawing/2014/main" id="{7C8B07EF-2AA6-4F3E-ACBD-66DE40934B21}"/>
              </a:ext>
            </a:extLst>
          </p:cNvPr>
          <p:cNvSpPr/>
          <p:nvPr/>
        </p:nvSpPr>
        <p:spPr>
          <a:xfrm>
            <a:off x="2866371" y="4056132"/>
            <a:ext cx="3233257" cy="276999"/>
          </a:xfrm>
          <a:prstGeom prst="rect">
            <a:avLst/>
          </a:prstGeom>
        </p:spPr>
        <p:txBody>
          <a:bodyPr wrap="none">
            <a:spAutoFit/>
          </a:bodyPr>
          <a:lstStyle/>
          <a:p>
            <a:r>
              <a:rPr lang="fr-FR" sz="1200" spc="20" dirty="0">
                <a:solidFill>
                  <a:srgbClr val="7030A0"/>
                </a:solidFill>
                <a:latin typeface="Arial" panose="020B0604020202020204" pitchFamily="34" charset="0"/>
                <a:ea typeface="Times New Roman" panose="02020603050405020304" pitchFamily="18" charset="0"/>
              </a:rPr>
              <a:t>Piège contre les chenilles processionnaires</a:t>
            </a:r>
            <a:endParaRPr lang="fr-FR" sz="1200" dirty="0">
              <a:solidFill>
                <a:srgbClr val="7030A0"/>
              </a:solidFill>
            </a:endParaRPr>
          </a:p>
        </p:txBody>
      </p:sp>
      <p:sp>
        <p:nvSpPr>
          <p:cNvPr id="16" name="Rectangle 15">
            <a:extLst>
              <a:ext uri="{FF2B5EF4-FFF2-40B4-BE49-F238E27FC236}">
                <a16:creationId xmlns:a16="http://schemas.microsoft.com/office/drawing/2014/main" id="{3E4917C7-F1E5-4CE1-B4FA-D640ACBB4417}"/>
              </a:ext>
            </a:extLst>
          </p:cNvPr>
          <p:cNvSpPr/>
          <p:nvPr/>
        </p:nvSpPr>
        <p:spPr>
          <a:xfrm>
            <a:off x="157352" y="4203648"/>
            <a:ext cx="2150269" cy="276999"/>
          </a:xfrm>
          <a:prstGeom prst="rect">
            <a:avLst/>
          </a:prstGeom>
        </p:spPr>
        <p:txBody>
          <a:bodyPr wrap="none">
            <a:spAutoFit/>
          </a:bodyPr>
          <a:lstStyle/>
          <a:p>
            <a:pPr algn="ctr"/>
            <a:r>
              <a:rPr lang="fr-FR" sz="1200" dirty="0">
                <a:solidFill>
                  <a:srgbClr val="7030A0"/>
                </a:solidFill>
              </a:rPr>
              <a:t>Collerette plastique et chenilles</a:t>
            </a:r>
            <a:endParaRPr lang="fr-FR" sz="1200" dirty="0"/>
          </a:p>
        </p:txBody>
      </p:sp>
      <p:pic>
        <p:nvPicPr>
          <p:cNvPr id="24" name="Image 23">
            <a:extLst>
              <a:ext uri="{FF2B5EF4-FFF2-40B4-BE49-F238E27FC236}">
                <a16:creationId xmlns:a16="http://schemas.microsoft.com/office/drawing/2014/main" id="{38B7E574-2AFF-4321-A4D0-25FFC0F1E1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884" y="4625796"/>
            <a:ext cx="1333500" cy="1962150"/>
          </a:xfrm>
          <a:prstGeom prst="rect">
            <a:avLst/>
          </a:prstGeom>
        </p:spPr>
      </p:pic>
      <p:pic>
        <p:nvPicPr>
          <p:cNvPr id="26" name="Image 25">
            <a:extLst>
              <a:ext uri="{FF2B5EF4-FFF2-40B4-BE49-F238E27FC236}">
                <a16:creationId xmlns:a16="http://schemas.microsoft.com/office/drawing/2014/main" id="{0EC61905-04D6-4E4A-8232-52B0981611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0523" y="4056132"/>
            <a:ext cx="2089337" cy="1947468"/>
          </a:xfrm>
          <a:prstGeom prst="rect">
            <a:avLst/>
          </a:prstGeom>
        </p:spPr>
      </p:pic>
      <p:pic>
        <p:nvPicPr>
          <p:cNvPr id="28" name="Image 27">
            <a:extLst>
              <a:ext uri="{FF2B5EF4-FFF2-40B4-BE49-F238E27FC236}">
                <a16:creationId xmlns:a16="http://schemas.microsoft.com/office/drawing/2014/main" id="{024247E8-3551-413E-8A60-6BBA2942BA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9633" y="4518268"/>
            <a:ext cx="1564292" cy="2069678"/>
          </a:xfrm>
          <a:prstGeom prst="rect">
            <a:avLst/>
          </a:prstGeom>
        </p:spPr>
      </p:pic>
      <p:sp>
        <p:nvSpPr>
          <p:cNvPr id="30" name="Rectangle 29">
            <a:extLst>
              <a:ext uri="{FF2B5EF4-FFF2-40B4-BE49-F238E27FC236}">
                <a16:creationId xmlns:a16="http://schemas.microsoft.com/office/drawing/2014/main" id="{74B5A356-3F9C-43B9-BB86-88D94250E9FB}"/>
              </a:ext>
            </a:extLst>
          </p:cNvPr>
          <p:cNvSpPr/>
          <p:nvPr/>
        </p:nvSpPr>
        <p:spPr>
          <a:xfrm>
            <a:off x="9197788" y="5391319"/>
            <a:ext cx="2941050" cy="646331"/>
          </a:xfrm>
          <a:prstGeom prst="rect">
            <a:avLst/>
          </a:prstGeom>
        </p:spPr>
        <p:txBody>
          <a:bodyPr wrap="square">
            <a:spAutoFit/>
          </a:bodyPr>
          <a:lstStyle/>
          <a:p>
            <a:pPr algn="ctr"/>
            <a:r>
              <a:rPr lang="fr-FR" sz="1200" dirty="0">
                <a:solidFill>
                  <a:srgbClr val="7030A0"/>
                </a:solidFill>
              </a:rPr>
              <a:t>Source : </a:t>
            </a:r>
            <a:r>
              <a:rPr lang="fr-FR" sz="1200" dirty="0">
                <a:solidFill>
                  <a:srgbClr val="7030A0"/>
                </a:solidFill>
                <a:hlinkClick r:id="rId10"/>
              </a:rPr>
              <a:t>http://www.bambougers.com/chenilles-processionnaires-du-pin.html</a:t>
            </a:r>
            <a:r>
              <a:rPr lang="fr-FR" sz="1200" dirty="0">
                <a:solidFill>
                  <a:srgbClr val="7030A0"/>
                </a:solidFill>
              </a:rPr>
              <a:t> </a:t>
            </a:r>
          </a:p>
        </p:txBody>
      </p:sp>
      <p:pic>
        <p:nvPicPr>
          <p:cNvPr id="32" name="Image 31">
            <a:extLst>
              <a:ext uri="{FF2B5EF4-FFF2-40B4-BE49-F238E27FC236}">
                <a16:creationId xmlns:a16="http://schemas.microsoft.com/office/drawing/2014/main" id="{08F56F7A-A3AC-4552-B571-D217D06FB1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6734" y="3543469"/>
            <a:ext cx="2466975" cy="1847850"/>
          </a:xfrm>
          <a:prstGeom prst="rect">
            <a:avLst/>
          </a:prstGeom>
        </p:spPr>
      </p:pic>
      <p:sp>
        <p:nvSpPr>
          <p:cNvPr id="33" name="ZoneTexte 32">
            <a:extLst>
              <a:ext uri="{FF2B5EF4-FFF2-40B4-BE49-F238E27FC236}">
                <a16:creationId xmlns:a16="http://schemas.microsoft.com/office/drawing/2014/main" id="{946A20E1-5B49-45C0-AE24-44F958774916}"/>
              </a:ext>
            </a:extLst>
          </p:cNvPr>
          <p:cNvSpPr txBox="1"/>
          <p:nvPr/>
        </p:nvSpPr>
        <p:spPr>
          <a:xfrm>
            <a:off x="4872432" y="6037650"/>
            <a:ext cx="4658843" cy="830997"/>
          </a:xfrm>
          <a:prstGeom prst="rect">
            <a:avLst/>
          </a:prstGeom>
          <a:noFill/>
        </p:spPr>
        <p:txBody>
          <a:bodyPr wrap="square" rtlCol="0">
            <a:spAutoFit/>
          </a:bodyPr>
          <a:lstStyle/>
          <a:p>
            <a:pPr algn="ctr"/>
            <a:r>
              <a:rPr lang="fr-FR" sz="1200" dirty="0">
                <a:solidFill>
                  <a:srgbClr val="7030A0"/>
                </a:solidFill>
              </a:rPr>
              <a:t>système de piégeage des chenilles processionnaires à partir d'un pneu coupé en deux dont un tuyau et un bidon. Source : </a:t>
            </a:r>
            <a:r>
              <a:rPr lang="fr-FR" sz="1200" dirty="0">
                <a:solidFill>
                  <a:srgbClr val="7030A0"/>
                </a:solidFill>
                <a:hlinkClick r:id="rId12"/>
              </a:rPr>
              <a:t>http://www.ladepeche.fr/article/2012/03/23/1312916-negrepelisse-des-pieges-a-chenilles.html</a:t>
            </a:r>
            <a:r>
              <a:rPr lang="fr-FR" sz="1200" dirty="0">
                <a:solidFill>
                  <a:srgbClr val="7030A0"/>
                </a:solidFill>
              </a:rPr>
              <a:t> </a:t>
            </a:r>
          </a:p>
        </p:txBody>
      </p:sp>
      <p:sp>
        <p:nvSpPr>
          <p:cNvPr id="18" name="Espace réservé du numéro de diapositive 1">
            <a:extLst>
              <a:ext uri="{FF2B5EF4-FFF2-40B4-BE49-F238E27FC236}">
                <a16:creationId xmlns:a16="http://schemas.microsoft.com/office/drawing/2014/main" id="{114D0258-6AEB-42A8-ADF1-C9196252A40F}"/>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111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5800572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7B28CA64-120E-4D42-AA05-B7C326DCCA69}"/>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55EE294B-A2CF-4D40-96AC-8E5851B682C2}"/>
              </a:ext>
            </a:extLst>
          </p:cNvPr>
          <p:cNvSpPr/>
          <p:nvPr/>
        </p:nvSpPr>
        <p:spPr>
          <a:xfrm>
            <a:off x="157352" y="876149"/>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1CABD7FC-ABA1-4F93-8641-63E74BADCFC1}"/>
              </a:ext>
            </a:extLst>
          </p:cNvPr>
          <p:cNvSpPr/>
          <p:nvPr/>
        </p:nvSpPr>
        <p:spPr>
          <a:xfrm>
            <a:off x="167884" y="1287788"/>
            <a:ext cx="2641749" cy="369332"/>
          </a:xfrm>
          <a:prstGeom prst="rect">
            <a:avLst/>
          </a:prstGeom>
        </p:spPr>
        <p:txBody>
          <a:bodyPr wrap="none">
            <a:spAutoFit/>
          </a:bodyPr>
          <a:lstStyle/>
          <a:p>
            <a:pPr marR="50292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7.2. Pièges (suite)</a:t>
            </a:r>
          </a:p>
        </p:txBody>
      </p:sp>
      <p:sp>
        <p:nvSpPr>
          <p:cNvPr id="6" name="ZoneTexte 7">
            <a:extLst>
              <a:ext uri="{FF2B5EF4-FFF2-40B4-BE49-F238E27FC236}">
                <a16:creationId xmlns:a16="http://schemas.microsoft.com/office/drawing/2014/main" id="{FF0D35B6-760B-4396-B502-DB67D0DEA7F6}"/>
              </a:ext>
            </a:extLst>
          </p:cNvPr>
          <p:cNvSpPr txBox="1">
            <a:spLocks noChangeArrowheads="1"/>
          </p:cNvSpPr>
          <p:nvPr/>
        </p:nvSpPr>
        <p:spPr bwMode="auto">
          <a:xfrm>
            <a:off x="167884" y="5000847"/>
            <a:ext cx="44038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7030A0"/>
                </a:solidFill>
                <a:latin typeface="Arial" panose="020B0604020202020204" pitchFamily="34" charset="0"/>
                <a:hlinkClick r:id="rId2"/>
              </a:rPr>
              <a:t>Piège à carpocapse </a:t>
            </a:r>
            <a:r>
              <a:rPr lang="fr-FR" altLang="fr-FR" sz="1200" dirty="0">
                <a:solidFill>
                  <a:srgbClr val="7030A0"/>
                </a:solidFill>
                <a:latin typeface="Arial" panose="020B0604020202020204" pitchFamily="34" charset="0"/>
              </a:rPr>
              <a:t> : bouteille en plastique transparent dont on peint le haut en couleur fluorescente orange, suspendue à l'arbre à protéger. On y met un fond de liquide sucré, ou de bière. Source :  </a:t>
            </a:r>
            <a:r>
              <a:rPr lang="fr-FR" altLang="fr-FR" sz="1200" dirty="0">
                <a:solidFill>
                  <a:srgbClr val="7030A0"/>
                </a:solidFill>
                <a:latin typeface="Arial" panose="020B0604020202020204" pitchFamily="34" charset="0"/>
                <a:hlinkClick r:id="rId3"/>
              </a:rPr>
              <a:t>www.greffer.net/forum/viewtopic.php?t=1818</a:t>
            </a:r>
            <a:r>
              <a:rPr lang="fr-FR" altLang="fr-FR" sz="1200" dirty="0">
                <a:solidFill>
                  <a:srgbClr val="7030A0"/>
                </a:solidFill>
                <a:latin typeface="Arial" panose="020B0604020202020204" pitchFamily="34" charset="0"/>
              </a:rPr>
              <a:t> </a:t>
            </a:r>
          </a:p>
        </p:txBody>
      </p:sp>
      <p:sp>
        <p:nvSpPr>
          <p:cNvPr id="8" name="ZoneTexte 7">
            <a:extLst>
              <a:ext uri="{FF2B5EF4-FFF2-40B4-BE49-F238E27FC236}">
                <a16:creationId xmlns:a16="http://schemas.microsoft.com/office/drawing/2014/main" id="{74CC16CC-6DE3-4544-A87D-2703DE023BE9}"/>
              </a:ext>
            </a:extLst>
          </p:cNvPr>
          <p:cNvSpPr txBox="1"/>
          <p:nvPr/>
        </p:nvSpPr>
        <p:spPr>
          <a:xfrm>
            <a:off x="10170341" y="6390001"/>
            <a:ext cx="1463364" cy="276999"/>
          </a:xfrm>
          <a:prstGeom prst="rect">
            <a:avLst/>
          </a:prstGeom>
          <a:noFill/>
        </p:spPr>
        <p:txBody>
          <a:bodyPr wrap="square" rtlCol="0">
            <a:spAutoFit/>
          </a:bodyPr>
          <a:lstStyle/>
          <a:p>
            <a:pPr algn="ctr"/>
            <a:r>
              <a:rPr lang="fr-FR" sz="1200" dirty="0">
                <a:solidFill>
                  <a:srgbClr val="7030A0"/>
                </a:solidFill>
              </a:rPr>
              <a:t>Pièges à insectes</a:t>
            </a:r>
          </a:p>
        </p:txBody>
      </p:sp>
      <p:sp>
        <p:nvSpPr>
          <p:cNvPr id="9" name="ZoneTexte 8">
            <a:extLst>
              <a:ext uri="{FF2B5EF4-FFF2-40B4-BE49-F238E27FC236}">
                <a16:creationId xmlns:a16="http://schemas.microsoft.com/office/drawing/2014/main" id="{D1D5F0F8-C5AA-4C96-B83F-0942CA3C6E4E}"/>
              </a:ext>
            </a:extLst>
          </p:cNvPr>
          <p:cNvSpPr txBox="1"/>
          <p:nvPr/>
        </p:nvSpPr>
        <p:spPr>
          <a:xfrm>
            <a:off x="328140" y="1652903"/>
            <a:ext cx="1779141" cy="369332"/>
          </a:xfrm>
          <a:prstGeom prst="rect">
            <a:avLst/>
          </a:prstGeom>
          <a:noFill/>
        </p:spPr>
        <p:txBody>
          <a:bodyPr wrap="none" rtlCol="0">
            <a:spAutoFit/>
          </a:bodyPr>
          <a:lstStyle/>
          <a:p>
            <a:r>
              <a:rPr lang="fr-FR" b="1" dirty="0">
                <a:solidFill>
                  <a:srgbClr val="7030A0"/>
                </a:solidFill>
              </a:rPr>
              <a:t>Pièges à insectes</a:t>
            </a:r>
          </a:p>
        </p:txBody>
      </p:sp>
      <p:sp>
        <p:nvSpPr>
          <p:cNvPr id="10" name="Espace réservé du numéro de diapositive 1">
            <a:extLst>
              <a:ext uri="{FF2B5EF4-FFF2-40B4-BE49-F238E27FC236}">
                <a16:creationId xmlns:a16="http://schemas.microsoft.com/office/drawing/2014/main" id="{BC0EF86D-435A-4874-9FA0-DD3EA4C37B8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112</a:t>
            </a:fld>
            <a:endParaRPr lang="fr-FR" altLang="fr-FR" sz="1200">
              <a:solidFill>
                <a:srgbClr val="898989"/>
              </a:solidFill>
              <a:latin typeface="Times New Roman" panose="02020603050405020304" pitchFamily="18" charset="0"/>
            </a:endParaRPr>
          </a:p>
        </p:txBody>
      </p:sp>
      <p:pic>
        <p:nvPicPr>
          <p:cNvPr id="11" name="Image 10">
            <a:extLst>
              <a:ext uri="{FF2B5EF4-FFF2-40B4-BE49-F238E27FC236}">
                <a16:creationId xmlns:a16="http://schemas.microsoft.com/office/drawing/2014/main" id="{BA4AF199-0460-4320-8C39-D57C66137876}"/>
              </a:ext>
            </a:extLst>
          </p:cNvPr>
          <p:cNvPicPr>
            <a:picLocks noChangeAspect="1"/>
          </p:cNvPicPr>
          <p:nvPr/>
        </p:nvPicPr>
        <p:blipFill>
          <a:blip r:embed="rId4"/>
          <a:stretch>
            <a:fillRect/>
          </a:stretch>
        </p:blipFill>
        <p:spPr>
          <a:xfrm>
            <a:off x="328140" y="2141351"/>
            <a:ext cx="4067175" cy="2847975"/>
          </a:xfrm>
          <a:prstGeom prst="rect">
            <a:avLst/>
          </a:prstGeom>
        </p:spPr>
      </p:pic>
      <p:sp>
        <p:nvSpPr>
          <p:cNvPr id="12" name="ZoneTexte 11">
            <a:extLst>
              <a:ext uri="{FF2B5EF4-FFF2-40B4-BE49-F238E27FC236}">
                <a16:creationId xmlns:a16="http://schemas.microsoft.com/office/drawing/2014/main" id="{ADA6A28F-274F-4123-9253-D0832F36EAC0}"/>
              </a:ext>
            </a:extLst>
          </p:cNvPr>
          <p:cNvSpPr txBox="1"/>
          <p:nvPr/>
        </p:nvSpPr>
        <p:spPr>
          <a:xfrm>
            <a:off x="4571774" y="5282005"/>
            <a:ext cx="4178784" cy="1384995"/>
          </a:xfrm>
          <a:prstGeom prst="rect">
            <a:avLst/>
          </a:prstGeom>
          <a:noFill/>
        </p:spPr>
        <p:txBody>
          <a:bodyPr wrap="square" rtlCol="0">
            <a:spAutoFit/>
          </a:bodyPr>
          <a:lstStyle/>
          <a:p>
            <a:pPr algn="ctr"/>
            <a:r>
              <a:rPr lang="fr-FR" sz="1200" dirty="0">
                <a:solidFill>
                  <a:srgbClr val="7030A0"/>
                </a:solidFill>
                <a:cs typeface="Arial" panose="020B0604020202020204" pitchFamily="34" charset="0"/>
              </a:rPr>
              <a:t>↑ Piège polyvalent pouvant attraper jusqu’à </a:t>
            </a:r>
            <a:r>
              <a:rPr lang="fr-FR" sz="1200" b="1" dirty="0">
                <a:solidFill>
                  <a:srgbClr val="7030A0"/>
                </a:solidFill>
                <a:cs typeface="Arial" panose="020B0604020202020204" pitchFamily="34" charset="0"/>
              </a:rPr>
              <a:t>20 espèces</a:t>
            </a:r>
            <a:r>
              <a:rPr lang="fr-FR" sz="1200" dirty="0">
                <a:solidFill>
                  <a:srgbClr val="7030A0"/>
                </a:solidFill>
                <a:cs typeface="Arial" panose="020B0604020202020204" pitchFamily="34" charset="0"/>
              </a:rPr>
              <a:t> différent de guêpes et frelons confondus, dont les reines, et s’installant en extérieur, au printemps et contenant :</a:t>
            </a:r>
          </a:p>
          <a:p>
            <a:pPr marL="171450" indent="-171450" fontAlgn="base">
              <a:buFont typeface="Arial" panose="020B0604020202020204" pitchFamily="34" charset="0"/>
              <a:buChar char="•"/>
            </a:pPr>
            <a:r>
              <a:rPr lang="fr-FR" sz="1200" dirty="0">
                <a:solidFill>
                  <a:srgbClr val="7030A0"/>
                </a:solidFill>
              </a:rPr>
              <a:t>3 attractifs différents pour piéger 20 espèces de guêpes.</a:t>
            </a:r>
          </a:p>
          <a:p>
            <a:pPr marL="171450" indent="-171450" fontAlgn="base">
              <a:buFont typeface="Arial" panose="020B0604020202020204" pitchFamily="34" charset="0"/>
              <a:buChar char="•"/>
            </a:pPr>
            <a:r>
              <a:rPr lang="fr-FR" sz="1200" dirty="0">
                <a:solidFill>
                  <a:srgbClr val="7030A0"/>
                </a:solidFill>
              </a:rPr>
              <a:t>2 chambres de capture séparées (une humide, une sèche)</a:t>
            </a:r>
            <a:endParaRPr lang="fr-FR" sz="1200" dirty="0">
              <a:solidFill>
                <a:srgbClr val="7030A0"/>
              </a:solidFill>
              <a:cs typeface="Arial" panose="020B0604020202020204" pitchFamily="34" charset="0"/>
            </a:endParaRPr>
          </a:p>
          <a:p>
            <a:pPr algn="ctr"/>
            <a:r>
              <a:rPr lang="fr-FR" sz="1200" dirty="0">
                <a:solidFill>
                  <a:srgbClr val="7030A0"/>
                </a:solidFill>
                <a:cs typeface="Arial" panose="020B0604020202020204" pitchFamily="34" charset="0"/>
              </a:rPr>
              <a:t>Source : </a:t>
            </a:r>
            <a:r>
              <a:rPr lang="fr-FR" sz="1200" dirty="0">
                <a:solidFill>
                  <a:srgbClr val="7030A0"/>
                </a:solidFill>
                <a:cs typeface="Arial" panose="020B0604020202020204" pitchFamily="34" charset="0"/>
                <a:hlinkClick r:id="rId5"/>
              </a:rPr>
              <a:t>http://mapassionduverger.fr/maladies-et-ravageurs/lutte-contre-les-guepes-et-frelons/</a:t>
            </a:r>
            <a:r>
              <a:rPr lang="fr-FR" sz="1200" dirty="0">
                <a:solidFill>
                  <a:srgbClr val="7030A0"/>
                </a:solidFill>
                <a:cs typeface="Arial" panose="020B0604020202020204" pitchFamily="34" charset="0"/>
              </a:rPr>
              <a:t> </a:t>
            </a:r>
          </a:p>
        </p:txBody>
      </p:sp>
      <p:pic>
        <p:nvPicPr>
          <p:cNvPr id="14" name="Image 13">
            <a:extLst>
              <a:ext uri="{FF2B5EF4-FFF2-40B4-BE49-F238E27FC236}">
                <a16:creationId xmlns:a16="http://schemas.microsoft.com/office/drawing/2014/main" id="{1DE56B6B-171E-4046-A8AD-45D74ACCF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2030" y="2022235"/>
            <a:ext cx="1076325" cy="3124200"/>
          </a:xfrm>
          <a:prstGeom prst="rect">
            <a:avLst/>
          </a:prstGeom>
        </p:spPr>
      </p:pic>
      <p:pic>
        <p:nvPicPr>
          <p:cNvPr id="16" name="Image 15">
            <a:extLst>
              <a:ext uri="{FF2B5EF4-FFF2-40B4-BE49-F238E27FC236}">
                <a16:creationId xmlns:a16="http://schemas.microsoft.com/office/drawing/2014/main" id="{074440BB-F664-494B-9879-37E3344F22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3895" y="806823"/>
            <a:ext cx="1309856" cy="4385170"/>
          </a:xfrm>
          <a:prstGeom prst="rect">
            <a:avLst/>
          </a:prstGeom>
        </p:spPr>
      </p:pic>
      <p:pic>
        <p:nvPicPr>
          <p:cNvPr id="18" name="Image 17">
            <a:extLst>
              <a:ext uri="{FF2B5EF4-FFF2-40B4-BE49-F238E27FC236}">
                <a16:creationId xmlns:a16="http://schemas.microsoft.com/office/drawing/2014/main" id="{3493D960-87B6-4042-90FD-A58EB088F2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2051" y="2049305"/>
            <a:ext cx="723900" cy="809625"/>
          </a:xfrm>
          <a:prstGeom prst="rect">
            <a:avLst/>
          </a:prstGeom>
        </p:spPr>
      </p:pic>
      <p:sp>
        <p:nvSpPr>
          <p:cNvPr id="19" name="Ellipse 18">
            <a:extLst>
              <a:ext uri="{FF2B5EF4-FFF2-40B4-BE49-F238E27FC236}">
                <a16:creationId xmlns:a16="http://schemas.microsoft.com/office/drawing/2014/main" id="{1ED5D8D3-E7E3-4F7E-B0E9-2FC5A5F377BC}"/>
              </a:ext>
            </a:extLst>
          </p:cNvPr>
          <p:cNvSpPr/>
          <p:nvPr/>
        </p:nvSpPr>
        <p:spPr>
          <a:xfrm>
            <a:off x="8552329" y="1721803"/>
            <a:ext cx="396458" cy="4195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7D24D04B-759C-4155-B0B2-313454F1F46F}"/>
              </a:ext>
            </a:extLst>
          </p:cNvPr>
          <p:cNvSpPr/>
          <p:nvPr/>
        </p:nvSpPr>
        <p:spPr>
          <a:xfrm>
            <a:off x="6191125" y="1834401"/>
            <a:ext cx="1312433" cy="12797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5663B346-E004-4256-B8FB-791432B3E9BE}"/>
              </a:ext>
            </a:extLst>
          </p:cNvPr>
          <p:cNvCxnSpPr>
            <a:cxnSpLocks/>
            <a:stCxn id="19" idx="0"/>
            <a:endCxn id="20" idx="0"/>
          </p:cNvCxnSpPr>
          <p:nvPr/>
        </p:nvCxnSpPr>
        <p:spPr>
          <a:xfrm flipH="1">
            <a:off x="6847342" y="1721803"/>
            <a:ext cx="1903216" cy="1125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F75A2B54-613E-4F79-9E66-A04A8018F2E1}"/>
              </a:ext>
            </a:extLst>
          </p:cNvPr>
          <p:cNvCxnSpPr>
            <a:cxnSpLocks/>
          </p:cNvCxnSpPr>
          <p:nvPr/>
        </p:nvCxnSpPr>
        <p:spPr>
          <a:xfrm flipH="1">
            <a:off x="7153151" y="2141351"/>
            <a:ext cx="1640251" cy="9143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5727EEF0-2E4E-4574-B263-BABE484DE722}"/>
              </a:ext>
            </a:extLst>
          </p:cNvPr>
          <p:cNvSpPr txBox="1"/>
          <p:nvPr/>
        </p:nvSpPr>
        <p:spPr>
          <a:xfrm>
            <a:off x="5822889" y="1293213"/>
            <a:ext cx="1976061" cy="461665"/>
          </a:xfrm>
          <a:prstGeom prst="rect">
            <a:avLst/>
          </a:prstGeom>
          <a:noFill/>
        </p:spPr>
        <p:txBody>
          <a:bodyPr wrap="square" rtlCol="0">
            <a:spAutoFit/>
          </a:bodyPr>
          <a:lstStyle/>
          <a:p>
            <a:pPr algn="r"/>
            <a:r>
              <a:rPr lang="fr-FR" sz="1200" dirty="0">
                <a:solidFill>
                  <a:srgbClr val="7030A0"/>
                </a:solidFill>
              </a:rPr>
              <a:t>Petite trappe de 8 mm par laquelle pénètre la guêpe</a:t>
            </a:r>
          </a:p>
        </p:txBody>
      </p:sp>
      <p:cxnSp>
        <p:nvCxnSpPr>
          <p:cNvPr id="29" name="Connecteur droit avec flèche 28">
            <a:extLst>
              <a:ext uri="{FF2B5EF4-FFF2-40B4-BE49-F238E27FC236}">
                <a16:creationId xmlns:a16="http://schemas.microsoft.com/office/drawing/2014/main" id="{8B9F30F2-F6C2-4995-B840-F4B80850717A}"/>
              </a:ext>
            </a:extLst>
          </p:cNvPr>
          <p:cNvCxnSpPr>
            <a:cxnSpLocks/>
          </p:cNvCxnSpPr>
          <p:nvPr/>
        </p:nvCxnSpPr>
        <p:spPr>
          <a:xfrm flipH="1" flipV="1">
            <a:off x="5690795" y="4066391"/>
            <a:ext cx="720763" cy="11256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926CB5AC-29C5-45B7-8FEB-AED0A27FC190}"/>
              </a:ext>
            </a:extLst>
          </p:cNvPr>
          <p:cNvSpPr txBox="1"/>
          <p:nvPr/>
        </p:nvSpPr>
        <p:spPr>
          <a:xfrm>
            <a:off x="9831312" y="806823"/>
            <a:ext cx="2045551" cy="4339650"/>
          </a:xfrm>
          <a:prstGeom prst="rect">
            <a:avLst/>
          </a:prstGeom>
          <a:noFill/>
        </p:spPr>
        <p:txBody>
          <a:bodyPr wrap="square" rtlCol="0">
            <a:spAutoFit/>
          </a:bodyPr>
          <a:lstStyle/>
          <a:p>
            <a:pPr algn="just"/>
            <a:r>
              <a:rPr lang="fr-FR" sz="1200" dirty="0">
                <a:solidFill>
                  <a:srgbClr val="7030A0"/>
                </a:solidFill>
                <a:cs typeface="Arial" panose="020B0604020202020204" pitchFamily="34" charset="0"/>
              </a:rPr>
              <a:t> </a:t>
            </a:r>
            <a:r>
              <a:rPr lang="fr-FR" sz="1200" dirty="0">
                <a:solidFill>
                  <a:srgbClr val="7030A0"/>
                </a:solidFill>
                <a:cs typeface="Arial" panose="020B0604020202020204" pitchFamily="34" charset="0"/>
                <a:sym typeface="Wingdings" panose="05000000000000000000" pitchFamily="2" charset="2"/>
              </a:rPr>
              <a:t> </a:t>
            </a:r>
            <a:r>
              <a:rPr lang="fr-FR" sz="1200" dirty="0">
                <a:solidFill>
                  <a:srgbClr val="7030A0"/>
                </a:solidFill>
                <a:cs typeface="Arial" panose="020B0604020202020204" pitchFamily="34" charset="0"/>
              </a:rPr>
              <a:t>On le r</a:t>
            </a:r>
            <a:r>
              <a:rPr lang="fr-FR" sz="1200" dirty="0">
                <a:solidFill>
                  <a:srgbClr val="7030A0"/>
                </a:solidFill>
              </a:rPr>
              <a:t>emplit avec 20 cl de jus de pomme et 10 cl de bière. Avec un petit pinceau, On met un peu de confiture ou du miel à la trappe, pour les attirer. On attache les pièges directement, dans les arbres attaqués. </a:t>
            </a:r>
          </a:p>
          <a:p>
            <a:pPr algn="just"/>
            <a:r>
              <a:rPr lang="fr-FR" sz="1200" dirty="0">
                <a:solidFill>
                  <a:srgbClr val="7030A0"/>
                </a:solidFill>
              </a:rPr>
              <a:t>Dans le cas ce même piège, mais posé sur le sol, on met de la vielle confiture et avec un pinceau, on enduit l’intérieur de la bouteille. Dès qu’elles sont à l’intérieur de la bouteille, elles restent collées à la confiture et n’arrivent plus à s’envoler. Il suffit de secouer la bouteille et de les sortir pour les écraser.</a:t>
            </a:r>
          </a:p>
          <a:p>
            <a:pPr algn="just"/>
            <a:r>
              <a:rPr lang="fr-FR" sz="1200" dirty="0">
                <a:solidFill>
                  <a:srgbClr val="7030A0"/>
                </a:solidFill>
                <a:cs typeface="Arial" panose="020B0604020202020204" pitchFamily="34" charset="0"/>
              </a:rPr>
              <a:t>Source : </a:t>
            </a:r>
            <a:r>
              <a:rPr lang="fr-FR" sz="1200" dirty="0">
                <a:solidFill>
                  <a:srgbClr val="7030A0"/>
                </a:solidFill>
                <a:cs typeface="Arial" panose="020B0604020202020204" pitchFamily="34" charset="0"/>
                <a:hlinkClick r:id="rId5"/>
              </a:rPr>
              <a:t>http://mapassionduverger.fr/maladies-et-ravageurs/lutte-contre-les-guepes-et-frelons/</a:t>
            </a:r>
            <a:r>
              <a:rPr lang="fr-FR" sz="1200" dirty="0">
                <a:solidFill>
                  <a:srgbClr val="7030A0"/>
                </a:solidFill>
                <a:cs typeface="Arial" panose="020B0604020202020204" pitchFamily="34" charset="0"/>
              </a:rPr>
              <a:t> </a:t>
            </a:r>
          </a:p>
        </p:txBody>
      </p:sp>
      <p:pic>
        <p:nvPicPr>
          <p:cNvPr id="32" name="Image 31">
            <a:extLst>
              <a:ext uri="{FF2B5EF4-FFF2-40B4-BE49-F238E27FC236}">
                <a16:creationId xmlns:a16="http://schemas.microsoft.com/office/drawing/2014/main" id="{864FAB0F-ECCA-4D17-B8E4-F096F1832B4F}"/>
              </a:ext>
            </a:extLst>
          </p:cNvPr>
          <p:cNvPicPr/>
          <p:nvPr/>
        </p:nvPicPr>
        <p:blipFill>
          <a:blip r:embed="rId9"/>
          <a:stretch>
            <a:fillRect/>
          </a:stretch>
        </p:blipFill>
        <p:spPr>
          <a:xfrm>
            <a:off x="10260110" y="5146435"/>
            <a:ext cx="1223102" cy="1191141"/>
          </a:xfrm>
          <a:prstGeom prst="rect">
            <a:avLst/>
          </a:prstGeom>
        </p:spPr>
      </p:pic>
    </p:spTree>
    <p:extLst>
      <p:ext uri="{BB962C8B-B14F-4D97-AF65-F5344CB8AC3E}">
        <p14:creationId xmlns:p14="http://schemas.microsoft.com/office/powerpoint/2010/main" val="22308451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C5415971-D6E5-4929-9736-8AB68E8A5E5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 name="Rectangle 4">
            <a:extLst>
              <a:ext uri="{FF2B5EF4-FFF2-40B4-BE49-F238E27FC236}">
                <a16:creationId xmlns:a16="http://schemas.microsoft.com/office/drawing/2014/main" id="{133CE215-53E7-4B9E-A5FA-EAD1A722BB0A}"/>
              </a:ext>
            </a:extLst>
          </p:cNvPr>
          <p:cNvSpPr/>
          <p:nvPr/>
        </p:nvSpPr>
        <p:spPr>
          <a:xfrm>
            <a:off x="166995" y="905862"/>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D6BE5E37-0279-4B73-B047-6EA47E025645}"/>
              </a:ext>
            </a:extLst>
          </p:cNvPr>
          <p:cNvSpPr/>
          <p:nvPr/>
        </p:nvSpPr>
        <p:spPr>
          <a:xfrm>
            <a:off x="148740" y="1350162"/>
            <a:ext cx="2641749" cy="369332"/>
          </a:xfrm>
          <a:prstGeom prst="rect">
            <a:avLst/>
          </a:prstGeom>
        </p:spPr>
        <p:txBody>
          <a:bodyPr wrap="none">
            <a:spAutoFit/>
          </a:bodyPr>
          <a:lstStyle/>
          <a:p>
            <a:pPr marR="50292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7.2. Pièges (suite)</a:t>
            </a:r>
          </a:p>
        </p:txBody>
      </p:sp>
      <p:pic>
        <p:nvPicPr>
          <p:cNvPr id="10" name="Image 9">
            <a:extLst>
              <a:ext uri="{FF2B5EF4-FFF2-40B4-BE49-F238E27FC236}">
                <a16:creationId xmlns:a16="http://schemas.microsoft.com/office/drawing/2014/main" id="{10F4E1D3-3637-49E3-94B5-51AFFFB76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49" y="2190120"/>
            <a:ext cx="2466975" cy="1847850"/>
          </a:xfrm>
          <a:prstGeom prst="rect">
            <a:avLst/>
          </a:prstGeom>
        </p:spPr>
      </p:pic>
      <p:pic>
        <p:nvPicPr>
          <p:cNvPr id="12" name="Image 11">
            <a:extLst>
              <a:ext uri="{FF2B5EF4-FFF2-40B4-BE49-F238E27FC236}">
                <a16:creationId xmlns:a16="http://schemas.microsoft.com/office/drawing/2014/main" id="{B80B3067-9926-4A89-B9FA-0F6723831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187" y="2139473"/>
            <a:ext cx="2466975" cy="1847850"/>
          </a:xfrm>
          <a:prstGeom prst="rect">
            <a:avLst/>
          </a:prstGeom>
        </p:spPr>
      </p:pic>
      <p:pic>
        <p:nvPicPr>
          <p:cNvPr id="14" name="Image 13">
            <a:extLst>
              <a:ext uri="{FF2B5EF4-FFF2-40B4-BE49-F238E27FC236}">
                <a16:creationId xmlns:a16="http://schemas.microsoft.com/office/drawing/2014/main" id="{039226BE-291F-4F5E-A74F-80C26AB2F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311" y="4315519"/>
            <a:ext cx="2466975" cy="1847850"/>
          </a:xfrm>
          <a:prstGeom prst="rect">
            <a:avLst/>
          </a:prstGeom>
        </p:spPr>
      </p:pic>
      <p:pic>
        <p:nvPicPr>
          <p:cNvPr id="16" name="Image 15">
            <a:extLst>
              <a:ext uri="{FF2B5EF4-FFF2-40B4-BE49-F238E27FC236}">
                <a16:creationId xmlns:a16="http://schemas.microsoft.com/office/drawing/2014/main" id="{2331CA97-4DC5-4CC5-BA4E-6BB57170A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7099" y="1498738"/>
            <a:ext cx="2381250" cy="1933575"/>
          </a:xfrm>
          <a:prstGeom prst="rect">
            <a:avLst/>
          </a:prstGeom>
        </p:spPr>
      </p:pic>
      <p:sp>
        <p:nvSpPr>
          <p:cNvPr id="19" name="ZoneTexte 18">
            <a:extLst>
              <a:ext uri="{FF2B5EF4-FFF2-40B4-BE49-F238E27FC236}">
                <a16:creationId xmlns:a16="http://schemas.microsoft.com/office/drawing/2014/main" id="{71642E87-C2C2-4BC6-84F3-942D9D57E553}"/>
              </a:ext>
            </a:extLst>
          </p:cNvPr>
          <p:cNvSpPr txBox="1"/>
          <p:nvPr/>
        </p:nvSpPr>
        <p:spPr>
          <a:xfrm>
            <a:off x="184149" y="4013649"/>
            <a:ext cx="2334410" cy="276999"/>
          </a:xfrm>
          <a:prstGeom prst="rect">
            <a:avLst/>
          </a:prstGeom>
          <a:noFill/>
        </p:spPr>
        <p:txBody>
          <a:bodyPr wrap="square" rtlCol="0">
            <a:spAutoFit/>
          </a:bodyPr>
          <a:lstStyle/>
          <a:p>
            <a:pPr algn="r"/>
            <a:r>
              <a:rPr lang="fr-FR" sz="1200" dirty="0">
                <a:solidFill>
                  <a:srgbClr val="7030A0"/>
                </a:solidFill>
              </a:rPr>
              <a:t>Pièges à limaces remplis de bière</a:t>
            </a:r>
          </a:p>
        </p:txBody>
      </p:sp>
      <p:sp>
        <p:nvSpPr>
          <p:cNvPr id="21" name="ZoneTexte 20">
            <a:extLst>
              <a:ext uri="{FF2B5EF4-FFF2-40B4-BE49-F238E27FC236}">
                <a16:creationId xmlns:a16="http://schemas.microsoft.com/office/drawing/2014/main" id="{0B1119C2-2103-4745-8BC7-0FAD4872EDCD}"/>
              </a:ext>
            </a:extLst>
          </p:cNvPr>
          <p:cNvSpPr txBox="1"/>
          <p:nvPr/>
        </p:nvSpPr>
        <p:spPr>
          <a:xfrm>
            <a:off x="6164089" y="3202176"/>
            <a:ext cx="3851238" cy="646331"/>
          </a:xfrm>
          <a:prstGeom prst="rect">
            <a:avLst/>
          </a:prstGeom>
          <a:noFill/>
        </p:spPr>
        <p:txBody>
          <a:bodyPr wrap="square" rtlCol="0">
            <a:spAutoFit/>
          </a:bodyPr>
          <a:lstStyle/>
          <a:p>
            <a:pPr algn="ctr"/>
            <a:r>
              <a:rPr lang="fr-FR" sz="1200" dirty="0">
                <a:solidFill>
                  <a:srgbClr val="7030A0"/>
                </a:solidFill>
              </a:rPr>
              <a:t>Pièges à limace et attractif Naturel de BSI ® (12 €)</a:t>
            </a:r>
          </a:p>
          <a:p>
            <a:pPr algn="ctr"/>
            <a:r>
              <a:rPr lang="fr-FR" sz="1200" dirty="0">
                <a:solidFill>
                  <a:srgbClr val="7030A0"/>
                </a:solidFill>
              </a:rPr>
              <a:t>Source: </a:t>
            </a:r>
            <a:r>
              <a:rPr lang="fr-FR" sz="1200" dirty="0">
                <a:solidFill>
                  <a:srgbClr val="7030A0"/>
                </a:solidFill>
                <a:hlinkClick r:id="rId6"/>
              </a:rPr>
              <a:t>https://www.amazon.fr/BSI-2-Pi%C3%A8ges-%C3%A2-Limaces/dp/B00JY9KNGE</a:t>
            </a:r>
            <a:r>
              <a:rPr lang="fr-FR" sz="1200" dirty="0">
                <a:solidFill>
                  <a:srgbClr val="7030A0"/>
                </a:solidFill>
              </a:rPr>
              <a:t> </a:t>
            </a:r>
          </a:p>
        </p:txBody>
      </p:sp>
      <p:pic>
        <p:nvPicPr>
          <p:cNvPr id="23" name="Image 22">
            <a:extLst>
              <a:ext uri="{FF2B5EF4-FFF2-40B4-BE49-F238E27FC236}">
                <a16:creationId xmlns:a16="http://schemas.microsoft.com/office/drawing/2014/main" id="{62F963C9-55C8-40E7-A6F1-A641B208B9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544" y="4366166"/>
            <a:ext cx="2143125" cy="2143125"/>
          </a:xfrm>
          <a:prstGeom prst="rect">
            <a:avLst/>
          </a:prstGeom>
        </p:spPr>
      </p:pic>
      <p:sp>
        <p:nvSpPr>
          <p:cNvPr id="24" name="ZoneTexte 23">
            <a:extLst>
              <a:ext uri="{FF2B5EF4-FFF2-40B4-BE49-F238E27FC236}">
                <a16:creationId xmlns:a16="http://schemas.microsoft.com/office/drawing/2014/main" id="{98CA8B12-6B53-49C4-B372-2884294C6F8C}"/>
              </a:ext>
            </a:extLst>
          </p:cNvPr>
          <p:cNvSpPr txBox="1"/>
          <p:nvPr/>
        </p:nvSpPr>
        <p:spPr>
          <a:xfrm>
            <a:off x="709854" y="6481074"/>
            <a:ext cx="1590340" cy="276999"/>
          </a:xfrm>
          <a:prstGeom prst="rect">
            <a:avLst/>
          </a:prstGeom>
          <a:noFill/>
        </p:spPr>
        <p:txBody>
          <a:bodyPr wrap="square" rtlCol="0">
            <a:spAutoFit/>
          </a:bodyPr>
          <a:lstStyle/>
          <a:p>
            <a:r>
              <a:rPr lang="fr-FR" sz="1200" dirty="0">
                <a:solidFill>
                  <a:srgbClr val="7030A0"/>
                </a:solidFill>
              </a:rPr>
              <a:t>Bar à limaces. 10 €</a:t>
            </a:r>
          </a:p>
        </p:txBody>
      </p:sp>
      <p:sp>
        <p:nvSpPr>
          <p:cNvPr id="25" name="ZoneTexte 24">
            <a:extLst>
              <a:ext uri="{FF2B5EF4-FFF2-40B4-BE49-F238E27FC236}">
                <a16:creationId xmlns:a16="http://schemas.microsoft.com/office/drawing/2014/main" id="{5278E250-3F71-4DA2-B4BB-EDFEC03CFFC2}"/>
              </a:ext>
            </a:extLst>
          </p:cNvPr>
          <p:cNvSpPr txBox="1"/>
          <p:nvPr/>
        </p:nvSpPr>
        <p:spPr>
          <a:xfrm>
            <a:off x="6817099" y="6057805"/>
            <a:ext cx="5374901" cy="667846"/>
          </a:xfrm>
          <a:prstGeom prst="rect">
            <a:avLst/>
          </a:prstGeom>
          <a:noFill/>
        </p:spPr>
        <p:txBody>
          <a:bodyPr wrap="square" rtlCol="0">
            <a:spAutoFit/>
          </a:bodyPr>
          <a:lstStyle/>
          <a:p>
            <a:pPr algn="ctr"/>
            <a:r>
              <a:rPr lang="fr-FR" sz="1200" dirty="0">
                <a:solidFill>
                  <a:srgbClr val="7030A0"/>
                </a:solidFill>
                <a:latin typeface="Calibri" panose="020F0502020204030204" pitchFamily="34" charset="0"/>
                <a:cs typeface="Calibri" panose="020F0502020204030204" pitchFamily="34" charset="0"/>
              </a:rPr>
              <a:t>↗ </a:t>
            </a:r>
            <a:r>
              <a:rPr lang="fr-FR" sz="1200" dirty="0">
                <a:solidFill>
                  <a:srgbClr val="7030A0"/>
                </a:solidFill>
              </a:rPr>
              <a:t>Piège à phéromone permettant de piéger le papillon mâle du processionnaire du pin ou de la pyrale du buis et d'éviter ainsi l'accouplement (42 €). Source : </a:t>
            </a:r>
            <a:r>
              <a:rPr lang="fr-FR" sz="1200" dirty="0">
                <a:solidFill>
                  <a:srgbClr val="7030A0"/>
                </a:solidFill>
                <a:hlinkClick r:id="rId8"/>
              </a:rPr>
              <a:t>https://www.bonheurbio.com/piege-processionnaire-du-pin-ou-pyrale-du-buis</a:t>
            </a:r>
            <a:r>
              <a:rPr lang="fr-FR" sz="1200" dirty="0">
                <a:solidFill>
                  <a:srgbClr val="7030A0"/>
                </a:solidFill>
              </a:rPr>
              <a:t> </a:t>
            </a:r>
          </a:p>
        </p:txBody>
      </p:sp>
      <p:pic>
        <p:nvPicPr>
          <p:cNvPr id="27" name="Image 26">
            <a:extLst>
              <a:ext uri="{FF2B5EF4-FFF2-40B4-BE49-F238E27FC236}">
                <a16:creationId xmlns:a16="http://schemas.microsoft.com/office/drawing/2014/main" id="{02794030-29AA-46A5-A248-42FB97A33C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9583" y="4037184"/>
            <a:ext cx="2000250" cy="2000250"/>
          </a:xfrm>
          <a:prstGeom prst="rect">
            <a:avLst/>
          </a:prstGeom>
        </p:spPr>
      </p:pic>
      <p:sp>
        <p:nvSpPr>
          <p:cNvPr id="40" name="ZoneTexte 39">
            <a:extLst>
              <a:ext uri="{FF2B5EF4-FFF2-40B4-BE49-F238E27FC236}">
                <a16:creationId xmlns:a16="http://schemas.microsoft.com/office/drawing/2014/main" id="{C12B47CB-636F-4B3D-824E-A120C53444E7}"/>
              </a:ext>
            </a:extLst>
          </p:cNvPr>
          <p:cNvSpPr txBox="1"/>
          <p:nvPr/>
        </p:nvSpPr>
        <p:spPr>
          <a:xfrm>
            <a:off x="103572" y="1770141"/>
            <a:ext cx="2457870" cy="369332"/>
          </a:xfrm>
          <a:prstGeom prst="rect">
            <a:avLst/>
          </a:prstGeom>
          <a:noFill/>
        </p:spPr>
        <p:txBody>
          <a:bodyPr wrap="square" rtlCol="0">
            <a:spAutoFit/>
          </a:bodyPr>
          <a:lstStyle/>
          <a:p>
            <a:r>
              <a:rPr lang="fr-FR" b="1" dirty="0">
                <a:solidFill>
                  <a:srgbClr val="7030A0"/>
                </a:solidFill>
              </a:rPr>
              <a:t>Pièges à limaces</a:t>
            </a:r>
          </a:p>
        </p:txBody>
      </p:sp>
      <p:pic>
        <p:nvPicPr>
          <p:cNvPr id="17" name="Image 6" descr="attrape-limaces-escargot-piege-biere-120x120.jpg">
            <a:extLst>
              <a:ext uri="{FF2B5EF4-FFF2-40B4-BE49-F238E27FC236}">
                <a16:creationId xmlns:a16="http://schemas.microsoft.com/office/drawing/2014/main" id="{7F0523FE-049F-4194-91EF-AED8BD7EDDA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308646" y="340111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3">
            <a:extLst>
              <a:ext uri="{FF2B5EF4-FFF2-40B4-BE49-F238E27FC236}">
                <a16:creationId xmlns:a16="http://schemas.microsoft.com/office/drawing/2014/main" id="{4B65D001-FA79-4AA7-9782-4125DD31645E}"/>
              </a:ext>
            </a:extLst>
          </p:cNvPr>
          <p:cNvSpPr txBox="1">
            <a:spLocks noChangeArrowheads="1"/>
          </p:cNvSpPr>
          <p:nvPr/>
        </p:nvSpPr>
        <p:spPr bwMode="auto">
          <a:xfrm>
            <a:off x="10022896" y="4186932"/>
            <a:ext cx="1643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7030A0"/>
                </a:solidFill>
                <a:latin typeface="Arial" panose="020B0604020202020204" pitchFamily="34" charset="0"/>
              </a:rPr>
              <a:t>Pièges à limaces dont le pot est à enterrer au raz de la surface de la terre.</a:t>
            </a:r>
          </a:p>
        </p:txBody>
      </p:sp>
      <p:sp>
        <p:nvSpPr>
          <p:cNvPr id="20" name="Espace réservé du numéro de diapositive 1">
            <a:extLst>
              <a:ext uri="{FF2B5EF4-FFF2-40B4-BE49-F238E27FC236}">
                <a16:creationId xmlns:a16="http://schemas.microsoft.com/office/drawing/2014/main" id="{A1F9CE26-FC6D-4429-BE06-F38F12CC8477}"/>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113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631681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BD833D7A-7E56-4D18-B631-61914E4A576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021BF8AF-B597-4C7D-9157-E81FF5644B97}"/>
              </a:ext>
            </a:extLst>
          </p:cNvPr>
          <p:cNvSpPr/>
          <p:nvPr/>
        </p:nvSpPr>
        <p:spPr>
          <a:xfrm>
            <a:off x="166995" y="905862"/>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A6C98108-350A-46D3-8A35-2237D2EB8A0C}"/>
              </a:ext>
            </a:extLst>
          </p:cNvPr>
          <p:cNvSpPr/>
          <p:nvPr/>
        </p:nvSpPr>
        <p:spPr>
          <a:xfrm>
            <a:off x="184948" y="1397751"/>
            <a:ext cx="2641749" cy="369332"/>
          </a:xfrm>
          <a:prstGeom prst="rect">
            <a:avLst/>
          </a:prstGeom>
        </p:spPr>
        <p:txBody>
          <a:bodyPr wrap="none">
            <a:spAutoFit/>
          </a:bodyPr>
          <a:lstStyle/>
          <a:p>
            <a:pPr marR="50292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7.2. Pièges (suite)</a:t>
            </a:r>
          </a:p>
        </p:txBody>
      </p:sp>
      <p:pic>
        <p:nvPicPr>
          <p:cNvPr id="5" name="Image 4">
            <a:extLst>
              <a:ext uri="{FF2B5EF4-FFF2-40B4-BE49-F238E27FC236}">
                <a16:creationId xmlns:a16="http://schemas.microsoft.com/office/drawing/2014/main" id="{0E29AC16-1468-404B-80D0-58F6FB7FB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003" y="905862"/>
            <a:ext cx="2944707" cy="3383280"/>
          </a:xfrm>
          <a:prstGeom prst="rect">
            <a:avLst/>
          </a:prstGeom>
        </p:spPr>
      </p:pic>
      <p:sp>
        <p:nvSpPr>
          <p:cNvPr id="6" name="ZoneTexte 5">
            <a:extLst>
              <a:ext uri="{FF2B5EF4-FFF2-40B4-BE49-F238E27FC236}">
                <a16:creationId xmlns:a16="http://schemas.microsoft.com/office/drawing/2014/main" id="{528B3D6B-510E-4B46-9F97-F50158320F4A}"/>
              </a:ext>
            </a:extLst>
          </p:cNvPr>
          <p:cNvSpPr txBox="1"/>
          <p:nvPr/>
        </p:nvSpPr>
        <p:spPr>
          <a:xfrm>
            <a:off x="10425356" y="4367606"/>
            <a:ext cx="1595591" cy="276999"/>
          </a:xfrm>
          <a:prstGeom prst="rect">
            <a:avLst/>
          </a:prstGeom>
          <a:noFill/>
        </p:spPr>
        <p:txBody>
          <a:bodyPr wrap="square" rtlCol="0">
            <a:spAutoFit/>
          </a:bodyPr>
          <a:lstStyle/>
          <a:p>
            <a:pPr algn="ctr"/>
            <a:r>
              <a:rPr lang="fr-FR" sz="1200" dirty="0">
                <a:solidFill>
                  <a:srgbClr val="7030A0"/>
                </a:solidFill>
              </a:rPr>
              <a:t>Piégeage par la glue</a:t>
            </a:r>
          </a:p>
        </p:txBody>
      </p:sp>
      <p:sp>
        <p:nvSpPr>
          <p:cNvPr id="8" name="Rectangle 7">
            <a:extLst>
              <a:ext uri="{FF2B5EF4-FFF2-40B4-BE49-F238E27FC236}">
                <a16:creationId xmlns:a16="http://schemas.microsoft.com/office/drawing/2014/main" id="{D206D075-9BDD-4053-8AB3-D8E9BD24C4F1}"/>
              </a:ext>
            </a:extLst>
          </p:cNvPr>
          <p:cNvSpPr/>
          <p:nvPr/>
        </p:nvSpPr>
        <p:spPr>
          <a:xfrm>
            <a:off x="166995" y="1889641"/>
            <a:ext cx="3352200" cy="369332"/>
          </a:xfrm>
          <a:prstGeom prst="rect">
            <a:avLst/>
          </a:prstGeom>
        </p:spPr>
        <p:txBody>
          <a:bodyPr wrap="none">
            <a:spAutoFit/>
          </a:bodyPr>
          <a:lstStyle/>
          <a:p>
            <a:r>
              <a:rPr lang="fr-FR" b="1" dirty="0">
                <a:solidFill>
                  <a:srgbClr val="7030A0"/>
                </a:solidFill>
                <a:latin typeface="Arial" panose="020B0604020202020204" pitchFamily="34" charset="0"/>
                <a:ea typeface="Times New Roman" panose="02020603050405020304" pitchFamily="18" charset="0"/>
              </a:rPr>
              <a:t>Pièges à glues pour insectes</a:t>
            </a:r>
            <a:endParaRPr lang="fr-FR" dirty="0"/>
          </a:p>
        </p:txBody>
      </p:sp>
      <p:pic>
        <p:nvPicPr>
          <p:cNvPr id="10" name="Image 9">
            <a:extLst>
              <a:ext uri="{FF2B5EF4-FFF2-40B4-BE49-F238E27FC236}">
                <a16:creationId xmlns:a16="http://schemas.microsoft.com/office/drawing/2014/main" id="{C828FB27-978A-49B0-AD6B-A8D8ADC21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614" y="3847169"/>
            <a:ext cx="2143125" cy="2143125"/>
          </a:xfrm>
          <a:prstGeom prst="rect">
            <a:avLst/>
          </a:prstGeom>
        </p:spPr>
      </p:pic>
      <p:pic>
        <p:nvPicPr>
          <p:cNvPr id="12" name="Image 11">
            <a:extLst>
              <a:ext uri="{FF2B5EF4-FFF2-40B4-BE49-F238E27FC236}">
                <a16:creationId xmlns:a16="http://schemas.microsoft.com/office/drawing/2014/main" id="{950DA003-0F89-4825-ABC8-CC4A67E2C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7260" y="3529318"/>
            <a:ext cx="2143125" cy="2143125"/>
          </a:xfrm>
          <a:prstGeom prst="rect">
            <a:avLst/>
          </a:prstGeom>
        </p:spPr>
      </p:pic>
      <p:pic>
        <p:nvPicPr>
          <p:cNvPr id="14" name="Image 13">
            <a:extLst>
              <a:ext uri="{FF2B5EF4-FFF2-40B4-BE49-F238E27FC236}">
                <a16:creationId xmlns:a16="http://schemas.microsoft.com/office/drawing/2014/main" id="{C56F0CA3-ED5F-4A3D-80EC-36E6A73DA3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48" y="3956687"/>
            <a:ext cx="2143125" cy="2143125"/>
          </a:xfrm>
          <a:prstGeom prst="rect">
            <a:avLst/>
          </a:prstGeom>
        </p:spPr>
      </p:pic>
      <p:pic>
        <p:nvPicPr>
          <p:cNvPr id="16" name="Image 15">
            <a:extLst>
              <a:ext uri="{FF2B5EF4-FFF2-40B4-BE49-F238E27FC236}">
                <a16:creationId xmlns:a16="http://schemas.microsoft.com/office/drawing/2014/main" id="{E4DF3CD9-966C-4C72-894F-643A606AB9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9217" y="3754764"/>
            <a:ext cx="2057400" cy="2057400"/>
          </a:xfrm>
          <a:prstGeom prst="rect">
            <a:avLst/>
          </a:prstGeom>
        </p:spPr>
      </p:pic>
      <p:pic>
        <p:nvPicPr>
          <p:cNvPr id="18" name="Image 17">
            <a:extLst>
              <a:ext uri="{FF2B5EF4-FFF2-40B4-BE49-F238E27FC236}">
                <a16:creationId xmlns:a16="http://schemas.microsoft.com/office/drawing/2014/main" id="{E6F44C26-00D7-44A6-B084-5CC6AB62D6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3030" y="1275194"/>
            <a:ext cx="669994" cy="3092280"/>
          </a:xfrm>
          <a:prstGeom prst="rect">
            <a:avLst/>
          </a:prstGeom>
        </p:spPr>
      </p:pic>
      <p:sp>
        <p:nvSpPr>
          <p:cNvPr id="19" name="ZoneTexte 18">
            <a:extLst>
              <a:ext uri="{FF2B5EF4-FFF2-40B4-BE49-F238E27FC236}">
                <a16:creationId xmlns:a16="http://schemas.microsoft.com/office/drawing/2014/main" id="{B10069FC-7891-484D-8011-C75A3D159A98}"/>
              </a:ext>
            </a:extLst>
          </p:cNvPr>
          <p:cNvSpPr txBox="1"/>
          <p:nvPr/>
        </p:nvSpPr>
        <p:spPr>
          <a:xfrm>
            <a:off x="4398718" y="5713295"/>
            <a:ext cx="3483532" cy="1015663"/>
          </a:xfrm>
          <a:prstGeom prst="rect">
            <a:avLst/>
          </a:prstGeom>
          <a:noFill/>
        </p:spPr>
        <p:txBody>
          <a:bodyPr wrap="square" rtlCol="0">
            <a:spAutoFit/>
          </a:bodyPr>
          <a:lstStyle/>
          <a:p>
            <a:pPr algn="ctr"/>
            <a:r>
              <a:rPr lang="fr-FR" sz="1200" dirty="0">
                <a:solidFill>
                  <a:srgbClr val="7030A0"/>
                </a:solidFill>
              </a:rPr>
              <a:t>Glue arboricole : Pour protéger les arbres contre les parasites (</a:t>
            </a:r>
            <a:r>
              <a:rPr lang="fr-FR" sz="1200" b="1" dirty="0">
                <a:solidFill>
                  <a:srgbClr val="7030A0"/>
                </a:solidFill>
              </a:rPr>
              <a:t>chenilles, pucerons, fourmis</a:t>
            </a:r>
            <a:r>
              <a:rPr lang="fr-FR" sz="1200" dirty="0">
                <a:solidFill>
                  <a:srgbClr val="7030A0"/>
                </a:solidFill>
              </a:rPr>
              <a:t>) à l’automne contre l’hivernage des insectes, au printemps et en été contre les fourmis et autres parasites. La glu ne sèche pas et est appliquée sur le tronc.</a:t>
            </a:r>
          </a:p>
        </p:txBody>
      </p:sp>
      <p:sp>
        <p:nvSpPr>
          <p:cNvPr id="20" name="ZoneTexte 19">
            <a:extLst>
              <a:ext uri="{FF2B5EF4-FFF2-40B4-BE49-F238E27FC236}">
                <a16:creationId xmlns:a16="http://schemas.microsoft.com/office/drawing/2014/main" id="{089A5274-6A86-4F6E-BE81-59D81A12807D}"/>
              </a:ext>
            </a:extLst>
          </p:cNvPr>
          <p:cNvSpPr txBox="1"/>
          <p:nvPr/>
        </p:nvSpPr>
        <p:spPr>
          <a:xfrm>
            <a:off x="1007985" y="6246301"/>
            <a:ext cx="1932590" cy="276999"/>
          </a:xfrm>
          <a:prstGeom prst="rect">
            <a:avLst/>
          </a:prstGeom>
          <a:noFill/>
        </p:spPr>
        <p:txBody>
          <a:bodyPr wrap="square" rtlCol="0">
            <a:spAutoFit/>
          </a:bodyPr>
          <a:lstStyle/>
          <a:p>
            <a:pPr algn="ctr"/>
            <a:r>
              <a:rPr lang="fr-FR" sz="1200" dirty="0">
                <a:solidFill>
                  <a:srgbClr val="7030A0"/>
                </a:solidFill>
              </a:rPr>
              <a:t>Collier gluant arboricole</a:t>
            </a:r>
          </a:p>
        </p:txBody>
      </p:sp>
      <p:pic>
        <p:nvPicPr>
          <p:cNvPr id="22" name="Image 21">
            <a:extLst>
              <a:ext uri="{FF2B5EF4-FFF2-40B4-BE49-F238E27FC236}">
                <a16:creationId xmlns:a16="http://schemas.microsoft.com/office/drawing/2014/main" id="{FE25EAEB-787E-400F-B753-0ED19C72F1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4087" y="1488690"/>
            <a:ext cx="2143125" cy="2143125"/>
          </a:xfrm>
          <a:prstGeom prst="rect">
            <a:avLst/>
          </a:prstGeom>
        </p:spPr>
      </p:pic>
      <p:pic>
        <p:nvPicPr>
          <p:cNvPr id="25" name="Image 24">
            <a:extLst>
              <a:ext uri="{FF2B5EF4-FFF2-40B4-BE49-F238E27FC236}">
                <a16:creationId xmlns:a16="http://schemas.microsoft.com/office/drawing/2014/main" id="{462FDF8A-B4F8-4290-88CB-ECA370D85E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7767" y="4453869"/>
            <a:ext cx="2143125" cy="2143125"/>
          </a:xfrm>
          <a:prstGeom prst="rect">
            <a:avLst/>
          </a:prstGeom>
        </p:spPr>
      </p:pic>
      <p:sp>
        <p:nvSpPr>
          <p:cNvPr id="26" name="ZoneTexte 25">
            <a:extLst>
              <a:ext uri="{FF2B5EF4-FFF2-40B4-BE49-F238E27FC236}">
                <a16:creationId xmlns:a16="http://schemas.microsoft.com/office/drawing/2014/main" id="{034E62F9-66E2-43FA-8EF6-33E18D554896}"/>
              </a:ext>
            </a:extLst>
          </p:cNvPr>
          <p:cNvSpPr txBox="1"/>
          <p:nvPr/>
        </p:nvSpPr>
        <p:spPr>
          <a:xfrm>
            <a:off x="9753766" y="5027334"/>
            <a:ext cx="2191841" cy="1569660"/>
          </a:xfrm>
          <a:prstGeom prst="rect">
            <a:avLst/>
          </a:prstGeom>
          <a:noFill/>
        </p:spPr>
        <p:txBody>
          <a:bodyPr wrap="square" rtlCol="0">
            <a:spAutoFit/>
          </a:bodyPr>
          <a:lstStyle/>
          <a:p>
            <a:r>
              <a:rPr lang="fr-FR" sz="1200" dirty="0">
                <a:solidFill>
                  <a:srgbClr val="7030A0"/>
                </a:solidFill>
                <a:sym typeface="Wingdings" panose="05000000000000000000" pitchFamily="2" charset="2"/>
              </a:rPr>
              <a:t> B</a:t>
            </a:r>
            <a:r>
              <a:rPr lang="fr-FR" sz="1200" dirty="0">
                <a:solidFill>
                  <a:srgbClr val="7030A0"/>
                </a:solidFill>
              </a:rPr>
              <a:t>ande de glue pour mineuse du marronnier (100 m). </a:t>
            </a:r>
            <a:r>
              <a:rPr lang="fr-FR" sz="1200" dirty="0" err="1">
                <a:solidFill>
                  <a:srgbClr val="7030A0"/>
                </a:solidFill>
              </a:rPr>
              <a:t>Edialux</a:t>
            </a:r>
            <a:r>
              <a:rPr lang="fr-FR" sz="1200" dirty="0">
                <a:solidFill>
                  <a:srgbClr val="7030A0"/>
                </a:solidFill>
              </a:rPr>
              <a:t>.</a:t>
            </a:r>
          </a:p>
          <a:p>
            <a:r>
              <a:rPr lang="fr-FR" sz="1200" dirty="0">
                <a:solidFill>
                  <a:srgbClr val="7030A0"/>
                </a:solidFill>
              </a:rPr>
              <a:t>Source : </a:t>
            </a:r>
            <a:r>
              <a:rPr lang="fr-FR" sz="1200" dirty="0">
                <a:solidFill>
                  <a:srgbClr val="7030A0"/>
                </a:solidFill>
                <a:hlinkClick r:id="rId10"/>
              </a:rPr>
              <a:t>http://www.edialux.fr/chenilles-processionnaires-defoliatrices/2207-bande-de-glue-pour-mineuse-du-marronnier-100-m.html</a:t>
            </a:r>
            <a:r>
              <a:rPr lang="fr-FR" sz="1200" dirty="0">
                <a:solidFill>
                  <a:srgbClr val="7030A0"/>
                </a:solidFill>
              </a:rPr>
              <a:t> </a:t>
            </a:r>
          </a:p>
        </p:txBody>
      </p:sp>
      <p:sp>
        <p:nvSpPr>
          <p:cNvPr id="21" name="ZoneTexte 20">
            <a:extLst>
              <a:ext uri="{FF2B5EF4-FFF2-40B4-BE49-F238E27FC236}">
                <a16:creationId xmlns:a16="http://schemas.microsoft.com/office/drawing/2014/main" id="{9C35D1FB-B83B-4A82-B3EA-B77CD9F5BB5C}"/>
              </a:ext>
            </a:extLst>
          </p:cNvPr>
          <p:cNvSpPr txBox="1"/>
          <p:nvPr/>
        </p:nvSpPr>
        <p:spPr>
          <a:xfrm>
            <a:off x="166995" y="2455468"/>
            <a:ext cx="4022744" cy="923330"/>
          </a:xfrm>
          <a:prstGeom prst="rect">
            <a:avLst/>
          </a:prstGeom>
          <a:noFill/>
          <a:ln>
            <a:solidFill>
              <a:srgbClr val="FF0000"/>
            </a:solidFill>
          </a:ln>
        </p:spPr>
        <p:txBody>
          <a:bodyPr wrap="square" rtlCol="0">
            <a:spAutoFit/>
          </a:bodyPr>
          <a:lstStyle/>
          <a:p>
            <a:pPr algn="just"/>
            <a:r>
              <a:rPr lang="fr-FR" dirty="0">
                <a:solidFill>
                  <a:srgbClr val="FF0000"/>
                </a:solidFill>
              </a:rPr>
              <a:t>Le problème des pièges à glue est qu’ils attrapent tous les insectes y compris les pollinisateurs. Ils sont peu sélectifs.</a:t>
            </a:r>
          </a:p>
        </p:txBody>
      </p:sp>
      <p:sp>
        <p:nvSpPr>
          <p:cNvPr id="23" name="Espace réservé du numéro de diapositive 1">
            <a:extLst>
              <a:ext uri="{FF2B5EF4-FFF2-40B4-BE49-F238E27FC236}">
                <a16:creationId xmlns:a16="http://schemas.microsoft.com/office/drawing/2014/main" id="{C8ED5083-453F-434B-A763-B225A71FA849}"/>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114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5128523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967C934A-25CA-4BC5-97AB-62176682CE07}"/>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34BC2F03-61BD-4E1B-ACC3-31ED6424ADB5}"/>
              </a:ext>
            </a:extLst>
          </p:cNvPr>
          <p:cNvSpPr/>
          <p:nvPr/>
        </p:nvSpPr>
        <p:spPr>
          <a:xfrm>
            <a:off x="166995" y="905862"/>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1968F8DE-6266-4C8E-9869-295D29A2B7E1}"/>
              </a:ext>
            </a:extLst>
          </p:cNvPr>
          <p:cNvSpPr/>
          <p:nvPr/>
        </p:nvSpPr>
        <p:spPr>
          <a:xfrm>
            <a:off x="217220" y="1396692"/>
            <a:ext cx="2641749" cy="369332"/>
          </a:xfrm>
          <a:prstGeom prst="rect">
            <a:avLst/>
          </a:prstGeom>
        </p:spPr>
        <p:txBody>
          <a:bodyPr wrap="none">
            <a:spAutoFit/>
          </a:bodyPr>
          <a:lstStyle/>
          <a:p>
            <a:pPr marR="50292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7.2. Pièges (suite)</a:t>
            </a:r>
          </a:p>
        </p:txBody>
      </p:sp>
      <p:sp>
        <p:nvSpPr>
          <p:cNvPr id="5" name="Rectangle 4">
            <a:extLst>
              <a:ext uri="{FF2B5EF4-FFF2-40B4-BE49-F238E27FC236}">
                <a16:creationId xmlns:a16="http://schemas.microsoft.com/office/drawing/2014/main" id="{93A44734-DB4B-4FEC-9685-96AEBC8E7C58}"/>
              </a:ext>
            </a:extLst>
          </p:cNvPr>
          <p:cNvSpPr/>
          <p:nvPr/>
        </p:nvSpPr>
        <p:spPr>
          <a:xfrm>
            <a:off x="217220" y="1887522"/>
            <a:ext cx="2544286" cy="369332"/>
          </a:xfrm>
          <a:prstGeom prst="rect">
            <a:avLst/>
          </a:prstGeom>
        </p:spPr>
        <p:txBody>
          <a:bodyPr wrap="none">
            <a:spAutoFit/>
          </a:bodyPr>
          <a:lstStyle/>
          <a:p>
            <a:r>
              <a:rPr lang="fr-FR" b="1" dirty="0">
                <a:solidFill>
                  <a:srgbClr val="7030A0"/>
                </a:solidFill>
                <a:latin typeface="Arial" panose="020B0604020202020204" pitchFamily="34" charset="0"/>
                <a:ea typeface="Times New Roman" panose="02020603050405020304" pitchFamily="18" charset="0"/>
              </a:rPr>
              <a:t>Pièges à mammifères</a:t>
            </a:r>
            <a:endParaRPr lang="fr-FR" dirty="0"/>
          </a:p>
        </p:txBody>
      </p:sp>
      <p:sp>
        <p:nvSpPr>
          <p:cNvPr id="6" name="ZoneTexte 5">
            <a:extLst>
              <a:ext uri="{FF2B5EF4-FFF2-40B4-BE49-F238E27FC236}">
                <a16:creationId xmlns:a16="http://schemas.microsoft.com/office/drawing/2014/main" id="{4FCA9FC4-2E5D-495E-9EA5-CA0582813A12}"/>
              </a:ext>
            </a:extLst>
          </p:cNvPr>
          <p:cNvSpPr txBox="1">
            <a:spLocks noChangeArrowheads="1"/>
          </p:cNvSpPr>
          <p:nvPr/>
        </p:nvSpPr>
        <p:spPr bwMode="auto">
          <a:xfrm>
            <a:off x="217220" y="2326334"/>
            <a:ext cx="1172376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fr-FR" altLang="fr-FR" sz="1800" dirty="0">
                <a:solidFill>
                  <a:srgbClr val="7030A0"/>
                </a:solidFill>
                <a:latin typeface="Arial" panose="020B0604020202020204" pitchFamily="34" charset="0"/>
              </a:rPr>
              <a:t>type boite avec un système d'entrée à bascule. </a:t>
            </a:r>
          </a:p>
          <a:p>
            <a:pPr eaLnBrk="1" hangingPunct="1">
              <a:spcBef>
                <a:spcPct val="0"/>
              </a:spcBef>
            </a:pPr>
            <a:r>
              <a:rPr lang="fr-FR" altLang="fr-FR" sz="1800" dirty="0">
                <a:solidFill>
                  <a:srgbClr val="7030A0"/>
                </a:solidFill>
                <a:latin typeface="Arial" panose="020B0604020202020204" pitchFamily="34" charset="0"/>
              </a:rPr>
              <a:t>méthode très efficace .</a:t>
            </a:r>
          </a:p>
          <a:p>
            <a:pPr eaLnBrk="1" hangingPunct="1">
              <a:spcBef>
                <a:spcPct val="0"/>
              </a:spcBef>
            </a:pPr>
            <a:r>
              <a:rPr lang="fr-FR" altLang="fr-FR" sz="1800" dirty="0">
                <a:solidFill>
                  <a:srgbClr val="EE4422"/>
                </a:solidFill>
                <a:latin typeface="Arial" panose="020B0604020202020204" pitchFamily="34" charset="0"/>
              </a:rPr>
              <a:t>mais assez contraignante et chronophage (prend du temps). </a:t>
            </a:r>
          </a:p>
          <a:p>
            <a:pPr eaLnBrk="1" hangingPunct="1">
              <a:spcBef>
                <a:spcPct val="0"/>
              </a:spcBef>
            </a:pPr>
            <a:r>
              <a:rPr lang="fr-FR" altLang="fr-FR" sz="1800" dirty="0">
                <a:solidFill>
                  <a:srgbClr val="7030A0"/>
                </a:solidFill>
                <a:latin typeface="Arial" panose="020B0604020202020204" pitchFamily="34" charset="0"/>
              </a:rPr>
              <a:t>Utile pour estimer une population d’animaux (mulot, campagnol, …), sur une parcelle.</a:t>
            </a:r>
          </a:p>
          <a:p>
            <a:pPr eaLnBrk="1" hangingPunct="1">
              <a:spcBef>
                <a:spcPct val="0"/>
              </a:spcBef>
            </a:pPr>
            <a:r>
              <a:rPr lang="fr-FR" altLang="fr-FR" sz="1800" dirty="0">
                <a:solidFill>
                  <a:srgbClr val="7030A0"/>
                </a:solidFill>
                <a:latin typeface="Arial" panose="020B0604020202020204" pitchFamily="34" charset="0"/>
              </a:rPr>
              <a:t>Doit être mis sur le trajet du ravageur.</a:t>
            </a:r>
          </a:p>
        </p:txBody>
      </p:sp>
      <p:pic>
        <p:nvPicPr>
          <p:cNvPr id="7" name="Image 6" descr="piège Scherman.jpg">
            <a:extLst>
              <a:ext uri="{FF2B5EF4-FFF2-40B4-BE49-F238E27FC236}">
                <a16:creationId xmlns:a16="http://schemas.microsoft.com/office/drawing/2014/main" id="{DA3C58FC-D9C0-4A08-BCE4-12A636F33E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3235" y="4019986"/>
            <a:ext cx="17287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piège.jpg">
            <a:extLst>
              <a:ext uri="{FF2B5EF4-FFF2-40B4-BE49-F238E27FC236}">
                <a16:creationId xmlns:a16="http://schemas.microsoft.com/office/drawing/2014/main" id="{8705F482-5475-4196-8C0A-71DC35BD82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572" y="3873142"/>
            <a:ext cx="121285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9" descr="piege1.jpg">
            <a:extLst>
              <a:ext uri="{FF2B5EF4-FFF2-40B4-BE49-F238E27FC236}">
                <a16:creationId xmlns:a16="http://schemas.microsoft.com/office/drawing/2014/main" id="{FAB9EEFA-CE8E-4F87-90F6-F6CA7B2A9C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9104" y="4054117"/>
            <a:ext cx="1166812"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F83193A2-2C8A-4175-8A74-571CB25BE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347" y="5094904"/>
            <a:ext cx="159226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descr="piege-a-souris-120x120.jpg">
            <a:extLst>
              <a:ext uri="{FF2B5EF4-FFF2-40B4-BE49-F238E27FC236}">
                <a16:creationId xmlns:a16="http://schemas.microsoft.com/office/drawing/2014/main" id="{974B5EA8-EDDF-4762-AF89-7A38E79A2C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6472" y="4854802"/>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BA915D8A-C9DD-4D9F-901A-AE832BCA3D88}"/>
              </a:ext>
            </a:extLst>
          </p:cNvPr>
          <p:cNvPicPr/>
          <p:nvPr/>
        </p:nvPicPr>
        <p:blipFill>
          <a:blip r:embed="rId7"/>
          <a:stretch>
            <a:fillRect/>
          </a:stretch>
        </p:blipFill>
        <p:spPr>
          <a:xfrm>
            <a:off x="9407618" y="3861363"/>
            <a:ext cx="2009775" cy="1714500"/>
          </a:xfrm>
          <a:prstGeom prst="rect">
            <a:avLst/>
          </a:prstGeom>
        </p:spPr>
      </p:pic>
      <p:sp>
        <p:nvSpPr>
          <p:cNvPr id="13" name="Rectangle 12">
            <a:extLst>
              <a:ext uri="{FF2B5EF4-FFF2-40B4-BE49-F238E27FC236}">
                <a16:creationId xmlns:a16="http://schemas.microsoft.com/office/drawing/2014/main" id="{EED6027F-69B5-43ED-A4F8-78A4BBDB5AED}"/>
              </a:ext>
            </a:extLst>
          </p:cNvPr>
          <p:cNvSpPr/>
          <p:nvPr/>
        </p:nvSpPr>
        <p:spPr>
          <a:xfrm>
            <a:off x="9795349" y="5633564"/>
            <a:ext cx="1234312" cy="276999"/>
          </a:xfrm>
          <a:prstGeom prst="rect">
            <a:avLst/>
          </a:prstGeom>
        </p:spPr>
        <p:txBody>
          <a:bodyPr wrap="none">
            <a:spAutoFit/>
          </a:bodyPr>
          <a:lstStyle/>
          <a:p>
            <a:pPr algn="ctr"/>
            <a:r>
              <a:rPr lang="fr-FR" sz="1200" spc="15" dirty="0">
                <a:solidFill>
                  <a:srgbClr val="7030A0"/>
                </a:solidFill>
                <a:latin typeface="Arial" panose="020B0604020202020204" pitchFamily="34" charset="0"/>
                <a:ea typeface="Times New Roman" panose="02020603050405020304" pitchFamily="18" charset="0"/>
              </a:rPr>
              <a:t>Pièges à taupe</a:t>
            </a:r>
            <a:endParaRPr lang="fr-FR" sz="1200" dirty="0">
              <a:solidFill>
                <a:srgbClr val="7030A0"/>
              </a:solidFill>
            </a:endParaRPr>
          </a:p>
        </p:txBody>
      </p:sp>
      <p:pic>
        <p:nvPicPr>
          <p:cNvPr id="15" name="Image 14">
            <a:extLst>
              <a:ext uri="{FF2B5EF4-FFF2-40B4-BE49-F238E27FC236}">
                <a16:creationId xmlns:a16="http://schemas.microsoft.com/office/drawing/2014/main" id="{C7724083-73AD-4EB1-BB2B-7E4BB3725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5255" y="1766024"/>
            <a:ext cx="1714500" cy="1714500"/>
          </a:xfrm>
          <a:prstGeom prst="rect">
            <a:avLst/>
          </a:prstGeom>
        </p:spPr>
      </p:pic>
      <p:sp>
        <p:nvSpPr>
          <p:cNvPr id="16" name="Espace réservé du numéro de diapositive 1">
            <a:extLst>
              <a:ext uri="{FF2B5EF4-FFF2-40B4-BE49-F238E27FC236}">
                <a16:creationId xmlns:a16="http://schemas.microsoft.com/office/drawing/2014/main" id="{AE867182-4040-438B-8D25-79B39F1939E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115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7897856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77C0973-8E89-4876-BEB3-F5D4E12F120D}"/>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8E2C4A7D-045A-4083-BC39-B42420C77228}"/>
              </a:ext>
            </a:extLst>
          </p:cNvPr>
          <p:cNvSpPr/>
          <p:nvPr/>
        </p:nvSpPr>
        <p:spPr>
          <a:xfrm>
            <a:off x="166995" y="905861"/>
            <a:ext cx="7378433" cy="669479"/>
          </a:xfrm>
          <a:prstGeom prst="rect">
            <a:avLst/>
          </a:prstGeom>
        </p:spPr>
        <p:txBody>
          <a:bodyPr wrap="squar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4DCA223-4799-475E-BFA7-362C0928AEEC}"/>
              </a:ext>
            </a:extLst>
          </p:cNvPr>
          <p:cNvSpPr/>
          <p:nvPr/>
        </p:nvSpPr>
        <p:spPr>
          <a:xfrm>
            <a:off x="166995" y="1641189"/>
            <a:ext cx="3257302" cy="369332"/>
          </a:xfrm>
          <a:prstGeom prst="rect">
            <a:avLst/>
          </a:prstGeom>
        </p:spPr>
        <p:txBody>
          <a:bodyPr wrap="none">
            <a:spAutoFit/>
          </a:bodyPr>
          <a:lstStyle/>
          <a:p>
            <a:pPr marR="50292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7.2. Pièges (suite et fin)</a:t>
            </a:r>
          </a:p>
        </p:txBody>
      </p:sp>
      <p:sp>
        <p:nvSpPr>
          <p:cNvPr id="5" name="Rectangle 4">
            <a:extLst>
              <a:ext uri="{FF2B5EF4-FFF2-40B4-BE49-F238E27FC236}">
                <a16:creationId xmlns:a16="http://schemas.microsoft.com/office/drawing/2014/main" id="{BDA8CAE4-962F-4537-A612-2114C5330E8F}"/>
              </a:ext>
            </a:extLst>
          </p:cNvPr>
          <p:cNvSpPr/>
          <p:nvPr/>
        </p:nvSpPr>
        <p:spPr>
          <a:xfrm>
            <a:off x="275365" y="2186499"/>
            <a:ext cx="3916457" cy="369332"/>
          </a:xfrm>
          <a:prstGeom prst="rect">
            <a:avLst/>
          </a:prstGeom>
        </p:spPr>
        <p:txBody>
          <a:bodyPr wrap="none">
            <a:spAutoFit/>
          </a:bodyPr>
          <a:lstStyle/>
          <a:p>
            <a:r>
              <a:rPr lang="fr-FR" b="1" dirty="0">
                <a:solidFill>
                  <a:srgbClr val="7030A0"/>
                </a:solidFill>
                <a:latin typeface="Arial" panose="020B0604020202020204" pitchFamily="34" charset="0"/>
                <a:ea typeface="Times New Roman" panose="02020603050405020304" pitchFamily="18" charset="0"/>
              </a:rPr>
              <a:t>Pièges à mammifères (suite et fin)</a:t>
            </a:r>
            <a:endParaRPr lang="fr-FR" dirty="0"/>
          </a:p>
        </p:txBody>
      </p:sp>
      <p:pic>
        <p:nvPicPr>
          <p:cNvPr id="6" name="Picture 1" descr="les outils">
            <a:extLst>
              <a:ext uri="{FF2B5EF4-FFF2-40B4-BE49-F238E27FC236}">
                <a16:creationId xmlns:a16="http://schemas.microsoft.com/office/drawing/2014/main" id="{A0D5ADFC-2CC2-4F10-8959-4F8DA3256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5435" y="875879"/>
            <a:ext cx="15049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la tarrière">
            <a:extLst>
              <a:ext uri="{FF2B5EF4-FFF2-40B4-BE49-F238E27FC236}">
                <a16:creationId xmlns:a16="http://schemas.microsoft.com/office/drawing/2014/main" id="{3A4132B2-42EE-457A-B05E-6049BE78F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7897" y="806823"/>
            <a:ext cx="1143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e piège">
            <a:extLst>
              <a:ext uri="{FF2B5EF4-FFF2-40B4-BE49-F238E27FC236}">
                <a16:creationId xmlns:a16="http://schemas.microsoft.com/office/drawing/2014/main" id="{2E5DF722-690D-4F01-9EA3-D48D63F5A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0222" y="806823"/>
            <a:ext cx="1484312"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faire le trou">
            <a:extLst>
              <a:ext uri="{FF2B5EF4-FFF2-40B4-BE49-F238E27FC236}">
                <a16:creationId xmlns:a16="http://schemas.microsoft.com/office/drawing/2014/main" id="{B88C1F14-FC41-458D-9B96-540B8EA6B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365" y="2806346"/>
            <a:ext cx="21478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un mulot piègé">
            <a:extLst>
              <a:ext uri="{FF2B5EF4-FFF2-40B4-BE49-F238E27FC236}">
                <a16:creationId xmlns:a16="http://schemas.microsoft.com/office/drawing/2014/main" id="{DC576996-3B91-421A-AEA4-BCA1697BEA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158" y="2867398"/>
            <a:ext cx="214312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2">
            <a:extLst>
              <a:ext uri="{FF2B5EF4-FFF2-40B4-BE49-F238E27FC236}">
                <a16:creationId xmlns:a16="http://schemas.microsoft.com/office/drawing/2014/main" id="{3213D36D-EB70-42A1-9990-F99E45C71466}"/>
              </a:ext>
            </a:extLst>
          </p:cNvPr>
          <p:cNvSpPr txBox="1">
            <a:spLocks noChangeArrowheads="1"/>
          </p:cNvSpPr>
          <p:nvPr/>
        </p:nvSpPr>
        <p:spPr bwMode="auto">
          <a:xfrm>
            <a:off x="2685751" y="6203033"/>
            <a:ext cx="30121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Arial" panose="020B0604020202020204" pitchFamily="34" charset="0"/>
              </a:rPr>
              <a:t>Pièges anti mulot ou taupe. Source : </a:t>
            </a:r>
          </a:p>
          <a:p>
            <a:pPr algn="ctr" eaLnBrk="1" hangingPunct="1">
              <a:spcBef>
                <a:spcPct val="0"/>
              </a:spcBef>
              <a:buFontTx/>
              <a:buNone/>
            </a:pPr>
            <a:r>
              <a:rPr lang="fr-FR" altLang="fr-FR" sz="1200" dirty="0">
                <a:solidFill>
                  <a:srgbClr val="7030A0"/>
                </a:solidFill>
                <a:latin typeface="Arial" panose="020B0604020202020204" pitchFamily="34" charset="0"/>
                <a:hlinkClick r:id="rId7"/>
              </a:rPr>
              <a:t>http://croqfcn.perso.sfr.fr/traitmt.htm</a:t>
            </a:r>
            <a:r>
              <a:rPr lang="fr-FR" altLang="fr-FR" sz="1200" dirty="0">
                <a:solidFill>
                  <a:srgbClr val="7030A0"/>
                </a:solidFill>
                <a:latin typeface="Arial" panose="020B0604020202020204" pitchFamily="34" charset="0"/>
              </a:rPr>
              <a:t> </a:t>
            </a:r>
          </a:p>
        </p:txBody>
      </p:sp>
      <p:sp>
        <p:nvSpPr>
          <p:cNvPr id="12" name="ZoneTexte 13">
            <a:extLst>
              <a:ext uri="{FF2B5EF4-FFF2-40B4-BE49-F238E27FC236}">
                <a16:creationId xmlns:a16="http://schemas.microsoft.com/office/drawing/2014/main" id="{A199E03B-19ED-4DC0-A1E5-AFF64CA25014}"/>
              </a:ext>
            </a:extLst>
          </p:cNvPr>
          <p:cNvSpPr txBox="1">
            <a:spLocks noChangeArrowheads="1"/>
          </p:cNvSpPr>
          <p:nvPr/>
        </p:nvSpPr>
        <p:spPr bwMode="auto">
          <a:xfrm>
            <a:off x="10581659" y="4021511"/>
            <a:ext cx="1163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7030A0"/>
                </a:solidFill>
                <a:latin typeface="Arial" panose="020B0604020202020204" pitchFamily="34" charset="0"/>
              </a:rPr>
              <a:t>Le piège armé</a:t>
            </a:r>
          </a:p>
        </p:txBody>
      </p:sp>
      <p:sp>
        <p:nvSpPr>
          <p:cNvPr id="13" name="ZoneTexte 14">
            <a:extLst>
              <a:ext uri="{FF2B5EF4-FFF2-40B4-BE49-F238E27FC236}">
                <a16:creationId xmlns:a16="http://schemas.microsoft.com/office/drawing/2014/main" id="{8FC4FD4E-72B5-4D73-AD91-C255D24D05C3}"/>
              </a:ext>
            </a:extLst>
          </p:cNvPr>
          <p:cNvSpPr txBox="1">
            <a:spLocks noChangeArrowheads="1"/>
          </p:cNvSpPr>
          <p:nvPr/>
        </p:nvSpPr>
        <p:spPr bwMode="auto">
          <a:xfrm>
            <a:off x="6223972" y="4164386"/>
            <a:ext cx="14287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7030A0"/>
                </a:solidFill>
                <a:latin typeface="Arial" panose="020B0604020202020204" pitchFamily="34" charset="0"/>
              </a:rPr>
              <a:t>Chercher une galerie et faire un trou avec la tarière (°)</a:t>
            </a:r>
          </a:p>
          <a:p>
            <a:pPr eaLnBrk="1" hangingPunct="1">
              <a:spcBef>
                <a:spcPct val="0"/>
              </a:spcBef>
              <a:buFontTx/>
              <a:buNone/>
            </a:pPr>
            <a:endParaRPr lang="fr-FR" altLang="fr-FR" sz="1200">
              <a:solidFill>
                <a:srgbClr val="7030A0"/>
              </a:solidFill>
              <a:latin typeface="Arial" panose="020B0604020202020204" pitchFamily="34" charset="0"/>
            </a:endParaRPr>
          </a:p>
          <a:p>
            <a:pPr eaLnBrk="1" hangingPunct="1">
              <a:spcBef>
                <a:spcPct val="0"/>
              </a:spcBef>
              <a:buFontTx/>
              <a:buNone/>
            </a:pPr>
            <a:r>
              <a:rPr lang="fr-FR" altLang="fr-FR" sz="1200">
                <a:solidFill>
                  <a:srgbClr val="7030A0"/>
                </a:solidFill>
                <a:latin typeface="Arial" panose="020B0604020202020204" pitchFamily="34" charset="0"/>
              </a:rPr>
              <a:t>Puis poser le piège armé </a:t>
            </a:r>
            <a:r>
              <a:rPr lang="fr-FR" altLang="fr-FR" sz="1200">
                <a:solidFill>
                  <a:srgbClr val="7030A0"/>
                </a:solidFill>
                <a:latin typeface="Arial" panose="020B0604020202020204" pitchFamily="34" charset="0"/>
                <a:sym typeface="Symbol" panose="05050102010706020507" pitchFamily="18" charset="2"/>
              </a:rPr>
              <a:t></a:t>
            </a:r>
            <a:endParaRPr lang="fr-FR" altLang="fr-FR" sz="1200">
              <a:solidFill>
                <a:srgbClr val="7030A0"/>
              </a:solidFill>
              <a:latin typeface="Arial" panose="020B0604020202020204" pitchFamily="34" charset="0"/>
            </a:endParaRPr>
          </a:p>
        </p:txBody>
      </p:sp>
      <p:sp>
        <p:nvSpPr>
          <p:cNvPr id="14" name="ZoneTexte 15">
            <a:extLst>
              <a:ext uri="{FF2B5EF4-FFF2-40B4-BE49-F238E27FC236}">
                <a16:creationId xmlns:a16="http://schemas.microsoft.com/office/drawing/2014/main" id="{6364B552-31D5-444A-930B-8B66E7DC71D3}"/>
              </a:ext>
            </a:extLst>
          </p:cNvPr>
          <p:cNvSpPr txBox="1">
            <a:spLocks noChangeArrowheads="1"/>
          </p:cNvSpPr>
          <p:nvPr/>
        </p:nvSpPr>
        <p:spPr bwMode="auto">
          <a:xfrm>
            <a:off x="10367347" y="4735886"/>
            <a:ext cx="1658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7030A0"/>
                </a:solidFill>
                <a:latin typeface="Arial" panose="020B0604020202020204" pitchFamily="34" charset="0"/>
              </a:rPr>
              <a:t>Le piège est désarmé</a:t>
            </a:r>
          </a:p>
        </p:txBody>
      </p:sp>
      <p:pic>
        <p:nvPicPr>
          <p:cNvPr id="15" name="Picture 9">
            <a:extLst>
              <a:ext uri="{FF2B5EF4-FFF2-40B4-BE49-F238E27FC236}">
                <a16:creationId xmlns:a16="http://schemas.microsoft.com/office/drawing/2014/main" id="{B2A0A1AB-9C28-43E6-B9B3-23B224FDFA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53097" y="5093073"/>
            <a:ext cx="11144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a:extLst>
              <a:ext uri="{FF2B5EF4-FFF2-40B4-BE49-F238E27FC236}">
                <a16:creationId xmlns:a16="http://schemas.microsoft.com/office/drawing/2014/main" id="{EFA8AE6B-8F6F-4B40-9F1C-292E34783D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24159" y="4593011"/>
            <a:ext cx="16097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EF7AAA87-0C82-4C86-B802-044AAB078CA1}"/>
              </a:ext>
            </a:extLst>
          </p:cNvPr>
          <p:cNvSpPr/>
          <p:nvPr/>
        </p:nvSpPr>
        <p:spPr>
          <a:xfrm>
            <a:off x="817278" y="5709457"/>
            <a:ext cx="875561" cy="276999"/>
          </a:xfrm>
          <a:prstGeom prst="rect">
            <a:avLst/>
          </a:prstGeom>
        </p:spPr>
        <p:txBody>
          <a:bodyPr wrap="none">
            <a:spAutoFit/>
          </a:bodyPr>
          <a:lstStyle/>
          <a:p>
            <a:pPr algn="ctr"/>
            <a:r>
              <a:rPr lang="fr-FR" altLang="fr-FR" sz="1200" dirty="0">
                <a:solidFill>
                  <a:srgbClr val="7030A0"/>
                </a:solidFill>
                <a:latin typeface="Arial" panose="020B0604020202020204" pitchFamily="34" charset="0"/>
              </a:rPr>
              <a:t>La tarière </a:t>
            </a:r>
            <a:endParaRPr lang="fr-FR" sz="1200" dirty="0">
              <a:solidFill>
                <a:srgbClr val="7030A0"/>
              </a:solidFill>
            </a:endParaRPr>
          </a:p>
        </p:txBody>
      </p:sp>
      <p:sp>
        <p:nvSpPr>
          <p:cNvPr id="18" name="Rectangle 17">
            <a:extLst>
              <a:ext uri="{FF2B5EF4-FFF2-40B4-BE49-F238E27FC236}">
                <a16:creationId xmlns:a16="http://schemas.microsoft.com/office/drawing/2014/main" id="{98DAEF2D-3A2D-419E-AA28-172BD864CFAB}"/>
              </a:ext>
            </a:extLst>
          </p:cNvPr>
          <p:cNvSpPr/>
          <p:nvPr/>
        </p:nvSpPr>
        <p:spPr>
          <a:xfrm>
            <a:off x="6248265" y="2047999"/>
            <a:ext cx="1027845" cy="276999"/>
          </a:xfrm>
          <a:prstGeom prst="rect">
            <a:avLst/>
          </a:prstGeom>
        </p:spPr>
        <p:txBody>
          <a:bodyPr wrap="none">
            <a:spAutoFit/>
          </a:bodyPr>
          <a:lstStyle/>
          <a:p>
            <a:pPr>
              <a:spcBef>
                <a:spcPct val="0"/>
              </a:spcBef>
            </a:pPr>
            <a:r>
              <a:rPr lang="fr-FR" altLang="fr-FR" sz="1200" dirty="0">
                <a:solidFill>
                  <a:srgbClr val="7030A0"/>
                </a:solidFill>
                <a:latin typeface="Arial" panose="020B0604020202020204" pitchFamily="34" charset="0"/>
              </a:rPr>
              <a:t>La tarière </a:t>
            </a:r>
            <a:r>
              <a:rPr lang="fr-FR" altLang="fr-FR" sz="1200" dirty="0">
                <a:solidFill>
                  <a:srgbClr val="7030A0"/>
                </a:solidFill>
                <a:latin typeface="Arial" panose="020B0604020202020204" pitchFamily="34" charset="0"/>
                <a:sym typeface="Symbol" panose="05050102010706020507" pitchFamily="18" charset="2"/>
              </a:rPr>
              <a:t></a:t>
            </a:r>
            <a:endParaRPr lang="fr-FR" altLang="fr-FR" sz="1200" dirty="0">
              <a:solidFill>
                <a:srgbClr val="7030A0"/>
              </a:solidFill>
              <a:latin typeface="Arial" panose="020B0604020202020204" pitchFamily="34" charset="0"/>
            </a:endParaRPr>
          </a:p>
        </p:txBody>
      </p:sp>
      <p:sp>
        <p:nvSpPr>
          <p:cNvPr id="19" name="Espace réservé du numéro de diapositive 1">
            <a:extLst>
              <a:ext uri="{FF2B5EF4-FFF2-40B4-BE49-F238E27FC236}">
                <a16:creationId xmlns:a16="http://schemas.microsoft.com/office/drawing/2014/main" id="{90D6126B-4A81-4702-ABC6-E1665AF97A0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116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2285168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C5415971-D6E5-4929-9736-8AB68E8A5E5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 name="Rectangle 4">
            <a:extLst>
              <a:ext uri="{FF2B5EF4-FFF2-40B4-BE49-F238E27FC236}">
                <a16:creationId xmlns:a16="http://schemas.microsoft.com/office/drawing/2014/main" id="{133CE215-53E7-4B9E-A5FA-EAD1A722BB0A}"/>
              </a:ext>
            </a:extLst>
          </p:cNvPr>
          <p:cNvSpPr/>
          <p:nvPr/>
        </p:nvSpPr>
        <p:spPr>
          <a:xfrm>
            <a:off x="157352" y="990894"/>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D6BE5E37-0279-4B73-B047-6EA47E025645}"/>
              </a:ext>
            </a:extLst>
          </p:cNvPr>
          <p:cNvSpPr/>
          <p:nvPr/>
        </p:nvSpPr>
        <p:spPr>
          <a:xfrm>
            <a:off x="157352" y="1545487"/>
            <a:ext cx="3680495" cy="369332"/>
          </a:xfrm>
          <a:prstGeom prst="rect">
            <a:avLst/>
          </a:prstGeom>
        </p:spPr>
        <p:txBody>
          <a:bodyPr wrap="none">
            <a:spAutoFit/>
          </a:bodyPr>
          <a:lstStyle/>
          <a:p>
            <a:pPr marR="50292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7.3. Barrières de protection</a:t>
            </a:r>
          </a:p>
        </p:txBody>
      </p:sp>
      <p:pic>
        <p:nvPicPr>
          <p:cNvPr id="8" name="Image 7">
            <a:extLst>
              <a:ext uri="{FF2B5EF4-FFF2-40B4-BE49-F238E27FC236}">
                <a16:creationId xmlns:a16="http://schemas.microsoft.com/office/drawing/2014/main" id="{6F8E6CAE-9AC5-44A6-89B4-8B683B8FD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904" y="1743929"/>
            <a:ext cx="2428875" cy="1876425"/>
          </a:xfrm>
          <a:prstGeom prst="rect">
            <a:avLst/>
          </a:prstGeom>
        </p:spPr>
      </p:pic>
      <p:pic>
        <p:nvPicPr>
          <p:cNvPr id="18" name="Image 17">
            <a:extLst>
              <a:ext uri="{FF2B5EF4-FFF2-40B4-BE49-F238E27FC236}">
                <a16:creationId xmlns:a16="http://schemas.microsoft.com/office/drawing/2014/main" id="{046ABDB1-4F65-4043-B318-9D0854462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633" y="1772504"/>
            <a:ext cx="2466975" cy="1847850"/>
          </a:xfrm>
          <a:prstGeom prst="rect">
            <a:avLst/>
          </a:prstGeom>
        </p:spPr>
      </p:pic>
      <p:sp>
        <p:nvSpPr>
          <p:cNvPr id="20" name="ZoneTexte 19">
            <a:extLst>
              <a:ext uri="{FF2B5EF4-FFF2-40B4-BE49-F238E27FC236}">
                <a16:creationId xmlns:a16="http://schemas.microsoft.com/office/drawing/2014/main" id="{EC7D0332-6C33-4200-91F4-573B0A0CEC76}"/>
              </a:ext>
            </a:extLst>
          </p:cNvPr>
          <p:cNvSpPr txBox="1"/>
          <p:nvPr/>
        </p:nvSpPr>
        <p:spPr>
          <a:xfrm>
            <a:off x="4865341" y="3747050"/>
            <a:ext cx="2755780" cy="461665"/>
          </a:xfrm>
          <a:prstGeom prst="rect">
            <a:avLst/>
          </a:prstGeom>
          <a:noFill/>
        </p:spPr>
        <p:txBody>
          <a:bodyPr wrap="square" rtlCol="0">
            <a:spAutoFit/>
          </a:bodyPr>
          <a:lstStyle/>
          <a:p>
            <a:pPr algn="ctr"/>
            <a:r>
              <a:rPr lang="fr-FR" sz="1200" dirty="0">
                <a:solidFill>
                  <a:srgbClr val="7030A0"/>
                </a:solidFill>
              </a:rPr>
              <a:t>Anneaux de protection contre les limaces entourant les plantes à protéger</a:t>
            </a:r>
          </a:p>
        </p:txBody>
      </p:sp>
      <p:pic>
        <p:nvPicPr>
          <p:cNvPr id="7" name="Image 6">
            <a:extLst>
              <a:ext uri="{FF2B5EF4-FFF2-40B4-BE49-F238E27FC236}">
                <a16:creationId xmlns:a16="http://schemas.microsoft.com/office/drawing/2014/main" id="{21443AC5-7564-4E88-8F10-ECC99FC59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919" y="2209352"/>
            <a:ext cx="2857500" cy="1600200"/>
          </a:xfrm>
          <a:prstGeom prst="rect">
            <a:avLst/>
          </a:prstGeom>
        </p:spPr>
      </p:pic>
      <p:sp>
        <p:nvSpPr>
          <p:cNvPr id="40" name="ZoneTexte 39">
            <a:extLst>
              <a:ext uri="{FF2B5EF4-FFF2-40B4-BE49-F238E27FC236}">
                <a16:creationId xmlns:a16="http://schemas.microsoft.com/office/drawing/2014/main" id="{DE72D193-9D2F-4952-BEAE-121C20E10E03}"/>
              </a:ext>
            </a:extLst>
          </p:cNvPr>
          <p:cNvSpPr txBox="1"/>
          <p:nvPr/>
        </p:nvSpPr>
        <p:spPr>
          <a:xfrm>
            <a:off x="525490" y="3839384"/>
            <a:ext cx="2325434" cy="276999"/>
          </a:xfrm>
          <a:prstGeom prst="rect">
            <a:avLst/>
          </a:prstGeom>
          <a:noFill/>
        </p:spPr>
        <p:txBody>
          <a:bodyPr wrap="square" rtlCol="0">
            <a:spAutoFit/>
          </a:bodyPr>
          <a:lstStyle/>
          <a:p>
            <a:pPr algn="ctr"/>
            <a:r>
              <a:rPr lang="fr-FR" sz="1200" dirty="0">
                <a:solidFill>
                  <a:srgbClr val="7030A0"/>
                </a:solidFill>
              </a:rPr>
              <a:t>Protection des jeunes plants</a:t>
            </a:r>
          </a:p>
        </p:txBody>
      </p:sp>
      <p:pic>
        <p:nvPicPr>
          <p:cNvPr id="10" name="Image 7" descr="antilim01-bande-de-cuivre-antilimaces-4.jpg">
            <a:extLst>
              <a:ext uri="{FF2B5EF4-FFF2-40B4-BE49-F238E27FC236}">
                <a16:creationId xmlns:a16="http://schemas.microsoft.com/office/drawing/2014/main" id="{4F174EAD-9ABF-4287-B9AB-06F8C61F59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840" y="4208715"/>
            <a:ext cx="2319084" cy="231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descr="cppr39_anti_limaces_escargots.jpg">
            <a:extLst>
              <a:ext uri="{FF2B5EF4-FFF2-40B4-BE49-F238E27FC236}">
                <a16:creationId xmlns:a16="http://schemas.microsoft.com/office/drawing/2014/main" id="{9C3D187B-E4BB-49AC-A935-3FFDD7A547F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5332" y="4557460"/>
            <a:ext cx="15716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5">
            <a:extLst>
              <a:ext uri="{FF2B5EF4-FFF2-40B4-BE49-F238E27FC236}">
                <a16:creationId xmlns:a16="http://schemas.microsoft.com/office/drawing/2014/main" id="{ED8C402D-0711-407A-A087-557263C2309D}"/>
              </a:ext>
            </a:extLst>
          </p:cNvPr>
          <p:cNvSpPr txBox="1">
            <a:spLocks noChangeArrowheads="1"/>
          </p:cNvSpPr>
          <p:nvPr/>
        </p:nvSpPr>
        <p:spPr bwMode="auto">
          <a:xfrm>
            <a:off x="638020" y="6250800"/>
            <a:ext cx="21467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Protection contre les limaces</a:t>
            </a:r>
          </a:p>
        </p:txBody>
      </p:sp>
      <p:sp>
        <p:nvSpPr>
          <p:cNvPr id="2" name="ZoneTexte 1">
            <a:extLst>
              <a:ext uri="{FF2B5EF4-FFF2-40B4-BE49-F238E27FC236}">
                <a16:creationId xmlns:a16="http://schemas.microsoft.com/office/drawing/2014/main" id="{B86B95E3-508D-4210-8B36-FA21345228D7}"/>
              </a:ext>
            </a:extLst>
          </p:cNvPr>
          <p:cNvSpPr txBox="1"/>
          <p:nvPr/>
        </p:nvSpPr>
        <p:spPr>
          <a:xfrm>
            <a:off x="3076687" y="6129085"/>
            <a:ext cx="1947134" cy="276999"/>
          </a:xfrm>
          <a:prstGeom prst="rect">
            <a:avLst/>
          </a:prstGeom>
          <a:noFill/>
        </p:spPr>
        <p:txBody>
          <a:bodyPr wrap="square" rtlCol="0">
            <a:spAutoFit/>
          </a:bodyPr>
          <a:lstStyle/>
          <a:p>
            <a:pPr algn="ctr"/>
            <a:r>
              <a:rPr lang="fr-FR" sz="1200" dirty="0">
                <a:solidFill>
                  <a:srgbClr val="7030A0"/>
                </a:solidFill>
              </a:rPr>
              <a:t>Ruban adhésif anti limace</a:t>
            </a:r>
          </a:p>
        </p:txBody>
      </p:sp>
      <p:sp>
        <p:nvSpPr>
          <p:cNvPr id="14" name="Espace réservé du numéro de diapositive 1">
            <a:extLst>
              <a:ext uri="{FF2B5EF4-FFF2-40B4-BE49-F238E27FC236}">
                <a16:creationId xmlns:a16="http://schemas.microsoft.com/office/drawing/2014/main" id="{53C46D45-85C5-4E54-86B0-6E5F2E7178C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117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1138390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C5415971-D6E5-4929-9736-8AB68E8A5E5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 name="Rectangle 4">
            <a:extLst>
              <a:ext uri="{FF2B5EF4-FFF2-40B4-BE49-F238E27FC236}">
                <a16:creationId xmlns:a16="http://schemas.microsoft.com/office/drawing/2014/main" id="{133CE215-53E7-4B9E-A5FA-EAD1A722BB0A}"/>
              </a:ext>
            </a:extLst>
          </p:cNvPr>
          <p:cNvSpPr/>
          <p:nvPr/>
        </p:nvSpPr>
        <p:spPr>
          <a:xfrm>
            <a:off x="97029" y="828750"/>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D6BE5E37-0279-4B73-B047-6EA47E025645}"/>
              </a:ext>
            </a:extLst>
          </p:cNvPr>
          <p:cNvSpPr/>
          <p:nvPr/>
        </p:nvSpPr>
        <p:spPr>
          <a:xfrm>
            <a:off x="144283" y="1242073"/>
            <a:ext cx="4437112" cy="369332"/>
          </a:xfrm>
          <a:prstGeom prst="rect">
            <a:avLst/>
          </a:prstGeom>
        </p:spPr>
        <p:txBody>
          <a:bodyPr wrap="none">
            <a:spAutoFit/>
          </a:bodyPr>
          <a:lstStyle/>
          <a:p>
            <a:pPr marR="50292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7.3. Barrières de protection (suite)</a:t>
            </a:r>
          </a:p>
        </p:txBody>
      </p:sp>
      <p:sp>
        <p:nvSpPr>
          <p:cNvPr id="46" name="ZoneTexte 45">
            <a:extLst>
              <a:ext uri="{FF2B5EF4-FFF2-40B4-BE49-F238E27FC236}">
                <a16:creationId xmlns:a16="http://schemas.microsoft.com/office/drawing/2014/main" id="{2E23D5CB-104E-462D-BBF9-3F195ADEADA0}"/>
              </a:ext>
            </a:extLst>
          </p:cNvPr>
          <p:cNvSpPr txBox="1"/>
          <p:nvPr/>
        </p:nvSpPr>
        <p:spPr>
          <a:xfrm>
            <a:off x="81307" y="1774443"/>
            <a:ext cx="4326121" cy="369332"/>
          </a:xfrm>
          <a:prstGeom prst="rect">
            <a:avLst/>
          </a:prstGeom>
          <a:noFill/>
        </p:spPr>
        <p:txBody>
          <a:bodyPr wrap="none" rtlCol="0">
            <a:spAutoFit/>
          </a:bodyPr>
          <a:lstStyle/>
          <a:p>
            <a:r>
              <a:rPr lang="fr-FR" b="1" dirty="0">
                <a:solidFill>
                  <a:srgbClr val="7030A0"/>
                </a:solidFill>
              </a:rPr>
              <a:t>Le paillage plastique (contre les adventices)</a:t>
            </a:r>
          </a:p>
        </p:txBody>
      </p:sp>
      <p:sp>
        <p:nvSpPr>
          <p:cNvPr id="47" name="ZoneTexte 46">
            <a:extLst>
              <a:ext uri="{FF2B5EF4-FFF2-40B4-BE49-F238E27FC236}">
                <a16:creationId xmlns:a16="http://schemas.microsoft.com/office/drawing/2014/main" id="{6C8B1022-BF57-4ED4-889B-EC18A547748E}"/>
              </a:ext>
            </a:extLst>
          </p:cNvPr>
          <p:cNvSpPr txBox="1"/>
          <p:nvPr/>
        </p:nvSpPr>
        <p:spPr>
          <a:xfrm>
            <a:off x="4493248" y="1264447"/>
            <a:ext cx="5118709" cy="369332"/>
          </a:xfrm>
          <a:prstGeom prst="rect">
            <a:avLst/>
          </a:prstGeom>
          <a:noFill/>
        </p:spPr>
        <p:txBody>
          <a:bodyPr wrap="none" rtlCol="0">
            <a:spAutoFit/>
          </a:bodyPr>
          <a:lstStyle/>
          <a:p>
            <a:r>
              <a:rPr lang="fr-FR" b="1" dirty="0">
                <a:solidFill>
                  <a:srgbClr val="7030A0"/>
                </a:solidFill>
              </a:rPr>
              <a:t>Le paillage organique en BRF (contre les adventices)</a:t>
            </a:r>
          </a:p>
        </p:txBody>
      </p:sp>
      <p:pic>
        <p:nvPicPr>
          <p:cNvPr id="49" name="Image 48">
            <a:extLst>
              <a:ext uri="{FF2B5EF4-FFF2-40B4-BE49-F238E27FC236}">
                <a16:creationId xmlns:a16="http://schemas.microsoft.com/office/drawing/2014/main" id="{F85A6609-8C69-4771-BE64-73232DBEB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760" y="2283928"/>
            <a:ext cx="1524000" cy="1524000"/>
          </a:xfrm>
          <a:prstGeom prst="rect">
            <a:avLst/>
          </a:prstGeom>
        </p:spPr>
      </p:pic>
      <p:pic>
        <p:nvPicPr>
          <p:cNvPr id="51" name="Image 50">
            <a:extLst>
              <a:ext uri="{FF2B5EF4-FFF2-40B4-BE49-F238E27FC236}">
                <a16:creationId xmlns:a16="http://schemas.microsoft.com/office/drawing/2014/main" id="{E6315CF7-523A-48E1-96CD-C640564F3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81" y="2203545"/>
            <a:ext cx="1524000" cy="1524000"/>
          </a:xfrm>
          <a:prstGeom prst="rect">
            <a:avLst/>
          </a:prstGeom>
        </p:spPr>
      </p:pic>
      <p:sp>
        <p:nvSpPr>
          <p:cNvPr id="52" name="ZoneTexte 51">
            <a:extLst>
              <a:ext uri="{FF2B5EF4-FFF2-40B4-BE49-F238E27FC236}">
                <a16:creationId xmlns:a16="http://schemas.microsoft.com/office/drawing/2014/main" id="{5BA93B9B-DD5F-4F96-8CED-50645FE9D22E}"/>
              </a:ext>
            </a:extLst>
          </p:cNvPr>
          <p:cNvSpPr txBox="1"/>
          <p:nvPr/>
        </p:nvSpPr>
        <p:spPr>
          <a:xfrm>
            <a:off x="387276" y="5124653"/>
            <a:ext cx="3334871" cy="923330"/>
          </a:xfrm>
          <a:prstGeom prst="rect">
            <a:avLst/>
          </a:prstGeom>
          <a:noFill/>
        </p:spPr>
        <p:txBody>
          <a:bodyPr wrap="square" rtlCol="0">
            <a:spAutoFit/>
          </a:bodyPr>
          <a:lstStyle/>
          <a:p>
            <a:r>
              <a:rPr lang="fr-FR" dirty="0">
                <a:solidFill>
                  <a:srgbClr val="7030A0"/>
                </a:solidFill>
              </a:rPr>
              <a:t>Il peut être biodégradable ou pas.</a:t>
            </a:r>
          </a:p>
          <a:p>
            <a:endParaRPr lang="fr-FR" dirty="0">
              <a:solidFill>
                <a:srgbClr val="7030A0"/>
              </a:solidFill>
            </a:endParaRPr>
          </a:p>
          <a:p>
            <a:r>
              <a:rPr lang="fr-FR" dirty="0">
                <a:solidFill>
                  <a:srgbClr val="FF0000"/>
                </a:solidFill>
              </a:rPr>
              <a:t>Il n’est pas très esthétique</a:t>
            </a:r>
          </a:p>
        </p:txBody>
      </p:sp>
      <p:sp>
        <p:nvSpPr>
          <p:cNvPr id="53" name="ZoneTexte 52">
            <a:extLst>
              <a:ext uri="{FF2B5EF4-FFF2-40B4-BE49-F238E27FC236}">
                <a16:creationId xmlns:a16="http://schemas.microsoft.com/office/drawing/2014/main" id="{1AA2851A-6131-4AFD-8695-F4839ECD1BE2}"/>
              </a:ext>
            </a:extLst>
          </p:cNvPr>
          <p:cNvSpPr txBox="1"/>
          <p:nvPr/>
        </p:nvSpPr>
        <p:spPr>
          <a:xfrm>
            <a:off x="4524799" y="1641232"/>
            <a:ext cx="4890631" cy="3139321"/>
          </a:xfrm>
          <a:prstGeom prst="rect">
            <a:avLst/>
          </a:prstGeom>
          <a:noFill/>
        </p:spPr>
        <p:txBody>
          <a:bodyPr wrap="square" rtlCol="0">
            <a:spAutoFit/>
          </a:bodyPr>
          <a:lstStyle/>
          <a:p>
            <a:pPr algn="just"/>
            <a:r>
              <a:rPr lang="fr-FR" b="1" dirty="0">
                <a:solidFill>
                  <a:srgbClr val="7030A0"/>
                </a:solidFill>
              </a:rPr>
              <a:t>B.R.F.</a:t>
            </a:r>
            <a:r>
              <a:rPr lang="fr-FR" dirty="0">
                <a:solidFill>
                  <a:srgbClr val="7030A0"/>
                </a:solidFill>
              </a:rPr>
              <a:t> : bois raméal fragmenté. Il imite la couche de feuilles morts dans les forêts.</a:t>
            </a:r>
          </a:p>
          <a:p>
            <a:pPr algn="just"/>
            <a:r>
              <a:rPr lang="fr-FR" dirty="0">
                <a:solidFill>
                  <a:srgbClr val="7030A0"/>
                </a:solidFill>
              </a:rPr>
              <a:t>Une couche de BRF (de bois blanc, mais pas de résineux) de 4 à 10 cm, sur le sol (pas enterré). </a:t>
            </a:r>
          </a:p>
          <a:p>
            <a:pPr algn="just"/>
            <a:r>
              <a:rPr lang="fr-FR" dirty="0">
                <a:solidFill>
                  <a:srgbClr val="7030A0"/>
                </a:solidFill>
              </a:rPr>
              <a:t>Il conserve l’humidité (il protège des limaces).</a:t>
            </a:r>
          </a:p>
          <a:p>
            <a:pPr algn="just"/>
            <a:r>
              <a:rPr lang="fr-FR" dirty="0">
                <a:solidFill>
                  <a:srgbClr val="7030A0"/>
                </a:solidFill>
              </a:rPr>
              <a:t>Plus le sol à restaurer, plus il doit être épais (sinon le compost suffit).</a:t>
            </a:r>
          </a:p>
          <a:p>
            <a:pPr algn="just"/>
            <a:r>
              <a:rPr lang="fr-FR" dirty="0">
                <a:solidFill>
                  <a:srgbClr val="7030A0"/>
                </a:solidFill>
              </a:rPr>
              <a:t>Il doit être sec, sain, sans maladies fongiques. </a:t>
            </a:r>
            <a:r>
              <a:rPr lang="fr-FR" b="1" dirty="0">
                <a:solidFill>
                  <a:srgbClr val="7030A0"/>
                </a:solidFill>
              </a:rPr>
              <a:t>Mais il est cher</a:t>
            </a:r>
            <a:r>
              <a:rPr lang="fr-FR" dirty="0">
                <a:solidFill>
                  <a:srgbClr val="7030A0"/>
                </a:solidFill>
              </a:rPr>
              <a:t>. Pour s’en procurer facilement, il faudrait disposer de plus de haies champêtres (sans espèce à feuilles coriaces ou conifères).</a:t>
            </a:r>
          </a:p>
        </p:txBody>
      </p:sp>
      <p:pic>
        <p:nvPicPr>
          <p:cNvPr id="4" name="Image 3">
            <a:extLst>
              <a:ext uri="{FF2B5EF4-FFF2-40B4-BE49-F238E27FC236}">
                <a16:creationId xmlns:a16="http://schemas.microsoft.com/office/drawing/2014/main" id="{8D77F1A8-5D80-4D47-B446-FA25757FB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429" y="3433011"/>
            <a:ext cx="1651899" cy="1238925"/>
          </a:xfrm>
          <a:prstGeom prst="rect">
            <a:avLst/>
          </a:prstGeom>
        </p:spPr>
      </p:pic>
      <p:pic>
        <p:nvPicPr>
          <p:cNvPr id="10" name="Image 9">
            <a:extLst>
              <a:ext uri="{FF2B5EF4-FFF2-40B4-BE49-F238E27FC236}">
                <a16:creationId xmlns:a16="http://schemas.microsoft.com/office/drawing/2014/main" id="{6E141338-7FFC-4366-BBF4-B48D284FF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659" y="3906447"/>
            <a:ext cx="1679531" cy="1119687"/>
          </a:xfrm>
          <a:prstGeom prst="rect">
            <a:avLst/>
          </a:prstGeom>
        </p:spPr>
      </p:pic>
      <p:pic>
        <p:nvPicPr>
          <p:cNvPr id="12" name="Image 11">
            <a:extLst>
              <a:ext uri="{FF2B5EF4-FFF2-40B4-BE49-F238E27FC236}">
                <a16:creationId xmlns:a16="http://schemas.microsoft.com/office/drawing/2014/main" id="{A75F4A17-245C-43E7-B3B8-878ECA3DF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3429" y="2283928"/>
            <a:ext cx="1651944" cy="1101296"/>
          </a:xfrm>
          <a:prstGeom prst="rect">
            <a:avLst/>
          </a:prstGeom>
        </p:spPr>
      </p:pic>
      <p:pic>
        <p:nvPicPr>
          <p:cNvPr id="14" name="Image 13">
            <a:extLst>
              <a:ext uri="{FF2B5EF4-FFF2-40B4-BE49-F238E27FC236}">
                <a16:creationId xmlns:a16="http://schemas.microsoft.com/office/drawing/2014/main" id="{347A003D-3140-4A95-BCE1-0112976BBA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5627" y="4819357"/>
            <a:ext cx="2466975" cy="1847850"/>
          </a:xfrm>
          <a:prstGeom prst="rect">
            <a:avLst/>
          </a:prstGeom>
        </p:spPr>
      </p:pic>
      <p:pic>
        <p:nvPicPr>
          <p:cNvPr id="16" name="Image 15">
            <a:extLst>
              <a:ext uri="{FF2B5EF4-FFF2-40B4-BE49-F238E27FC236}">
                <a16:creationId xmlns:a16="http://schemas.microsoft.com/office/drawing/2014/main" id="{4F145B50-A703-4CBB-9978-95BC6DD725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8092" y="4823016"/>
            <a:ext cx="2286000" cy="1714500"/>
          </a:xfrm>
          <a:prstGeom prst="rect">
            <a:avLst/>
          </a:prstGeom>
        </p:spPr>
      </p:pic>
      <p:pic>
        <p:nvPicPr>
          <p:cNvPr id="19" name="Image 18">
            <a:extLst>
              <a:ext uri="{FF2B5EF4-FFF2-40B4-BE49-F238E27FC236}">
                <a16:creationId xmlns:a16="http://schemas.microsoft.com/office/drawing/2014/main" id="{5BBFF6DA-891A-435B-81F9-C6CEF80755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3823" y="3386070"/>
            <a:ext cx="2286000" cy="1562100"/>
          </a:xfrm>
          <a:prstGeom prst="rect">
            <a:avLst/>
          </a:prstGeom>
        </p:spPr>
      </p:pic>
      <p:pic>
        <p:nvPicPr>
          <p:cNvPr id="22" name="Image 21">
            <a:extLst>
              <a:ext uri="{FF2B5EF4-FFF2-40B4-BE49-F238E27FC236}">
                <a16:creationId xmlns:a16="http://schemas.microsoft.com/office/drawing/2014/main" id="{4ACD8F4D-DE8B-4CFF-8917-58FE7D9BF3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87412" y="5166231"/>
            <a:ext cx="1790700" cy="1343025"/>
          </a:xfrm>
          <a:prstGeom prst="rect">
            <a:avLst/>
          </a:prstGeom>
        </p:spPr>
      </p:pic>
      <p:pic>
        <p:nvPicPr>
          <p:cNvPr id="24" name="Image 23">
            <a:extLst>
              <a:ext uri="{FF2B5EF4-FFF2-40B4-BE49-F238E27FC236}">
                <a16:creationId xmlns:a16="http://schemas.microsoft.com/office/drawing/2014/main" id="{AEA99A0A-F7EC-4E36-BD37-D35B2A3D48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46698" y="1024884"/>
            <a:ext cx="2143125" cy="2143125"/>
          </a:xfrm>
          <a:prstGeom prst="rect">
            <a:avLst/>
          </a:prstGeom>
        </p:spPr>
      </p:pic>
      <p:sp>
        <p:nvSpPr>
          <p:cNvPr id="20" name="Espace réservé du numéro de diapositive 1">
            <a:extLst>
              <a:ext uri="{FF2B5EF4-FFF2-40B4-BE49-F238E27FC236}">
                <a16:creationId xmlns:a16="http://schemas.microsoft.com/office/drawing/2014/main" id="{3EC7862F-8A49-417D-9CC3-37FDEA6CF24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118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7706242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C5415971-D6E5-4929-9736-8AB68E8A5E5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 name="Rectangle 4">
            <a:extLst>
              <a:ext uri="{FF2B5EF4-FFF2-40B4-BE49-F238E27FC236}">
                <a16:creationId xmlns:a16="http://schemas.microsoft.com/office/drawing/2014/main" id="{133CE215-53E7-4B9E-A5FA-EAD1A722BB0A}"/>
              </a:ext>
            </a:extLst>
          </p:cNvPr>
          <p:cNvSpPr/>
          <p:nvPr/>
        </p:nvSpPr>
        <p:spPr>
          <a:xfrm>
            <a:off x="157352" y="818272"/>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D6BE5E37-0279-4B73-B047-6EA47E025645}"/>
              </a:ext>
            </a:extLst>
          </p:cNvPr>
          <p:cNvSpPr/>
          <p:nvPr/>
        </p:nvSpPr>
        <p:spPr>
          <a:xfrm>
            <a:off x="157352" y="1255531"/>
            <a:ext cx="4437112" cy="369332"/>
          </a:xfrm>
          <a:prstGeom prst="rect">
            <a:avLst/>
          </a:prstGeom>
        </p:spPr>
        <p:txBody>
          <a:bodyPr wrap="none">
            <a:spAutoFit/>
          </a:bodyPr>
          <a:lstStyle/>
          <a:p>
            <a:pPr marR="50292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7.3. Barrières de protection (suite)</a:t>
            </a:r>
          </a:p>
        </p:txBody>
      </p:sp>
      <p:sp>
        <p:nvSpPr>
          <p:cNvPr id="11" name="ZoneTexte 10">
            <a:extLst>
              <a:ext uri="{FF2B5EF4-FFF2-40B4-BE49-F238E27FC236}">
                <a16:creationId xmlns:a16="http://schemas.microsoft.com/office/drawing/2014/main" id="{005AFE69-ADA6-442A-8653-6458104EB941}"/>
              </a:ext>
            </a:extLst>
          </p:cNvPr>
          <p:cNvSpPr txBox="1"/>
          <p:nvPr/>
        </p:nvSpPr>
        <p:spPr>
          <a:xfrm>
            <a:off x="157351" y="1652728"/>
            <a:ext cx="5319405" cy="369333"/>
          </a:xfrm>
          <a:prstGeom prst="rect">
            <a:avLst/>
          </a:prstGeom>
          <a:noFill/>
        </p:spPr>
        <p:txBody>
          <a:bodyPr wrap="square" rtlCol="0">
            <a:spAutoFit/>
          </a:bodyPr>
          <a:lstStyle/>
          <a:p>
            <a:r>
              <a:rPr lang="fr-FR" b="1" dirty="0">
                <a:solidFill>
                  <a:srgbClr val="7030A0"/>
                </a:solidFill>
              </a:rPr>
              <a:t>Filets de protection contre les oiseaux (et insectes)</a:t>
            </a:r>
          </a:p>
        </p:txBody>
      </p:sp>
      <p:pic>
        <p:nvPicPr>
          <p:cNvPr id="22" name="Image 21">
            <a:extLst>
              <a:ext uri="{FF2B5EF4-FFF2-40B4-BE49-F238E27FC236}">
                <a16:creationId xmlns:a16="http://schemas.microsoft.com/office/drawing/2014/main" id="{CF10C662-EAF7-4637-95A1-7DF971ED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539" y="3823483"/>
            <a:ext cx="1524000" cy="1524000"/>
          </a:xfrm>
          <a:prstGeom prst="rect">
            <a:avLst/>
          </a:prstGeom>
        </p:spPr>
      </p:pic>
      <p:pic>
        <p:nvPicPr>
          <p:cNvPr id="26" name="Image 25">
            <a:extLst>
              <a:ext uri="{FF2B5EF4-FFF2-40B4-BE49-F238E27FC236}">
                <a16:creationId xmlns:a16="http://schemas.microsoft.com/office/drawing/2014/main" id="{18411DFA-07CB-4589-A9A4-0122BC7F9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32" y="3816360"/>
            <a:ext cx="2400300" cy="1524000"/>
          </a:xfrm>
          <a:prstGeom prst="rect">
            <a:avLst/>
          </a:prstGeom>
        </p:spPr>
      </p:pic>
      <p:pic>
        <p:nvPicPr>
          <p:cNvPr id="28" name="Image 27">
            <a:extLst>
              <a:ext uri="{FF2B5EF4-FFF2-40B4-BE49-F238E27FC236}">
                <a16:creationId xmlns:a16="http://schemas.microsoft.com/office/drawing/2014/main" id="{2B558FDA-1FF0-47D0-A259-8DDCED8F8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8275" y="1900811"/>
            <a:ext cx="1524000" cy="1524000"/>
          </a:xfrm>
          <a:prstGeom prst="rect">
            <a:avLst/>
          </a:prstGeom>
        </p:spPr>
      </p:pic>
      <p:pic>
        <p:nvPicPr>
          <p:cNvPr id="30" name="Image 29">
            <a:extLst>
              <a:ext uri="{FF2B5EF4-FFF2-40B4-BE49-F238E27FC236}">
                <a16:creationId xmlns:a16="http://schemas.microsoft.com/office/drawing/2014/main" id="{D14498D3-1CEA-4A59-ABAD-CE1D0B91E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4159" y="3872219"/>
            <a:ext cx="3028950" cy="1657350"/>
          </a:xfrm>
          <a:prstGeom prst="rect">
            <a:avLst/>
          </a:prstGeom>
        </p:spPr>
      </p:pic>
      <p:pic>
        <p:nvPicPr>
          <p:cNvPr id="32" name="Image 31">
            <a:extLst>
              <a:ext uri="{FF2B5EF4-FFF2-40B4-BE49-F238E27FC236}">
                <a16:creationId xmlns:a16="http://schemas.microsoft.com/office/drawing/2014/main" id="{C0DCAFE9-4058-43F6-88AB-358763A77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955" y="2065727"/>
            <a:ext cx="3057104" cy="1561424"/>
          </a:xfrm>
          <a:prstGeom prst="rect">
            <a:avLst/>
          </a:prstGeom>
        </p:spPr>
      </p:pic>
      <p:pic>
        <p:nvPicPr>
          <p:cNvPr id="34" name="Image 33">
            <a:extLst>
              <a:ext uri="{FF2B5EF4-FFF2-40B4-BE49-F238E27FC236}">
                <a16:creationId xmlns:a16="http://schemas.microsoft.com/office/drawing/2014/main" id="{69DB14DD-278B-466B-98AF-57AF6356EE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4463" y="1924339"/>
            <a:ext cx="1524000" cy="1524000"/>
          </a:xfrm>
          <a:prstGeom prst="rect">
            <a:avLst/>
          </a:prstGeom>
        </p:spPr>
      </p:pic>
      <p:pic>
        <p:nvPicPr>
          <p:cNvPr id="36" name="Image 35">
            <a:extLst>
              <a:ext uri="{FF2B5EF4-FFF2-40B4-BE49-F238E27FC236}">
                <a16:creationId xmlns:a16="http://schemas.microsoft.com/office/drawing/2014/main" id="{F71EAA9E-B626-4C59-BEEA-76F438DE36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5616" y="2189980"/>
            <a:ext cx="1830793" cy="1312919"/>
          </a:xfrm>
          <a:prstGeom prst="rect">
            <a:avLst/>
          </a:prstGeom>
        </p:spPr>
      </p:pic>
      <p:pic>
        <p:nvPicPr>
          <p:cNvPr id="39" name="Image 38">
            <a:extLst>
              <a:ext uri="{FF2B5EF4-FFF2-40B4-BE49-F238E27FC236}">
                <a16:creationId xmlns:a16="http://schemas.microsoft.com/office/drawing/2014/main" id="{CFB2C242-1F9B-4EC6-8D56-B3ECDFC9BA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3310" y="2017093"/>
            <a:ext cx="1524000" cy="1524000"/>
          </a:xfrm>
          <a:prstGeom prst="rect">
            <a:avLst/>
          </a:prstGeom>
        </p:spPr>
      </p:pic>
      <p:pic>
        <p:nvPicPr>
          <p:cNvPr id="43" name="Image 42">
            <a:extLst>
              <a:ext uri="{FF2B5EF4-FFF2-40B4-BE49-F238E27FC236}">
                <a16:creationId xmlns:a16="http://schemas.microsoft.com/office/drawing/2014/main" id="{0CBD2279-3D0B-4D44-B1E7-56EFEFA0D8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5557" y="2048480"/>
            <a:ext cx="1524000" cy="1524000"/>
          </a:xfrm>
          <a:prstGeom prst="rect">
            <a:avLst/>
          </a:prstGeom>
        </p:spPr>
      </p:pic>
      <p:pic>
        <p:nvPicPr>
          <p:cNvPr id="44" name="Image 43">
            <a:extLst>
              <a:ext uri="{FF2B5EF4-FFF2-40B4-BE49-F238E27FC236}">
                <a16:creationId xmlns:a16="http://schemas.microsoft.com/office/drawing/2014/main" id="{C99E4568-6798-4AE6-A175-296F621127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7046" y="3536124"/>
            <a:ext cx="3876675" cy="1895475"/>
          </a:xfrm>
          <a:prstGeom prst="rect">
            <a:avLst/>
          </a:prstGeom>
        </p:spPr>
      </p:pic>
      <p:sp>
        <p:nvSpPr>
          <p:cNvPr id="45" name="ZoneTexte 44">
            <a:extLst>
              <a:ext uri="{FF2B5EF4-FFF2-40B4-BE49-F238E27FC236}">
                <a16:creationId xmlns:a16="http://schemas.microsoft.com/office/drawing/2014/main" id="{EDD8F695-CAE6-417E-8736-0133C7791D35}"/>
              </a:ext>
            </a:extLst>
          </p:cNvPr>
          <p:cNvSpPr txBox="1"/>
          <p:nvPr/>
        </p:nvSpPr>
        <p:spPr>
          <a:xfrm>
            <a:off x="3486749" y="3351863"/>
            <a:ext cx="1030923" cy="276999"/>
          </a:xfrm>
          <a:prstGeom prst="rect">
            <a:avLst/>
          </a:prstGeom>
          <a:noFill/>
        </p:spPr>
        <p:txBody>
          <a:bodyPr wrap="none" rtlCol="0">
            <a:spAutoFit/>
          </a:bodyPr>
          <a:lstStyle/>
          <a:p>
            <a:pPr algn="ctr"/>
            <a:r>
              <a:rPr lang="fr-FR" sz="1200" dirty="0">
                <a:solidFill>
                  <a:srgbClr val="7030A0"/>
                </a:solidFill>
              </a:rPr>
              <a:t>Filets enroulé</a:t>
            </a:r>
          </a:p>
        </p:txBody>
      </p:sp>
      <p:sp>
        <p:nvSpPr>
          <p:cNvPr id="2" name="Rectangle 1">
            <a:extLst>
              <a:ext uri="{FF2B5EF4-FFF2-40B4-BE49-F238E27FC236}">
                <a16:creationId xmlns:a16="http://schemas.microsoft.com/office/drawing/2014/main" id="{4A453E37-DE28-401C-8FB1-6BA1B3A3C8FD}"/>
              </a:ext>
            </a:extLst>
          </p:cNvPr>
          <p:cNvSpPr/>
          <p:nvPr/>
        </p:nvSpPr>
        <p:spPr>
          <a:xfrm>
            <a:off x="193552" y="5529569"/>
            <a:ext cx="7315285" cy="1200329"/>
          </a:xfrm>
          <a:prstGeom prst="rect">
            <a:avLst/>
          </a:prstGeom>
        </p:spPr>
        <p:txBody>
          <a:bodyPr wrap="square">
            <a:spAutoFit/>
          </a:bodyPr>
          <a:lstStyle/>
          <a:p>
            <a:r>
              <a:rPr lang="fr-FR" dirty="0">
                <a:solidFill>
                  <a:srgbClr val="7030A0"/>
                </a:solidFill>
              </a:rPr>
              <a:t>Pour l’instant, </a:t>
            </a:r>
            <a:r>
              <a:rPr lang="fr-FR" b="1" dirty="0">
                <a:solidFill>
                  <a:srgbClr val="7030A0"/>
                </a:solidFill>
              </a:rPr>
              <a:t>les prix des filets anti-insectes, reste très chers</a:t>
            </a:r>
            <a:r>
              <a:rPr lang="fr-FR" dirty="0">
                <a:solidFill>
                  <a:srgbClr val="7030A0"/>
                </a:solidFill>
              </a:rPr>
              <a:t>. Exemples :</a:t>
            </a:r>
          </a:p>
          <a:p>
            <a:pPr marL="285750" indent="-285750">
              <a:buFont typeface="Arial" panose="020B0604020202020204" pitchFamily="34" charset="0"/>
              <a:buChar char="•"/>
            </a:pPr>
            <a:r>
              <a:rPr lang="fr-FR" dirty="0">
                <a:solidFill>
                  <a:srgbClr val="7030A0"/>
                </a:solidFill>
              </a:rPr>
              <a:t>Oiseaux Filet Largeur 4 m x 100 m de </a:t>
            </a:r>
            <a:r>
              <a:rPr lang="fr-FR" dirty="0" err="1">
                <a:solidFill>
                  <a:srgbClr val="7030A0"/>
                </a:solidFill>
              </a:rPr>
              <a:t>easynets</a:t>
            </a:r>
            <a:r>
              <a:rPr lang="fr-FR" dirty="0">
                <a:solidFill>
                  <a:srgbClr val="7030A0"/>
                </a:solidFill>
              </a:rPr>
              <a:t> : EUR 215,11</a:t>
            </a:r>
          </a:p>
          <a:p>
            <a:pPr marL="285750" indent="-285750">
              <a:buFont typeface="Arial" panose="020B0604020202020204" pitchFamily="34" charset="0"/>
              <a:buChar char="•"/>
            </a:pPr>
            <a:r>
              <a:rPr lang="fr-FR" dirty="0">
                <a:solidFill>
                  <a:srgbClr val="7030A0"/>
                </a:solidFill>
              </a:rPr>
              <a:t>Oiseaux Filet Largeur 1,5 m x 100 m de </a:t>
            </a:r>
            <a:r>
              <a:rPr lang="fr-FR" dirty="0" err="1">
                <a:solidFill>
                  <a:srgbClr val="7030A0"/>
                </a:solidFill>
              </a:rPr>
              <a:t>easynets</a:t>
            </a:r>
            <a:r>
              <a:rPr lang="fr-FR" dirty="0">
                <a:solidFill>
                  <a:srgbClr val="7030A0"/>
                </a:solidFill>
              </a:rPr>
              <a:t> EUR 111,42</a:t>
            </a:r>
          </a:p>
          <a:p>
            <a:pPr marL="285750" indent="-285750">
              <a:buFont typeface="Arial" panose="020B0604020202020204" pitchFamily="34" charset="0"/>
              <a:buChar char="•"/>
            </a:pPr>
            <a:r>
              <a:rPr lang="fr-FR" dirty="0">
                <a:solidFill>
                  <a:srgbClr val="7030A0"/>
                </a:solidFill>
              </a:rPr>
              <a:t>Oiseaux Taille 1,5 m de large x 25 m de </a:t>
            </a:r>
            <a:r>
              <a:rPr lang="fr-FR" dirty="0" err="1">
                <a:solidFill>
                  <a:srgbClr val="7030A0"/>
                </a:solidFill>
              </a:rPr>
              <a:t>easynets</a:t>
            </a:r>
            <a:r>
              <a:rPr lang="fr-FR" dirty="0">
                <a:solidFill>
                  <a:srgbClr val="7030A0"/>
                </a:solidFill>
              </a:rPr>
              <a:t> : EUR 45,90</a:t>
            </a:r>
          </a:p>
        </p:txBody>
      </p:sp>
      <p:sp>
        <p:nvSpPr>
          <p:cNvPr id="18" name="Espace réservé du numéro de diapositive 1">
            <a:extLst>
              <a:ext uri="{FF2B5EF4-FFF2-40B4-BE49-F238E27FC236}">
                <a16:creationId xmlns:a16="http://schemas.microsoft.com/office/drawing/2014/main" id="{2378DEE9-74B2-4FD1-BB01-FD87F955242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119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63363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763BE6-7B32-4804-86D0-2B37AFED45C7}"/>
              </a:ext>
            </a:extLst>
          </p:cNvPr>
          <p:cNvSpPr/>
          <p:nvPr/>
        </p:nvSpPr>
        <p:spPr>
          <a:xfrm>
            <a:off x="214312" y="1000125"/>
            <a:ext cx="3246781" cy="19272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fr-FR" sz="1400" b="1" u="sng" dirty="0">
                <a:solidFill>
                  <a:srgbClr val="1C17ED"/>
                </a:solidFill>
                <a:latin typeface="Arial" pitchFamily="34" charset="0"/>
                <a:cs typeface="Arial" pitchFamily="34" charset="0"/>
              </a:rPr>
              <a:t>1) Lutte chimique</a:t>
            </a:r>
          </a:p>
          <a:p>
            <a:pPr eaLnBrk="1" hangingPunct="1">
              <a:buFont typeface="Arial" pitchFamily="34" charset="0"/>
              <a:buChar char="•"/>
              <a:defRPr/>
            </a:pPr>
            <a:r>
              <a:rPr lang="fr-FR" sz="1400" dirty="0">
                <a:solidFill>
                  <a:srgbClr val="1C17ED"/>
                </a:solidFill>
                <a:latin typeface="Arial" pitchFamily="34" charset="0"/>
                <a:cs typeface="Arial" pitchFamily="34" charset="0"/>
              </a:rPr>
              <a:t> Herbicides (atrazine, pyridines (paraquat) ...).</a:t>
            </a:r>
          </a:p>
          <a:p>
            <a:pPr eaLnBrk="1" hangingPunct="1">
              <a:buFont typeface="Arial" pitchFamily="34" charset="0"/>
              <a:buChar char="•"/>
              <a:defRPr/>
            </a:pPr>
            <a:r>
              <a:rPr lang="fr-FR" sz="1400" dirty="0">
                <a:solidFill>
                  <a:srgbClr val="1C17ED"/>
                </a:solidFill>
                <a:latin typeface="Arial" pitchFamily="34" charset="0"/>
                <a:cs typeface="Arial" pitchFamily="34" charset="0"/>
              </a:rPr>
              <a:t> </a:t>
            </a:r>
            <a:r>
              <a:rPr lang="fr-FR" sz="1400" dirty="0" err="1">
                <a:solidFill>
                  <a:srgbClr val="1C17ED"/>
                </a:solidFill>
                <a:latin typeface="Arial" pitchFamily="34" charset="0"/>
                <a:cs typeface="Arial" pitchFamily="34" charset="0"/>
              </a:rPr>
              <a:t>Insectides</a:t>
            </a:r>
            <a:r>
              <a:rPr lang="fr-FR" sz="1400" dirty="0">
                <a:solidFill>
                  <a:srgbClr val="1C17ED"/>
                </a:solidFill>
                <a:latin typeface="Arial" pitchFamily="34" charset="0"/>
                <a:cs typeface="Arial" pitchFamily="34" charset="0"/>
              </a:rPr>
              <a:t> (organochlorés, carbamates (carbofuran) ...)</a:t>
            </a:r>
          </a:p>
          <a:p>
            <a:pPr eaLnBrk="1" hangingPunct="1">
              <a:buFont typeface="Arial" pitchFamily="34" charset="0"/>
              <a:buChar char="•"/>
              <a:defRPr/>
            </a:pPr>
            <a:r>
              <a:rPr lang="fr-FR" sz="1400" dirty="0">
                <a:solidFill>
                  <a:srgbClr val="1C17ED"/>
                </a:solidFill>
                <a:latin typeface="Arial" pitchFamily="34" charset="0"/>
                <a:cs typeface="Arial" pitchFamily="34" charset="0"/>
              </a:rPr>
              <a:t> Fongicides (bénomyl, </a:t>
            </a:r>
            <a:r>
              <a:rPr lang="fr-FR" sz="1400" dirty="0" err="1">
                <a:solidFill>
                  <a:srgbClr val="1C17ED"/>
                </a:solidFill>
                <a:latin typeface="Arial" pitchFamily="34" charset="0"/>
                <a:cs typeface="Arial" pitchFamily="34" charset="0"/>
              </a:rPr>
              <a:t>marcoxèbe</a:t>
            </a:r>
            <a:r>
              <a:rPr lang="fr-FR" sz="1400" dirty="0">
                <a:solidFill>
                  <a:srgbClr val="1C17ED"/>
                </a:solidFill>
                <a:latin typeface="Arial" pitchFamily="34" charset="0"/>
                <a:cs typeface="Arial" pitchFamily="34" charset="0"/>
              </a:rPr>
              <a:t> ...).</a:t>
            </a:r>
          </a:p>
          <a:p>
            <a:pPr eaLnBrk="1" hangingPunct="1">
              <a:buFont typeface="Arial" pitchFamily="34" charset="0"/>
              <a:buChar char="•"/>
              <a:defRPr/>
            </a:pPr>
            <a:r>
              <a:rPr lang="fr-FR" sz="1400" dirty="0">
                <a:solidFill>
                  <a:srgbClr val="1C17ED"/>
                </a:solidFill>
                <a:latin typeface="Arial" pitchFamily="34" charset="0"/>
                <a:cs typeface="Arial" pitchFamily="34" charset="0"/>
              </a:rPr>
              <a:t> Acaricides (diméthoate (dicofol), ...)</a:t>
            </a:r>
          </a:p>
        </p:txBody>
      </p:sp>
      <p:sp>
        <p:nvSpPr>
          <p:cNvPr id="3" name="Rectangle 2">
            <a:extLst>
              <a:ext uri="{FF2B5EF4-FFF2-40B4-BE49-F238E27FC236}">
                <a16:creationId xmlns:a16="http://schemas.microsoft.com/office/drawing/2014/main" id="{A325C937-AC23-4CEF-846D-1E8BFB44E209}"/>
              </a:ext>
            </a:extLst>
          </p:cNvPr>
          <p:cNvSpPr/>
          <p:nvPr/>
        </p:nvSpPr>
        <p:spPr>
          <a:xfrm>
            <a:off x="3732904" y="1000125"/>
            <a:ext cx="2339284" cy="19272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fr-FR" b="1" u="sng" dirty="0">
                <a:solidFill>
                  <a:srgbClr val="1C17ED"/>
                </a:solidFill>
              </a:rPr>
              <a:t>2) </a:t>
            </a:r>
            <a:r>
              <a:rPr lang="fr-FR" b="1" u="sng" dirty="0" err="1">
                <a:solidFill>
                  <a:srgbClr val="1C17ED"/>
                </a:solidFill>
              </a:rPr>
              <a:t>Biopesticides</a:t>
            </a:r>
            <a:endParaRPr lang="fr-FR" b="1" u="sng" dirty="0">
              <a:solidFill>
                <a:srgbClr val="1C17ED"/>
              </a:solidFill>
            </a:endParaRPr>
          </a:p>
          <a:p>
            <a:pPr eaLnBrk="1" hangingPunct="1">
              <a:buFont typeface="Arial" pitchFamily="34" charset="0"/>
              <a:buChar char="•"/>
              <a:defRPr/>
            </a:pPr>
            <a:r>
              <a:rPr lang="fr-FR" dirty="0">
                <a:solidFill>
                  <a:srgbClr val="1C17ED"/>
                </a:solidFill>
              </a:rPr>
              <a:t> Extraits de plantes (</a:t>
            </a:r>
            <a:r>
              <a:rPr lang="fr-FR" dirty="0" err="1">
                <a:solidFill>
                  <a:srgbClr val="1C17ED"/>
                </a:solidFill>
              </a:rPr>
              <a:t>axadinachtine</a:t>
            </a:r>
            <a:r>
              <a:rPr lang="fr-FR" dirty="0">
                <a:solidFill>
                  <a:srgbClr val="1C17ED"/>
                </a:solidFill>
              </a:rPr>
              <a:t>).</a:t>
            </a:r>
          </a:p>
          <a:p>
            <a:pPr eaLnBrk="1" hangingPunct="1">
              <a:buFont typeface="Arial" pitchFamily="34" charset="0"/>
              <a:buChar char="•"/>
              <a:defRPr/>
            </a:pPr>
            <a:r>
              <a:rPr lang="fr-FR" dirty="0">
                <a:solidFill>
                  <a:srgbClr val="1C17ED"/>
                </a:solidFill>
              </a:rPr>
              <a:t> Bactéries et virus pathogènes</a:t>
            </a:r>
          </a:p>
          <a:p>
            <a:pPr eaLnBrk="1" hangingPunct="1">
              <a:buFont typeface="Arial" pitchFamily="34" charset="0"/>
              <a:buChar char="•"/>
              <a:defRPr/>
            </a:pPr>
            <a:r>
              <a:rPr lang="fr-FR" dirty="0">
                <a:solidFill>
                  <a:srgbClr val="1C17ED"/>
                </a:solidFill>
              </a:rPr>
              <a:t> Nématodes.</a:t>
            </a:r>
          </a:p>
        </p:txBody>
      </p:sp>
      <p:sp>
        <p:nvSpPr>
          <p:cNvPr id="4" name="Rectangle 3">
            <a:extLst>
              <a:ext uri="{FF2B5EF4-FFF2-40B4-BE49-F238E27FC236}">
                <a16:creationId xmlns:a16="http://schemas.microsoft.com/office/drawing/2014/main" id="{67B57515-2A54-4DC8-827E-4898DCCF9EA8}"/>
              </a:ext>
            </a:extLst>
          </p:cNvPr>
          <p:cNvSpPr/>
          <p:nvPr/>
        </p:nvSpPr>
        <p:spPr>
          <a:xfrm>
            <a:off x="3214688" y="4286250"/>
            <a:ext cx="2714625" cy="15716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b="1" u="sng" dirty="0">
                <a:solidFill>
                  <a:srgbClr val="1C17ED"/>
                </a:solidFill>
              </a:rPr>
              <a:t>5) Plantes transgéniques </a:t>
            </a:r>
            <a:r>
              <a:rPr lang="fr-FR" dirty="0">
                <a:solidFill>
                  <a:srgbClr val="1C17ED"/>
                </a:solidFill>
              </a:rPr>
              <a:t>(OGM) (exemples : maïs BT, coton BT</a:t>
            </a:r>
            <a:r>
              <a:rPr lang="fr-FR">
                <a:solidFill>
                  <a:srgbClr val="1C17ED"/>
                </a:solidFill>
              </a:rPr>
              <a:t>, soja BT …).</a:t>
            </a:r>
            <a:endParaRPr lang="fr-FR" dirty="0">
              <a:solidFill>
                <a:srgbClr val="1C17ED"/>
              </a:solidFill>
            </a:endParaRPr>
          </a:p>
        </p:txBody>
      </p:sp>
      <p:sp>
        <p:nvSpPr>
          <p:cNvPr id="5" name="Rectangle 4">
            <a:extLst>
              <a:ext uri="{FF2B5EF4-FFF2-40B4-BE49-F238E27FC236}">
                <a16:creationId xmlns:a16="http://schemas.microsoft.com/office/drawing/2014/main" id="{CBA67150-095C-4BB6-82A5-8810DDA336EE}"/>
              </a:ext>
            </a:extLst>
          </p:cNvPr>
          <p:cNvSpPr/>
          <p:nvPr/>
        </p:nvSpPr>
        <p:spPr>
          <a:xfrm>
            <a:off x="6286500" y="1000125"/>
            <a:ext cx="2643188" cy="19288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fr-FR" b="1" u="sng" dirty="0">
                <a:solidFill>
                  <a:srgbClr val="1C17ED"/>
                </a:solidFill>
              </a:rPr>
              <a:t>3) Lutte biologique</a:t>
            </a:r>
          </a:p>
          <a:p>
            <a:pPr eaLnBrk="1" hangingPunct="1">
              <a:buFont typeface="Arial" pitchFamily="34" charset="0"/>
              <a:buChar char="•"/>
              <a:defRPr/>
            </a:pPr>
            <a:r>
              <a:rPr lang="fr-FR" dirty="0">
                <a:solidFill>
                  <a:srgbClr val="1C17ED"/>
                </a:solidFill>
              </a:rPr>
              <a:t> insectes entomophages</a:t>
            </a:r>
          </a:p>
          <a:p>
            <a:pPr eaLnBrk="1" hangingPunct="1">
              <a:buFont typeface="Arial" pitchFamily="34" charset="0"/>
              <a:buChar char="•"/>
              <a:defRPr/>
            </a:pPr>
            <a:r>
              <a:rPr lang="fr-FR" dirty="0">
                <a:solidFill>
                  <a:srgbClr val="1C17ED"/>
                </a:solidFill>
              </a:rPr>
              <a:t> prédateurs</a:t>
            </a:r>
          </a:p>
          <a:p>
            <a:pPr eaLnBrk="1" hangingPunct="1">
              <a:buFont typeface="Arial" pitchFamily="34" charset="0"/>
              <a:buChar char="•"/>
              <a:defRPr/>
            </a:pPr>
            <a:r>
              <a:rPr lang="fr-FR" dirty="0">
                <a:solidFill>
                  <a:srgbClr val="1C17ED"/>
                </a:solidFill>
              </a:rPr>
              <a:t> parasitoïdes</a:t>
            </a:r>
          </a:p>
          <a:p>
            <a:pPr eaLnBrk="1" hangingPunct="1">
              <a:buFont typeface="Arial" pitchFamily="34" charset="0"/>
              <a:buChar char="•"/>
              <a:defRPr/>
            </a:pPr>
            <a:r>
              <a:rPr lang="fr-FR" dirty="0">
                <a:solidFill>
                  <a:srgbClr val="1C17ED"/>
                </a:solidFill>
              </a:rPr>
              <a:t> pièges et phéromones</a:t>
            </a:r>
          </a:p>
        </p:txBody>
      </p:sp>
      <p:sp>
        <p:nvSpPr>
          <p:cNvPr id="6" name="Rectangle 5">
            <a:extLst>
              <a:ext uri="{FF2B5EF4-FFF2-40B4-BE49-F238E27FC236}">
                <a16:creationId xmlns:a16="http://schemas.microsoft.com/office/drawing/2014/main" id="{86E7D25D-65BA-4628-A54B-D7CD0604A46F}"/>
              </a:ext>
            </a:extLst>
          </p:cNvPr>
          <p:cNvSpPr/>
          <p:nvPr/>
        </p:nvSpPr>
        <p:spPr>
          <a:xfrm>
            <a:off x="214313" y="3286125"/>
            <a:ext cx="2857500" cy="2857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fr-FR" sz="1600" b="1" u="sng" dirty="0">
                <a:solidFill>
                  <a:srgbClr val="1C17ED"/>
                </a:solidFill>
              </a:rPr>
              <a:t>4) Lutte physique</a:t>
            </a:r>
          </a:p>
          <a:p>
            <a:pPr eaLnBrk="1" hangingPunct="1">
              <a:buFont typeface="Arial" pitchFamily="34" charset="0"/>
              <a:buChar char="•"/>
              <a:defRPr/>
            </a:pPr>
            <a:r>
              <a:rPr lang="fr-FR" sz="1600" dirty="0">
                <a:solidFill>
                  <a:srgbClr val="1C17ED"/>
                </a:solidFill>
              </a:rPr>
              <a:t> Mécanique (sarclage, barrières (filets.)...)</a:t>
            </a:r>
          </a:p>
          <a:p>
            <a:pPr eaLnBrk="1" hangingPunct="1">
              <a:buFont typeface="Arial" pitchFamily="34" charset="0"/>
              <a:buChar char="•"/>
              <a:defRPr/>
            </a:pPr>
            <a:r>
              <a:rPr lang="fr-FR" sz="1600" dirty="0">
                <a:solidFill>
                  <a:srgbClr val="1C17ED"/>
                </a:solidFill>
              </a:rPr>
              <a:t> Pneumatique (aspiration, soufflage)</a:t>
            </a:r>
          </a:p>
          <a:p>
            <a:pPr eaLnBrk="1" hangingPunct="1">
              <a:buFont typeface="Arial" pitchFamily="34" charset="0"/>
              <a:buChar char="•"/>
              <a:defRPr/>
            </a:pPr>
            <a:r>
              <a:rPr lang="fr-FR" sz="1600" dirty="0">
                <a:solidFill>
                  <a:srgbClr val="1C17ED"/>
                </a:solidFill>
              </a:rPr>
              <a:t> Electromagnétiques (µ-ondes, électrocution, ...)</a:t>
            </a:r>
          </a:p>
          <a:p>
            <a:pPr eaLnBrk="1" hangingPunct="1">
              <a:buFont typeface="Arial" pitchFamily="34" charset="0"/>
              <a:buChar char="•"/>
              <a:defRPr/>
            </a:pPr>
            <a:r>
              <a:rPr lang="fr-FR" sz="1600" dirty="0">
                <a:solidFill>
                  <a:srgbClr val="1C17ED"/>
                </a:solidFill>
              </a:rPr>
              <a:t> Chaleur (basse et haute températures)</a:t>
            </a:r>
          </a:p>
          <a:p>
            <a:pPr eaLnBrk="1" hangingPunct="1">
              <a:buFont typeface="Arial" pitchFamily="34" charset="0"/>
              <a:buChar char="•"/>
              <a:defRPr/>
            </a:pPr>
            <a:r>
              <a:rPr lang="fr-FR" sz="1600" dirty="0"/>
              <a:t>  </a:t>
            </a:r>
            <a:r>
              <a:rPr lang="fr-FR" sz="1600" i="1" dirty="0">
                <a:solidFill>
                  <a:srgbClr val="1C17ED"/>
                </a:solidFill>
              </a:rPr>
              <a:t>Divers : lutte acoustique, lutte thermodynamique etc.</a:t>
            </a:r>
          </a:p>
        </p:txBody>
      </p:sp>
      <p:sp>
        <p:nvSpPr>
          <p:cNvPr id="7" name="Rectangle 6">
            <a:extLst>
              <a:ext uri="{FF2B5EF4-FFF2-40B4-BE49-F238E27FC236}">
                <a16:creationId xmlns:a16="http://schemas.microsoft.com/office/drawing/2014/main" id="{89BC62BC-A63F-4B81-A401-B4BABD6C5476}"/>
              </a:ext>
            </a:extLst>
          </p:cNvPr>
          <p:cNvSpPr/>
          <p:nvPr/>
        </p:nvSpPr>
        <p:spPr>
          <a:xfrm>
            <a:off x="6143625" y="3286125"/>
            <a:ext cx="2801938" cy="254317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fr-FR" b="1" u="sng" dirty="0">
                <a:solidFill>
                  <a:srgbClr val="7030A0"/>
                </a:solidFill>
              </a:rPr>
              <a:t>Facteurs humains</a:t>
            </a:r>
          </a:p>
          <a:p>
            <a:pPr eaLnBrk="1" hangingPunct="1">
              <a:buFont typeface="Arial" pitchFamily="34" charset="0"/>
              <a:buChar char="•"/>
              <a:defRPr/>
            </a:pPr>
            <a:r>
              <a:rPr lang="fr-FR" dirty="0">
                <a:solidFill>
                  <a:srgbClr val="7030A0"/>
                </a:solidFill>
              </a:rPr>
              <a:t> Expertise</a:t>
            </a:r>
          </a:p>
          <a:p>
            <a:pPr eaLnBrk="1" hangingPunct="1">
              <a:buFont typeface="Arial" pitchFamily="34" charset="0"/>
              <a:buChar char="•"/>
              <a:defRPr/>
            </a:pPr>
            <a:r>
              <a:rPr lang="fr-FR" dirty="0">
                <a:solidFill>
                  <a:srgbClr val="7030A0"/>
                </a:solidFill>
              </a:rPr>
              <a:t> Règlementations, lois</a:t>
            </a:r>
          </a:p>
          <a:p>
            <a:pPr eaLnBrk="1" hangingPunct="1">
              <a:buFont typeface="Arial" pitchFamily="34" charset="0"/>
              <a:buChar char="•"/>
              <a:defRPr/>
            </a:pPr>
            <a:r>
              <a:rPr lang="fr-FR" dirty="0">
                <a:solidFill>
                  <a:srgbClr val="7030A0"/>
                </a:solidFill>
              </a:rPr>
              <a:t> Standard de qualité</a:t>
            </a:r>
          </a:p>
          <a:p>
            <a:pPr eaLnBrk="1" hangingPunct="1">
              <a:buFont typeface="Arial" pitchFamily="34" charset="0"/>
              <a:buChar char="•"/>
              <a:defRPr/>
            </a:pPr>
            <a:r>
              <a:rPr lang="fr-FR" dirty="0">
                <a:solidFill>
                  <a:srgbClr val="7030A0"/>
                </a:solidFill>
              </a:rPr>
              <a:t> Quarantaine</a:t>
            </a:r>
          </a:p>
          <a:p>
            <a:pPr eaLnBrk="1" hangingPunct="1">
              <a:buFont typeface="Arial" pitchFamily="34" charset="0"/>
              <a:buChar char="•"/>
              <a:defRPr/>
            </a:pPr>
            <a:r>
              <a:rPr lang="fr-FR" dirty="0">
                <a:solidFill>
                  <a:srgbClr val="7030A0"/>
                </a:solidFill>
              </a:rPr>
              <a:t> Sécurité alimentaire</a:t>
            </a:r>
          </a:p>
          <a:p>
            <a:pPr eaLnBrk="1" hangingPunct="1">
              <a:buFont typeface="Arial" pitchFamily="34" charset="0"/>
              <a:buChar char="•"/>
              <a:defRPr/>
            </a:pPr>
            <a:r>
              <a:rPr lang="fr-FR" dirty="0">
                <a:solidFill>
                  <a:srgbClr val="7030A0"/>
                </a:solidFill>
              </a:rPr>
              <a:t> Innocuité</a:t>
            </a:r>
          </a:p>
          <a:p>
            <a:pPr eaLnBrk="1" hangingPunct="1">
              <a:buFont typeface="Arial" pitchFamily="34" charset="0"/>
              <a:buChar char="•"/>
              <a:defRPr/>
            </a:pPr>
            <a:r>
              <a:rPr lang="fr-FR" dirty="0">
                <a:solidFill>
                  <a:srgbClr val="7030A0"/>
                </a:solidFill>
              </a:rPr>
              <a:t> Perception des consommateurs.</a:t>
            </a:r>
          </a:p>
        </p:txBody>
      </p:sp>
      <p:sp>
        <p:nvSpPr>
          <p:cNvPr id="8" name="ZoneTexte 11">
            <a:extLst>
              <a:ext uri="{FF2B5EF4-FFF2-40B4-BE49-F238E27FC236}">
                <a16:creationId xmlns:a16="http://schemas.microsoft.com/office/drawing/2014/main" id="{CFEBC95E-A436-4C1E-ABC6-2F1BA9BD080A}"/>
              </a:ext>
            </a:extLst>
          </p:cNvPr>
          <p:cNvSpPr txBox="1">
            <a:spLocks noChangeArrowheads="1"/>
          </p:cNvSpPr>
          <p:nvPr/>
        </p:nvSpPr>
        <p:spPr bwMode="auto">
          <a:xfrm>
            <a:off x="3429000" y="6000750"/>
            <a:ext cx="5505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b="1">
                <a:solidFill>
                  <a:srgbClr val="7030A0"/>
                </a:solidFill>
                <a:latin typeface="Arial" panose="020B0604020202020204" pitchFamily="34" charset="0"/>
              </a:rPr>
              <a:t>5 approches en protections des plantes.</a:t>
            </a:r>
          </a:p>
          <a:p>
            <a:pPr eaLnBrk="1" hangingPunct="1">
              <a:spcBef>
                <a:spcPct val="0"/>
              </a:spcBef>
              <a:buFontTx/>
              <a:buNone/>
            </a:pPr>
            <a:r>
              <a:rPr lang="fr-FR" altLang="fr-FR" sz="1200">
                <a:solidFill>
                  <a:srgbClr val="7030A0"/>
                </a:solidFill>
                <a:latin typeface="Arial" panose="020B0604020202020204" pitchFamily="34" charset="0"/>
              </a:rPr>
              <a:t>Source </a:t>
            </a:r>
            <a:r>
              <a:rPr lang="fr-FR" altLang="fr-FR" sz="1200" i="1">
                <a:solidFill>
                  <a:srgbClr val="7030A0"/>
                </a:solidFill>
                <a:latin typeface="Arial" panose="020B0604020202020204" pitchFamily="34" charset="0"/>
              </a:rPr>
              <a:t>: Les méthodes de lutte physique comme alternatives aux pesticides</a:t>
            </a:r>
          </a:p>
          <a:p>
            <a:pPr eaLnBrk="1" hangingPunct="1">
              <a:spcBef>
                <a:spcPct val="0"/>
              </a:spcBef>
              <a:buFontTx/>
              <a:buNone/>
            </a:pPr>
            <a:r>
              <a:rPr lang="fr-FR" altLang="fr-FR" sz="1200">
                <a:solidFill>
                  <a:srgbClr val="7030A0"/>
                </a:solidFill>
                <a:latin typeface="Arial" panose="020B0604020202020204" pitchFamily="34" charset="0"/>
              </a:rPr>
              <a:t>Charles Vincent et Bernard Panneton, </a:t>
            </a:r>
            <a:r>
              <a:rPr lang="fr-FR" altLang="fr-FR" sz="1200">
                <a:solidFill>
                  <a:srgbClr val="7030A0"/>
                </a:solidFill>
                <a:latin typeface="Arial" panose="020B0604020202020204" pitchFamily="34" charset="0"/>
                <a:hlinkClick r:id="rId2"/>
              </a:rPr>
              <a:t>http://vertigo.revues.org/index4093.html</a:t>
            </a:r>
            <a:r>
              <a:rPr lang="fr-FR" altLang="fr-FR" sz="1200">
                <a:solidFill>
                  <a:srgbClr val="7030A0"/>
                </a:solidFill>
                <a:latin typeface="Arial" panose="020B0604020202020204" pitchFamily="34" charset="0"/>
              </a:rPr>
              <a:t> </a:t>
            </a:r>
          </a:p>
        </p:txBody>
      </p:sp>
      <p:sp>
        <p:nvSpPr>
          <p:cNvPr id="9" name="Ellipse 8">
            <a:extLst>
              <a:ext uri="{FF2B5EF4-FFF2-40B4-BE49-F238E27FC236}">
                <a16:creationId xmlns:a16="http://schemas.microsoft.com/office/drawing/2014/main" id="{A0079B2E-1755-4539-B1CB-0B189826946C}"/>
              </a:ext>
            </a:extLst>
          </p:cNvPr>
          <p:cNvSpPr/>
          <p:nvPr/>
        </p:nvSpPr>
        <p:spPr>
          <a:xfrm>
            <a:off x="3429000" y="3286125"/>
            <a:ext cx="2286000" cy="7143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b="1" dirty="0">
                <a:solidFill>
                  <a:srgbClr val="005C2A"/>
                </a:solidFill>
              </a:rPr>
              <a:t>Protection des plantes</a:t>
            </a:r>
          </a:p>
        </p:txBody>
      </p:sp>
      <p:cxnSp>
        <p:nvCxnSpPr>
          <p:cNvPr id="10" name="Connecteur droit avec flèche 9">
            <a:extLst>
              <a:ext uri="{FF2B5EF4-FFF2-40B4-BE49-F238E27FC236}">
                <a16:creationId xmlns:a16="http://schemas.microsoft.com/office/drawing/2014/main" id="{9086FF6C-DE24-460B-B719-EAD6353DB1FB}"/>
              </a:ext>
            </a:extLst>
          </p:cNvPr>
          <p:cNvCxnSpPr>
            <a:cxnSpLocks/>
          </p:cNvCxnSpPr>
          <p:nvPr/>
        </p:nvCxnSpPr>
        <p:spPr>
          <a:xfrm>
            <a:off x="3461093" y="2940001"/>
            <a:ext cx="182220" cy="48899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798B37CD-9C8A-4C12-BD40-4990EC135873}"/>
              </a:ext>
            </a:extLst>
          </p:cNvPr>
          <p:cNvCxnSpPr>
            <a:cxnSpLocks/>
            <a:stCxn id="3" idx="2"/>
          </p:cNvCxnSpPr>
          <p:nvPr/>
        </p:nvCxnSpPr>
        <p:spPr>
          <a:xfrm flipH="1">
            <a:off x="4714876" y="2927350"/>
            <a:ext cx="187670" cy="3587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13D80086-4B8D-48C9-B618-363A4407CF14}"/>
              </a:ext>
            </a:extLst>
          </p:cNvPr>
          <p:cNvCxnSpPr/>
          <p:nvPr/>
        </p:nvCxnSpPr>
        <p:spPr>
          <a:xfrm rot="10800000" flipV="1">
            <a:off x="5572125" y="2928938"/>
            <a:ext cx="714375" cy="5000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D602F82A-7A7C-42F6-BA1B-6EE1947AEF64}"/>
              </a:ext>
            </a:extLst>
          </p:cNvPr>
          <p:cNvCxnSpPr/>
          <p:nvPr/>
        </p:nvCxnSpPr>
        <p:spPr>
          <a:xfrm rot="10800000">
            <a:off x="5500688" y="3857625"/>
            <a:ext cx="642937" cy="142875"/>
          </a:xfrm>
          <a:prstGeom prst="straightConnector1">
            <a:avLst/>
          </a:prstGeom>
          <a:ln w="19050">
            <a:solidFill>
              <a:srgbClr val="EE4422"/>
            </a:solidFill>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55C3F95C-B2F1-4ED3-A9BC-CF109BECEA06}"/>
              </a:ext>
            </a:extLst>
          </p:cNvPr>
          <p:cNvCxnSpPr>
            <a:endCxn id="9" idx="2"/>
          </p:cNvCxnSpPr>
          <p:nvPr/>
        </p:nvCxnSpPr>
        <p:spPr>
          <a:xfrm>
            <a:off x="3071813" y="3643313"/>
            <a:ext cx="357187" cy="1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4F44D307-E75F-459E-BD5C-FBFEDE8743B5}"/>
              </a:ext>
            </a:extLst>
          </p:cNvPr>
          <p:cNvCxnSpPr>
            <a:stCxn id="4" idx="0"/>
            <a:endCxn id="9" idx="4"/>
          </p:cNvCxnSpPr>
          <p:nvPr/>
        </p:nvCxnSpPr>
        <p:spPr>
          <a:xfrm rot="5400000" flipH="1" flipV="1">
            <a:off x="4429126" y="4143375"/>
            <a:ext cx="285750" cy="31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 name="WordArt 4">
            <a:extLst>
              <a:ext uri="{FF2B5EF4-FFF2-40B4-BE49-F238E27FC236}">
                <a16:creationId xmlns:a16="http://schemas.microsoft.com/office/drawing/2014/main" id="{5AD773F8-8C18-47F9-9476-A649389539DC}"/>
              </a:ext>
            </a:extLst>
          </p:cNvPr>
          <p:cNvSpPr>
            <a:spLocks noChangeArrowheads="1" noChangeShapeType="1" noTextEdit="1"/>
          </p:cNvSpPr>
          <p:nvPr/>
        </p:nvSpPr>
        <p:spPr bwMode="auto">
          <a:xfrm>
            <a:off x="1115433" y="149442"/>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17" name="Rectangle 16">
            <a:extLst>
              <a:ext uri="{FF2B5EF4-FFF2-40B4-BE49-F238E27FC236}">
                <a16:creationId xmlns:a16="http://schemas.microsoft.com/office/drawing/2014/main" id="{551D3CF3-346E-492E-A245-7A6034E02FA9}"/>
              </a:ext>
            </a:extLst>
          </p:cNvPr>
          <p:cNvSpPr/>
          <p:nvPr/>
        </p:nvSpPr>
        <p:spPr>
          <a:xfrm>
            <a:off x="200278" y="651193"/>
            <a:ext cx="5814412" cy="369332"/>
          </a:xfrm>
          <a:prstGeom prst="rect">
            <a:avLst/>
          </a:prstGeom>
        </p:spPr>
        <p:txBody>
          <a:bodyPr wrap="none">
            <a:spAutoFit/>
          </a:bodyPr>
          <a:lstStyle/>
          <a:p>
            <a:pPr>
              <a:spcBef>
                <a:spcPct val="0"/>
              </a:spcBef>
            </a:pPr>
            <a:r>
              <a:rPr lang="fr-FR" altLang="fr-FR" dirty="0">
                <a:solidFill>
                  <a:srgbClr val="7030A0"/>
                </a:solidFill>
                <a:latin typeface="Arial" panose="020B0604020202020204" pitchFamily="34" charset="0"/>
                <a:cs typeface="Arial" panose="020B0604020202020204" pitchFamily="34" charset="0"/>
              </a:rPr>
              <a:t>3. </a:t>
            </a:r>
            <a:r>
              <a:rPr lang="fr-FR" altLang="fr-FR" b="1" dirty="0">
                <a:solidFill>
                  <a:srgbClr val="7030A0"/>
                </a:solidFill>
                <a:latin typeface="Arial" panose="020B0604020202020204" pitchFamily="34" charset="0"/>
                <a:cs typeface="Arial" panose="020B0604020202020204" pitchFamily="34" charset="0"/>
              </a:rPr>
              <a:t>Les méthodes de protection des végétaux (suite)</a:t>
            </a:r>
          </a:p>
        </p:txBody>
      </p:sp>
      <p:pic>
        <p:nvPicPr>
          <p:cNvPr id="18" name="Image 17" descr="C:\Users\LISAN\AppData\Local\Microsoft\Windows\INetCache\Content.Word\pulvérisation_s1.jpg">
            <a:extLst>
              <a:ext uri="{FF2B5EF4-FFF2-40B4-BE49-F238E27FC236}">
                <a16:creationId xmlns:a16="http://schemas.microsoft.com/office/drawing/2014/main" id="{682D1297-EE10-4E46-9B94-3E9823DFBFC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28791" y="1513205"/>
            <a:ext cx="1400175" cy="3545840"/>
          </a:xfrm>
          <a:prstGeom prst="rect">
            <a:avLst/>
          </a:prstGeom>
          <a:noFill/>
          <a:ln>
            <a:noFill/>
          </a:ln>
        </p:spPr>
      </p:pic>
      <p:sp>
        <p:nvSpPr>
          <p:cNvPr id="19" name="Rectangle 18">
            <a:extLst>
              <a:ext uri="{FF2B5EF4-FFF2-40B4-BE49-F238E27FC236}">
                <a16:creationId xmlns:a16="http://schemas.microsoft.com/office/drawing/2014/main" id="{07D5C9AF-CC3D-4E03-B147-380BE5065729}"/>
              </a:ext>
            </a:extLst>
          </p:cNvPr>
          <p:cNvSpPr/>
          <p:nvPr/>
        </p:nvSpPr>
        <p:spPr>
          <a:xfrm>
            <a:off x="9291637" y="5120639"/>
            <a:ext cx="2452501" cy="1569660"/>
          </a:xfrm>
          <a:prstGeom prst="rect">
            <a:avLst/>
          </a:prstGeom>
        </p:spPr>
        <p:txBody>
          <a:bodyPr wrap="square">
            <a:spAutoFit/>
          </a:bodyPr>
          <a:lstStyle/>
          <a:p>
            <a:pPr algn="ctr"/>
            <a:r>
              <a:rPr lang="fr-FR" sz="1200" dirty="0">
                <a:solidFill>
                  <a:srgbClr val="7030A0"/>
                </a:solidFill>
                <a:latin typeface="Calibri" panose="020F0502020204030204" pitchFamily="34" charset="0"/>
                <a:ea typeface="Calibri" panose="020F0502020204030204" pitchFamily="34" charset="0"/>
                <a:cs typeface="Times New Roman" panose="02020603050405020304" pitchFamily="18" charset="0"/>
              </a:rPr>
              <a:t>Pulvérisation d’une bordure, avec un désherbant total </a:t>
            </a:r>
            <a:r>
              <a:rPr lang="fr-FR" sz="1200"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antigerminatif</a:t>
            </a:r>
            <a:r>
              <a:rPr lang="fr-FR" sz="12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Les équipements de protection individuels (EPI) sont la combinaison, les bottes, </a:t>
            </a:r>
            <a:r>
              <a:rPr lang="fr-FR" sz="1200">
                <a:solidFill>
                  <a:srgbClr val="7030A0"/>
                </a:solidFill>
                <a:latin typeface="Calibri" panose="020F0502020204030204" pitchFamily="34" charset="0"/>
                <a:ea typeface="Calibri" panose="020F0502020204030204" pitchFamily="34" charset="0"/>
                <a:cs typeface="Times New Roman" panose="02020603050405020304" pitchFamily="18" charset="0"/>
              </a:rPr>
              <a:t>les gants</a:t>
            </a:r>
            <a:r>
              <a:rPr lang="fr-FR" sz="12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les lunettes, le masque à gaz avec ses cartouches filtres (photo © B. Lisan). </a:t>
            </a:r>
            <a:endParaRPr lang="fr-FR" sz="1200" dirty="0">
              <a:solidFill>
                <a:srgbClr val="7030A0"/>
              </a:solidFill>
            </a:endParaRPr>
          </a:p>
        </p:txBody>
      </p:sp>
      <p:sp>
        <p:nvSpPr>
          <p:cNvPr id="20" name="Espace réservé du numéro de diapositive 1">
            <a:extLst>
              <a:ext uri="{FF2B5EF4-FFF2-40B4-BE49-F238E27FC236}">
                <a16:creationId xmlns:a16="http://schemas.microsoft.com/office/drawing/2014/main" id="{B4E713F1-CEA3-4F79-83D5-0A89113B7CF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5657577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F06058B-3B52-4CEF-8D1B-244374720AB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AA7943E0-7A3B-4964-9A34-4D6CF33DC847}"/>
              </a:ext>
            </a:extLst>
          </p:cNvPr>
          <p:cNvSpPr/>
          <p:nvPr/>
        </p:nvSpPr>
        <p:spPr>
          <a:xfrm>
            <a:off x="157352" y="818272"/>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77FA4192-A8B7-4C3B-8B11-CF83CCE16FFE}"/>
              </a:ext>
            </a:extLst>
          </p:cNvPr>
          <p:cNvSpPr/>
          <p:nvPr/>
        </p:nvSpPr>
        <p:spPr>
          <a:xfrm>
            <a:off x="157352" y="1255531"/>
            <a:ext cx="5052665" cy="369332"/>
          </a:xfrm>
          <a:prstGeom prst="rect">
            <a:avLst/>
          </a:prstGeom>
        </p:spPr>
        <p:txBody>
          <a:bodyPr wrap="none">
            <a:spAutoFit/>
          </a:bodyPr>
          <a:lstStyle/>
          <a:p>
            <a:pPr marR="50292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7.3. Barrières de protection (suite et fin)</a:t>
            </a:r>
          </a:p>
        </p:txBody>
      </p:sp>
      <p:sp>
        <p:nvSpPr>
          <p:cNvPr id="5" name="ZoneTexte 4">
            <a:extLst>
              <a:ext uri="{FF2B5EF4-FFF2-40B4-BE49-F238E27FC236}">
                <a16:creationId xmlns:a16="http://schemas.microsoft.com/office/drawing/2014/main" id="{E46F01A8-6138-48B2-91BA-E3E9CF1313B4}"/>
              </a:ext>
            </a:extLst>
          </p:cNvPr>
          <p:cNvSpPr txBox="1"/>
          <p:nvPr/>
        </p:nvSpPr>
        <p:spPr>
          <a:xfrm>
            <a:off x="157351" y="1652728"/>
            <a:ext cx="6523148" cy="369332"/>
          </a:xfrm>
          <a:prstGeom prst="rect">
            <a:avLst/>
          </a:prstGeom>
          <a:noFill/>
        </p:spPr>
        <p:txBody>
          <a:bodyPr wrap="square" rtlCol="0">
            <a:spAutoFit/>
          </a:bodyPr>
          <a:lstStyle/>
          <a:p>
            <a:r>
              <a:rPr lang="fr-FR" b="1" dirty="0">
                <a:solidFill>
                  <a:srgbClr val="7030A0"/>
                </a:solidFill>
              </a:rPr>
              <a:t>Filets de protection contre les oiseaux (et insectes) (suite et fin)</a:t>
            </a:r>
          </a:p>
        </p:txBody>
      </p:sp>
      <p:pic>
        <p:nvPicPr>
          <p:cNvPr id="6" name="Image 6" descr="filetAntiMoucheChou.jpg">
            <a:extLst>
              <a:ext uri="{FF2B5EF4-FFF2-40B4-BE49-F238E27FC236}">
                <a16:creationId xmlns:a16="http://schemas.microsoft.com/office/drawing/2014/main" id="{F4536588-C58C-45F8-92D1-9791272D01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7385" y="2304300"/>
            <a:ext cx="2120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7">
            <a:extLst>
              <a:ext uri="{FF2B5EF4-FFF2-40B4-BE49-F238E27FC236}">
                <a16:creationId xmlns:a16="http://schemas.microsoft.com/office/drawing/2014/main" id="{0B5E7F75-21A1-4EBD-9DE4-4E52806C6FAC}"/>
              </a:ext>
            </a:extLst>
          </p:cNvPr>
          <p:cNvSpPr txBox="1">
            <a:spLocks noChangeArrowheads="1"/>
          </p:cNvSpPr>
          <p:nvPr/>
        </p:nvSpPr>
        <p:spPr bwMode="auto">
          <a:xfrm>
            <a:off x="3131168" y="3980700"/>
            <a:ext cx="24105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Arial" panose="020B0604020202020204" pitchFamily="34" charset="0"/>
                <a:sym typeface="Symbol" panose="05050102010706020507" pitchFamily="18" charset="2"/>
              </a:rPr>
              <a:t>F</a:t>
            </a:r>
            <a:r>
              <a:rPr lang="fr-FR" altLang="fr-FR" sz="1200" dirty="0">
                <a:solidFill>
                  <a:srgbClr val="7030A0"/>
                </a:solidFill>
                <a:latin typeface="Arial" panose="020B0604020202020204" pitchFamily="34" charset="0"/>
              </a:rPr>
              <a:t>ibres de cellulose (°) </a:t>
            </a:r>
          </a:p>
          <a:p>
            <a:pPr algn="ctr" eaLnBrk="1" hangingPunct="1">
              <a:spcBef>
                <a:spcPct val="0"/>
              </a:spcBef>
              <a:buFontTx/>
              <a:buNone/>
            </a:pPr>
            <a:r>
              <a:rPr lang="fr-FR" altLang="fr-FR" sz="1200" dirty="0">
                <a:solidFill>
                  <a:srgbClr val="7030A0"/>
                </a:solidFill>
                <a:latin typeface="Arial" panose="020B0604020202020204" pitchFamily="34" charset="0"/>
              </a:rPr>
              <a:t>(°) produites par Cascades Multi-Pro, Drummondville, </a:t>
            </a:r>
            <a:r>
              <a:rPr lang="fr-FR" altLang="fr-FR" sz="1200" dirty="0" err="1">
                <a:solidFill>
                  <a:srgbClr val="7030A0"/>
                </a:solidFill>
                <a:latin typeface="Arial" panose="020B0604020202020204" pitchFamily="34" charset="0"/>
              </a:rPr>
              <a:t>Qc</a:t>
            </a:r>
            <a:r>
              <a:rPr lang="fr-FR" altLang="fr-FR" sz="1200" dirty="0">
                <a:solidFill>
                  <a:srgbClr val="7030A0"/>
                </a:solidFill>
                <a:latin typeface="Arial" panose="020B0604020202020204" pitchFamily="34" charset="0"/>
              </a:rPr>
              <a:t>.</a:t>
            </a:r>
          </a:p>
        </p:txBody>
      </p:sp>
      <p:pic>
        <p:nvPicPr>
          <p:cNvPr id="8" name="Image 15" descr="mexique-079.jpg">
            <a:extLst>
              <a:ext uri="{FF2B5EF4-FFF2-40B4-BE49-F238E27FC236}">
                <a16:creationId xmlns:a16="http://schemas.microsoft.com/office/drawing/2014/main" id="{BCFC69D7-2541-46D1-896A-51A87BD903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8039" y="2089987"/>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16">
            <a:extLst>
              <a:ext uri="{FF2B5EF4-FFF2-40B4-BE49-F238E27FC236}">
                <a16:creationId xmlns:a16="http://schemas.microsoft.com/office/drawing/2014/main" id="{3F2BD5D0-EA94-4026-8885-D2278F14C1D5}"/>
              </a:ext>
            </a:extLst>
          </p:cNvPr>
          <p:cNvSpPr txBox="1">
            <a:spLocks noChangeArrowheads="1"/>
          </p:cNvSpPr>
          <p:nvPr/>
        </p:nvSpPr>
        <p:spPr bwMode="auto">
          <a:xfrm>
            <a:off x="5586601" y="4447425"/>
            <a:ext cx="30861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sym typeface="Symbol" panose="05050102010706020507" pitchFamily="18" charset="2"/>
              </a:rPr>
              <a:t>Filet de protection couvrant toute la culture</a:t>
            </a:r>
            <a:endParaRPr lang="fr-FR" altLang="fr-FR" sz="1200" dirty="0">
              <a:solidFill>
                <a:srgbClr val="7030A0"/>
              </a:solidFill>
              <a:latin typeface="Arial" panose="020B0604020202020204" pitchFamily="34" charset="0"/>
            </a:endParaRPr>
          </a:p>
        </p:txBody>
      </p:sp>
      <p:pic>
        <p:nvPicPr>
          <p:cNvPr id="10" name="Image 14" descr="3341BT-Biorete.jpg">
            <a:extLst>
              <a:ext uri="{FF2B5EF4-FFF2-40B4-BE49-F238E27FC236}">
                <a16:creationId xmlns:a16="http://schemas.microsoft.com/office/drawing/2014/main" id="{AA69455D-B9EE-454B-8EE2-432BCDABED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1164" y="2304300"/>
            <a:ext cx="2833687"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6">
            <a:extLst>
              <a:ext uri="{FF2B5EF4-FFF2-40B4-BE49-F238E27FC236}">
                <a16:creationId xmlns:a16="http://schemas.microsoft.com/office/drawing/2014/main" id="{762FAB1D-0C6F-4624-8BD2-3E2EFDE18886}"/>
              </a:ext>
            </a:extLst>
          </p:cNvPr>
          <p:cNvSpPr txBox="1">
            <a:spLocks noChangeArrowheads="1"/>
          </p:cNvSpPr>
          <p:nvPr/>
        </p:nvSpPr>
        <p:spPr bwMode="auto">
          <a:xfrm>
            <a:off x="157351" y="4518862"/>
            <a:ext cx="31000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sym typeface="Symbol" panose="05050102010706020507" pitchFamily="18" charset="2"/>
              </a:rPr>
              <a:t>Filet de protection couvrant toute la culture</a:t>
            </a:r>
            <a:endParaRPr lang="fr-FR" altLang="fr-FR" sz="1200" dirty="0">
              <a:solidFill>
                <a:srgbClr val="7030A0"/>
              </a:solidFill>
              <a:latin typeface="Arial" panose="020B0604020202020204" pitchFamily="34" charset="0"/>
            </a:endParaRPr>
          </a:p>
        </p:txBody>
      </p:sp>
      <p:sp>
        <p:nvSpPr>
          <p:cNvPr id="12" name="Espace réservé du numéro de diapositive 1">
            <a:extLst>
              <a:ext uri="{FF2B5EF4-FFF2-40B4-BE49-F238E27FC236}">
                <a16:creationId xmlns:a16="http://schemas.microsoft.com/office/drawing/2014/main" id="{733E303F-C949-44E3-960C-03A2CDFA7EEB}"/>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120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8788868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8BA1045D-B93A-4BE8-8ACE-B817B4CFFEA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0D9F87E3-D02D-4857-9DB0-0BA620F026BF}"/>
              </a:ext>
            </a:extLst>
          </p:cNvPr>
          <p:cNvSpPr/>
          <p:nvPr/>
        </p:nvSpPr>
        <p:spPr>
          <a:xfrm>
            <a:off x="236668" y="824325"/>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A5109C7F-5379-4488-8EF1-12EA40DC907C}"/>
              </a:ext>
            </a:extLst>
          </p:cNvPr>
          <p:cNvSpPr/>
          <p:nvPr/>
        </p:nvSpPr>
        <p:spPr>
          <a:xfrm>
            <a:off x="236668" y="1360226"/>
            <a:ext cx="11715078" cy="4893647"/>
          </a:xfrm>
          <a:prstGeom prst="rect">
            <a:avLst/>
          </a:prstGeom>
        </p:spPr>
        <p:txBody>
          <a:bodyPr wrap="square">
            <a:spAutoFit/>
          </a:bodyPr>
          <a:lstStyle/>
          <a:p>
            <a:pPr marR="320040" eaLnBrk="0" fontAlgn="base" hangingPunct="0">
              <a:spcAft>
                <a:spcPts val="0"/>
              </a:spcAft>
            </a:pPr>
            <a:r>
              <a:rPr lang="fr-FR" b="1" dirty="0">
                <a:solidFill>
                  <a:srgbClr val="7030A0"/>
                </a:solidFill>
                <a:ea typeface="Times New Roman" panose="02020603050405020304" pitchFamily="18" charset="0"/>
              </a:rPr>
              <a:t>7.4. Prophylaxie</a:t>
            </a:r>
          </a:p>
          <a:p>
            <a:pPr marR="320040" eaLnBrk="0" fontAlgn="base" hangingPunct="0">
              <a:spcAft>
                <a:spcPts val="0"/>
              </a:spcAft>
            </a:pPr>
            <a:r>
              <a:rPr lang="fr-FR" dirty="0">
                <a:solidFill>
                  <a:srgbClr val="7030A0"/>
                </a:solidFill>
                <a:ea typeface="Times New Roman" panose="02020603050405020304" pitchFamily="18" charset="0"/>
              </a:rPr>
              <a:t>C'est l'ensemble des méthodes de prévention mises en œuvre pour limiter l'apparition ou le développement des organismes nuisibles aux cultures. </a:t>
            </a:r>
            <a:r>
              <a:rPr lang="fr-FR" spc="15" dirty="0">
                <a:solidFill>
                  <a:srgbClr val="7030A0"/>
                </a:solidFill>
                <a:ea typeface="Times New Roman" panose="02020603050405020304" pitchFamily="18" charset="0"/>
              </a:rPr>
              <a:t>Quelques exemples d'actions prophylactiques :</a:t>
            </a:r>
            <a:endParaRPr lang="fr-FR" dirty="0">
              <a:solidFill>
                <a:srgbClr val="7030A0"/>
              </a:solidFill>
              <a:ea typeface="Times New Roman" panose="02020603050405020304" pitchFamily="18" charset="0"/>
            </a:endParaRPr>
          </a:p>
          <a:p>
            <a:pPr marL="342900" lvl="0" indent="-342900" eaLnBrk="0" fontAlgn="base" hangingPunct="0">
              <a:spcAft>
                <a:spcPts val="0"/>
              </a:spcAft>
              <a:buClr>
                <a:srgbClr val="000000"/>
              </a:buClr>
              <a:buSzPts val="1150"/>
              <a:buFont typeface="Symbol" panose="05050102010706020507" pitchFamily="18" charset="2"/>
              <a:buChar char="-"/>
            </a:pPr>
            <a:r>
              <a:rPr lang="fr-FR" spc="20" dirty="0">
                <a:solidFill>
                  <a:srgbClr val="7030A0"/>
                </a:solidFill>
                <a:ea typeface="Times New Roman" panose="02020603050405020304" pitchFamily="18" charset="0"/>
                <a:cs typeface="Symbol" panose="05050102010706020507" pitchFamily="18" charset="2"/>
              </a:rPr>
              <a:t>En hiver, </a:t>
            </a:r>
            <a:r>
              <a:rPr lang="fr-FR" b="1" spc="20" dirty="0">
                <a:solidFill>
                  <a:srgbClr val="7030A0"/>
                </a:solidFill>
                <a:ea typeface="Times New Roman" panose="02020603050405020304" pitchFamily="18" charset="0"/>
                <a:cs typeface="Symbol" panose="05050102010706020507" pitchFamily="18" charset="2"/>
              </a:rPr>
              <a:t>brosser les troncs </a:t>
            </a:r>
            <a:r>
              <a:rPr lang="fr-FR" spc="20" dirty="0">
                <a:solidFill>
                  <a:srgbClr val="7030A0"/>
                </a:solidFill>
                <a:ea typeface="Times New Roman" panose="02020603050405020304" pitchFamily="18" charset="0"/>
                <a:cs typeface="Symbol" panose="05050102010706020507" pitchFamily="18" charset="2"/>
              </a:rPr>
              <a:t>des arbres fruitiers pour éliminer une bonne partie </a:t>
            </a:r>
            <a:r>
              <a:rPr lang="fr-FR" spc="15" dirty="0">
                <a:solidFill>
                  <a:srgbClr val="7030A0"/>
                </a:solidFill>
                <a:ea typeface="Times New Roman" panose="02020603050405020304" pitchFamily="18" charset="0"/>
                <a:cs typeface="Symbol" panose="05050102010706020507" pitchFamily="18" charset="2"/>
              </a:rPr>
              <a:t>des insectes qui hivernent dans les anfractuosités de l'écorce.</a:t>
            </a:r>
            <a:endParaRPr lang="fr-FR" spc="20" dirty="0">
              <a:solidFill>
                <a:srgbClr val="7030A0"/>
              </a:solidFill>
              <a:ea typeface="Times New Roman" panose="02020603050405020304" pitchFamily="18" charset="0"/>
              <a:cs typeface="Symbol" panose="05050102010706020507" pitchFamily="18" charset="2"/>
            </a:endParaRPr>
          </a:p>
          <a:p>
            <a:pPr marL="342900" lvl="0" indent="-342900" eaLnBrk="0" fontAlgn="base" hangingPunct="0">
              <a:spcAft>
                <a:spcPts val="0"/>
              </a:spcAft>
              <a:buClr>
                <a:srgbClr val="000000"/>
              </a:buClr>
              <a:buSzPts val="1150"/>
              <a:buFont typeface="Symbol" panose="05050102010706020507" pitchFamily="18" charset="2"/>
              <a:buChar char="-"/>
            </a:pPr>
            <a:r>
              <a:rPr lang="fr-FR" b="1" spc="25" dirty="0">
                <a:solidFill>
                  <a:srgbClr val="7030A0"/>
                </a:solidFill>
                <a:ea typeface="Times New Roman" panose="02020603050405020304" pitchFamily="18" charset="0"/>
                <a:cs typeface="Symbol" panose="05050102010706020507" pitchFamily="18" charset="2"/>
              </a:rPr>
              <a:t>Supprimer les nids de chenilles processionnaires à l'aide d'un échenilloir </a:t>
            </a:r>
            <a:r>
              <a:rPr lang="fr-FR" spc="25" dirty="0">
                <a:solidFill>
                  <a:srgbClr val="7030A0"/>
                </a:solidFill>
                <a:ea typeface="Times New Roman" panose="02020603050405020304" pitchFamily="18" charset="0"/>
                <a:cs typeface="Symbol" panose="05050102010706020507" pitchFamily="18" charset="2"/>
              </a:rPr>
              <a:t>avant </a:t>
            </a:r>
            <a:r>
              <a:rPr lang="fr-FR" spc="15" dirty="0">
                <a:solidFill>
                  <a:srgbClr val="7030A0"/>
                </a:solidFill>
                <a:ea typeface="Times New Roman" panose="02020603050405020304" pitchFamily="18" charset="0"/>
                <a:cs typeface="Symbol" panose="05050102010706020507" pitchFamily="18" charset="2"/>
              </a:rPr>
              <a:t>qu'elles sortent, c'est-à-dire aux mois de janvier </a:t>
            </a:r>
            <a:r>
              <a:rPr lang="fr-FR" b="1" spc="15" dirty="0">
                <a:solidFill>
                  <a:srgbClr val="7030A0"/>
                </a:solidFill>
                <a:ea typeface="Times New Roman" panose="02020603050405020304" pitchFamily="18" charset="0"/>
                <a:cs typeface="Symbol" panose="05050102010706020507" pitchFamily="18" charset="2"/>
              </a:rPr>
              <a:t>ou février.</a:t>
            </a:r>
            <a:endParaRPr lang="fr-FR" b="1" spc="20" dirty="0">
              <a:solidFill>
                <a:srgbClr val="7030A0"/>
              </a:solidFill>
              <a:ea typeface="Times New Roman" panose="02020603050405020304" pitchFamily="18" charset="0"/>
              <a:cs typeface="Symbol" panose="05050102010706020507" pitchFamily="18" charset="2"/>
            </a:endParaRPr>
          </a:p>
          <a:p>
            <a:pPr marL="342900" lvl="0" indent="-342900" eaLnBrk="0" fontAlgn="base" hangingPunct="0">
              <a:spcAft>
                <a:spcPts val="0"/>
              </a:spcAft>
              <a:buClr>
                <a:srgbClr val="000000"/>
              </a:buClr>
              <a:buSzPts val="1150"/>
              <a:buFont typeface="Symbol" panose="05050102010706020507" pitchFamily="18" charset="2"/>
              <a:buChar char="-"/>
            </a:pPr>
            <a:r>
              <a:rPr lang="fr-FR" b="1" spc="25" dirty="0">
                <a:solidFill>
                  <a:srgbClr val="7030A0"/>
                </a:solidFill>
                <a:ea typeface="Times New Roman" panose="02020603050405020304" pitchFamily="18" charset="0"/>
                <a:cs typeface="Symbol" panose="05050102010706020507" pitchFamily="18" charset="2"/>
              </a:rPr>
              <a:t>Emballer des fruits </a:t>
            </a:r>
            <a:r>
              <a:rPr lang="fr-FR" spc="25" dirty="0">
                <a:solidFill>
                  <a:srgbClr val="7030A0"/>
                </a:solidFill>
                <a:ea typeface="Times New Roman" panose="02020603050405020304" pitchFamily="18" charset="0"/>
                <a:cs typeface="Symbol" panose="05050102010706020507" pitchFamily="18" charset="2"/>
              </a:rPr>
              <a:t>(poires ou pommes) </a:t>
            </a:r>
            <a:r>
              <a:rPr lang="fr-FR" b="1" spc="25" dirty="0">
                <a:solidFill>
                  <a:srgbClr val="7030A0"/>
                </a:solidFill>
                <a:ea typeface="Times New Roman" panose="02020603050405020304" pitchFamily="18" charset="0"/>
                <a:cs typeface="Symbol" panose="05050102010706020507" pitchFamily="18" charset="2"/>
              </a:rPr>
              <a:t>avec des sachets </a:t>
            </a:r>
            <a:r>
              <a:rPr lang="fr-FR" spc="25" dirty="0">
                <a:solidFill>
                  <a:srgbClr val="7030A0"/>
                </a:solidFill>
                <a:ea typeface="Times New Roman" panose="02020603050405020304" pitchFamily="18" charset="0"/>
                <a:cs typeface="Symbol" panose="05050102010706020507" pitchFamily="18" charset="2"/>
              </a:rPr>
              <a:t>dès leur formation pour </a:t>
            </a:r>
            <a:r>
              <a:rPr lang="fr-FR" spc="15" dirty="0">
                <a:solidFill>
                  <a:srgbClr val="7030A0"/>
                </a:solidFill>
                <a:ea typeface="Times New Roman" panose="02020603050405020304" pitchFamily="18" charset="0"/>
                <a:cs typeface="Symbol" panose="05050102010706020507" pitchFamily="18" charset="2"/>
              </a:rPr>
              <a:t>éviter qu'ils soient attaqués par le ver du fruit (carpocapse).</a:t>
            </a:r>
            <a:endParaRPr lang="fr-FR" spc="20" dirty="0">
              <a:solidFill>
                <a:srgbClr val="7030A0"/>
              </a:solidFill>
              <a:ea typeface="Times New Roman" panose="02020603050405020304" pitchFamily="18" charset="0"/>
              <a:cs typeface="Symbol" panose="05050102010706020507" pitchFamily="18" charset="2"/>
            </a:endParaRPr>
          </a:p>
          <a:p>
            <a:pPr marL="342900" lvl="0" indent="-342900" eaLnBrk="0" fontAlgn="base" hangingPunct="0">
              <a:spcAft>
                <a:spcPts val="0"/>
              </a:spcAft>
              <a:buClr>
                <a:srgbClr val="000000"/>
              </a:buClr>
              <a:buSzPts val="1150"/>
              <a:buFont typeface="Symbol" panose="05050102010706020507" pitchFamily="18" charset="2"/>
              <a:buChar char="-"/>
            </a:pPr>
            <a:r>
              <a:rPr lang="fr-FR" spc="20" dirty="0">
                <a:solidFill>
                  <a:srgbClr val="7030A0"/>
                </a:solidFill>
                <a:ea typeface="Times New Roman" panose="02020603050405020304" pitchFamily="18" charset="0"/>
                <a:cs typeface="Symbol" panose="05050102010706020507" pitchFamily="18" charset="2"/>
              </a:rPr>
              <a:t>Placer des </a:t>
            </a:r>
            <a:r>
              <a:rPr lang="fr-FR" b="1" spc="20" dirty="0">
                <a:solidFill>
                  <a:srgbClr val="7030A0"/>
                </a:solidFill>
                <a:ea typeface="Times New Roman" panose="02020603050405020304" pitchFamily="18" charset="0"/>
                <a:cs typeface="Symbol" panose="05050102010706020507" pitchFamily="18" charset="2"/>
              </a:rPr>
              <a:t>bandes de papier engluées autour des troncs de cerisiers </a:t>
            </a:r>
            <a:r>
              <a:rPr lang="fr-FR" spc="20" dirty="0">
                <a:solidFill>
                  <a:srgbClr val="7030A0"/>
                </a:solidFill>
                <a:ea typeface="Times New Roman" panose="02020603050405020304" pitchFamily="18" charset="0"/>
                <a:cs typeface="Symbol" panose="05050102010706020507" pitchFamily="18" charset="2"/>
              </a:rPr>
              <a:t>pour éviter </a:t>
            </a:r>
            <a:r>
              <a:rPr lang="fr-FR" spc="15" dirty="0">
                <a:solidFill>
                  <a:srgbClr val="7030A0"/>
                </a:solidFill>
                <a:ea typeface="Times New Roman" panose="02020603050405020304" pitchFamily="18" charset="0"/>
                <a:cs typeface="Symbol" panose="05050102010706020507" pitchFamily="18" charset="2"/>
              </a:rPr>
              <a:t>que les fourmis « élèvent » les pucerons sur les feuilles.</a:t>
            </a:r>
            <a:endParaRPr lang="fr-FR" spc="20" dirty="0">
              <a:solidFill>
                <a:srgbClr val="7030A0"/>
              </a:solidFill>
              <a:ea typeface="Times New Roman" panose="02020603050405020304" pitchFamily="18" charset="0"/>
              <a:cs typeface="Symbol" panose="05050102010706020507" pitchFamily="18" charset="2"/>
            </a:endParaRPr>
          </a:p>
          <a:p>
            <a:pPr marL="342900" lvl="0" indent="-342900" eaLnBrk="0" fontAlgn="base" hangingPunct="0">
              <a:spcAft>
                <a:spcPts val="0"/>
              </a:spcAft>
              <a:buClr>
                <a:srgbClr val="000000"/>
              </a:buClr>
              <a:buSzPts val="1150"/>
              <a:buFont typeface="Symbol" panose="05050102010706020507" pitchFamily="18" charset="2"/>
              <a:buChar char="-"/>
            </a:pPr>
            <a:r>
              <a:rPr lang="fr-FR" b="1" spc="25" dirty="0">
                <a:solidFill>
                  <a:srgbClr val="7030A0"/>
                </a:solidFill>
                <a:ea typeface="Times New Roman" panose="02020603050405020304" pitchFamily="18" charset="0"/>
                <a:cs typeface="Symbol" panose="05050102010706020507" pitchFamily="18" charset="2"/>
              </a:rPr>
              <a:t>Tailler et bruler une branche d'arbre ou d'arbustes </a:t>
            </a:r>
            <a:r>
              <a:rPr lang="fr-FR" spc="25" dirty="0">
                <a:solidFill>
                  <a:srgbClr val="7030A0"/>
                </a:solidFill>
                <a:ea typeface="Times New Roman" panose="02020603050405020304" pitchFamily="18" charset="0"/>
                <a:cs typeface="Symbol" panose="05050102010706020507" pitchFamily="18" charset="2"/>
              </a:rPr>
              <a:t>infestée par un parasite avant </a:t>
            </a:r>
            <a:r>
              <a:rPr lang="fr-FR" spc="5" dirty="0">
                <a:solidFill>
                  <a:srgbClr val="7030A0"/>
                </a:solidFill>
                <a:ea typeface="Times New Roman" panose="02020603050405020304" pitchFamily="18" charset="0"/>
                <a:cs typeface="Symbol" panose="05050102010706020507" pitchFamily="18" charset="2"/>
              </a:rPr>
              <a:t>que la plante entière soit infestée.</a:t>
            </a:r>
            <a:endParaRPr lang="fr-FR" spc="20" dirty="0">
              <a:solidFill>
                <a:srgbClr val="7030A0"/>
              </a:solidFill>
              <a:ea typeface="Times New Roman" panose="02020603050405020304" pitchFamily="18" charset="0"/>
              <a:cs typeface="Symbol" panose="05050102010706020507" pitchFamily="18" charset="2"/>
            </a:endParaRPr>
          </a:p>
          <a:p>
            <a:pPr marL="342900" lvl="0" indent="-342900" eaLnBrk="0" fontAlgn="base" hangingPunct="0">
              <a:spcAft>
                <a:spcPts val="0"/>
              </a:spcAft>
              <a:buClr>
                <a:srgbClr val="000000"/>
              </a:buClr>
              <a:buSzPts val="1150"/>
              <a:buFont typeface="Symbol" panose="05050102010706020507" pitchFamily="18" charset="2"/>
              <a:buChar char="-"/>
            </a:pPr>
            <a:r>
              <a:rPr lang="fr-FR" b="1" spc="20" dirty="0">
                <a:solidFill>
                  <a:srgbClr val="7030A0"/>
                </a:solidFill>
                <a:ea typeface="Times New Roman" panose="02020603050405020304" pitchFamily="18" charset="0"/>
                <a:cs typeface="Symbol" panose="05050102010706020507" pitchFamily="18" charset="2"/>
              </a:rPr>
              <a:t>Installer des mangeoires et des nichoirs </a:t>
            </a:r>
            <a:r>
              <a:rPr lang="fr-FR" spc="20" dirty="0">
                <a:solidFill>
                  <a:srgbClr val="7030A0"/>
                </a:solidFill>
                <a:ea typeface="Times New Roman" panose="02020603050405020304" pitchFamily="18" charset="0"/>
                <a:cs typeface="Symbol" panose="05050102010706020507" pitchFamily="18" charset="2"/>
              </a:rPr>
              <a:t>pour attirer les mésanges qui sont les </a:t>
            </a:r>
            <a:r>
              <a:rPr lang="fr-FR" spc="55" dirty="0">
                <a:solidFill>
                  <a:srgbClr val="7030A0"/>
                </a:solidFill>
                <a:ea typeface="Times New Roman" panose="02020603050405020304" pitchFamily="18" charset="0"/>
                <a:cs typeface="Symbol" panose="05050102010706020507" pitchFamily="18" charset="2"/>
              </a:rPr>
              <a:t>prédateurs naturels des chenilles processionnaires et les autres chenilles.</a:t>
            </a:r>
          </a:p>
          <a:p>
            <a:pPr marL="342900" lvl="0" indent="-342900" eaLnBrk="0" fontAlgn="base" hangingPunct="0">
              <a:spcAft>
                <a:spcPts val="0"/>
              </a:spcAft>
              <a:buClr>
                <a:srgbClr val="000000"/>
              </a:buClr>
              <a:buSzPts val="1150"/>
              <a:buFont typeface="Symbol" panose="05050102010706020507" pitchFamily="18" charset="2"/>
              <a:buChar char="-"/>
            </a:pPr>
            <a:r>
              <a:rPr lang="fr-FR" spc="55" dirty="0">
                <a:solidFill>
                  <a:srgbClr val="7030A0"/>
                </a:solidFill>
                <a:ea typeface="Times New Roman" panose="02020603050405020304" pitchFamily="18" charset="0"/>
                <a:cs typeface="Symbol" panose="05050102010706020507" pitchFamily="18" charset="2"/>
              </a:rPr>
              <a:t>Eviter de trop arroser, surtout par temps chaud.</a:t>
            </a:r>
            <a:endParaRPr lang="fr-FR" spc="20" dirty="0">
              <a:solidFill>
                <a:srgbClr val="7030A0"/>
              </a:solidFill>
              <a:ea typeface="Times New Roman" panose="02020603050405020304" pitchFamily="18" charset="0"/>
              <a:cs typeface="Symbol" panose="05050102010706020507" pitchFamily="18" charset="2"/>
            </a:endParaRPr>
          </a:p>
          <a:p>
            <a:pPr eaLnBrk="0" fontAlgn="base" hangingPunct="0">
              <a:spcAft>
                <a:spcPts val="0"/>
              </a:spcAft>
            </a:pPr>
            <a:r>
              <a:rPr lang="fr-FR" spc="20" dirty="0">
                <a:solidFill>
                  <a:srgbClr val="7030A0"/>
                </a:solidFill>
                <a:ea typeface="Times New Roman" panose="02020603050405020304" pitchFamily="18" charset="0"/>
              </a:rPr>
              <a:t>Etc. etc. </a:t>
            </a:r>
          </a:p>
          <a:p>
            <a:pPr eaLnBrk="0" fontAlgn="base" hangingPunct="0">
              <a:spcAft>
                <a:spcPts val="0"/>
              </a:spcAft>
            </a:pPr>
            <a:endParaRPr lang="fr-FR" sz="1200" spc="20" dirty="0">
              <a:solidFill>
                <a:srgbClr val="7030A0"/>
              </a:solidFill>
              <a:ea typeface="Times New Roman" panose="02020603050405020304" pitchFamily="18" charset="0"/>
            </a:endParaRPr>
          </a:p>
          <a:p>
            <a:pPr eaLnBrk="0" fontAlgn="base" hangingPunct="0">
              <a:spcAft>
                <a:spcPts val="0"/>
              </a:spcAft>
            </a:pPr>
            <a:r>
              <a:rPr lang="fr-FR" sz="1200" spc="20" dirty="0">
                <a:solidFill>
                  <a:srgbClr val="7030A0"/>
                </a:solidFill>
                <a:ea typeface="Times New Roman" panose="02020603050405020304" pitchFamily="18" charset="0"/>
              </a:rPr>
              <a:t>(Source : AFPA Rivesaltes-Perpignan).</a:t>
            </a:r>
            <a:endParaRPr lang="fr-FR" sz="1200" dirty="0">
              <a:solidFill>
                <a:srgbClr val="7030A0"/>
              </a:solidFill>
              <a:effectLst/>
              <a:ea typeface="Times New Roman" panose="02020603050405020304" pitchFamily="18" charset="0"/>
            </a:endParaRPr>
          </a:p>
        </p:txBody>
      </p:sp>
      <p:pic>
        <p:nvPicPr>
          <p:cNvPr id="8" name="Image 7">
            <a:extLst>
              <a:ext uri="{FF2B5EF4-FFF2-40B4-BE49-F238E27FC236}">
                <a16:creationId xmlns:a16="http://schemas.microsoft.com/office/drawing/2014/main" id="{02AC8452-F697-4277-936E-68D7C7CCD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703" y="4954513"/>
            <a:ext cx="1219424" cy="1829136"/>
          </a:xfrm>
          <a:prstGeom prst="rect">
            <a:avLst/>
          </a:prstGeom>
        </p:spPr>
      </p:pic>
      <p:pic>
        <p:nvPicPr>
          <p:cNvPr id="10" name="Image 9">
            <a:extLst>
              <a:ext uri="{FF2B5EF4-FFF2-40B4-BE49-F238E27FC236}">
                <a16:creationId xmlns:a16="http://schemas.microsoft.com/office/drawing/2014/main" id="{F6333CC5-CCFD-426E-9360-7C4F8A2A4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7925" y="4954513"/>
            <a:ext cx="1347023" cy="1796030"/>
          </a:xfrm>
          <a:prstGeom prst="rect">
            <a:avLst/>
          </a:prstGeom>
        </p:spPr>
      </p:pic>
      <p:pic>
        <p:nvPicPr>
          <p:cNvPr id="11" name="Image 10">
            <a:extLst>
              <a:ext uri="{FF2B5EF4-FFF2-40B4-BE49-F238E27FC236}">
                <a16:creationId xmlns:a16="http://schemas.microsoft.com/office/drawing/2014/main" id="{C00C8577-E264-4F40-9F60-F462FC0A2A3E}"/>
              </a:ext>
            </a:extLst>
          </p:cNvPr>
          <p:cNvPicPr>
            <a:picLocks noChangeAspect="1"/>
          </p:cNvPicPr>
          <p:nvPr/>
        </p:nvPicPr>
        <p:blipFill>
          <a:blip r:embed="rId4"/>
          <a:stretch>
            <a:fillRect/>
          </a:stretch>
        </p:blipFill>
        <p:spPr>
          <a:xfrm>
            <a:off x="7053133" y="5119687"/>
            <a:ext cx="2038570" cy="1630856"/>
          </a:xfrm>
          <a:prstGeom prst="rect">
            <a:avLst/>
          </a:prstGeom>
        </p:spPr>
      </p:pic>
      <p:pic>
        <p:nvPicPr>
          <p:cNvPr id="12" name="Image 11">
            <a:extLst>
              <a:ext uri="{FF2B5EF4-FFF2-40B4-BE49-F238E27FC236}">
                <a16:creationId xmlns:a16="http://schemas.microsoft.com/office/drawing/2014/main" id="{38BD2D84-FF88-4E8D-9B71-C9B87A7AFC01}"/>
              </a:ext>
            </a:extLst>
          </p:cNvPr>
          <p:cNvPicPr>
            <a:picLocks noChangeAspect="1"/>
          </p:cNvPicPr>
          <p:nvPr/>
        </p:nvPicPr>
        <p:blipFill>
          <a:blip r:embed="rId5"/>
          <a:stretch>
            <a:fillRect/>
          </a:stretch>
        </p:blipFill>
        <p:spPr>
          <a:xfrm>
            <a:off x="5744941" y="5053495"/>
            <a:ext cx="1161394" cy="1631171"/>
          </a:xfrm>
          <a:prstGeom prst="rect">
            <a:avLst/>
          </a:prstGeom>
        </p:spPr>
      </p:pic>
      <p:sp>
        <p:nvSpPr>
          <p:cNvPr id="9" name="Espace réservé du numéro de diapositive 1">
            <a:extLst>
              <a:ext uri="{FF2B5EF4-FFF2-40B4-BE49-F238E27FC236}">
                <a16:creationId xmlns:a16="http://schemas.microsoft.com/office/drawing/2014/main" id="{13C786CB-2FF1-4894-BF68-E027162240AB}"/>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121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5863153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B94FC91-511D-4839-B395-EF7D3F80E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32" y="2001912"/>
            <a:ext cx="2101784" cy="143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E46533AF-1840-445D-853D-DA01C4FA7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33" y="3440100"/>
            <a:ext cx="2028283" cy="123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4B75D7EB-01FD-42F7-A9A6-950B0B02D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685" y="2018047"/>
            <a:ext cx="1809424" cy="182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1">
            <a:extLst>
              <a:ext uri="{FF2B5EF4-FFF2-40B4-BE49-F238E27FC236}">
                <a16:creationId xmlns:a16="http://schemas.microsoft.com/office/drawing/2014/main" id="{4EB46A51-78DA-49AD-8CA8-39E4875A5030}"/>
              </a:ext>
            </a:extLst>
          </p:cNvPr>
          <p:cNvSpPr txBox="1">
            <a:spLocks noChangeArrowheads="1"/>
          </p:cNvSpPr>
          <p:nvPr/>
        </p:nvSpPr>
        <p:spPr bwMode="auto">
          <a:xfrm>
            <a:off x="2566601" y="3803577"/>
            <a:ext cx="2392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Arial" panose="020B0604020202020204" pitchFamily="34" charset="0"/>
                <a:sym typeface="Symbol" panose="05050102010706020507" pitchFamily="18" charset="2"/>
              </a:rPr>
              <a:t> </a:t>
            </a:r>
            <a:r>
              <a:rPr lang="fr-FR" altLang="fr-FR" sz="1200" dirty="0">
                <a:solidFill>
                  <a:srgbClr val="7030A0"/>
                </a:solidFill>
                <a:latin typeface="Arial" panose="020B0604020202020204" pitchFamily="34" charset="0"/>
              </a:rPr>
              <a:t>Aspirateur à insectes </a:t>
            </a:r>
          </a:p>
          <a:p>
            <a:pPr algn="ctr" eaLnBrk="1" hangingPunct="1">
              <a:spcBef>
                <a:spcPct val="0"/>
              </a:spcBef>
              <a:buFontTx/>
              <a:buNone/>
            </a:pPr>
            <a:r>
              <a:rPr lang="fr-FR" altLang="fr-FR" sz="1200" dirty="0">
                <a:solidFill>
                  <a:srgbClr val="7030A0"/>
                </a:solidFill>
                <a:latin typeface="Arial" panose="020B0604020202020204" pitchFamily="34" charset="0"/>
              </a:rPr>
              <a:t>Ventilateur centrifuge double </a:t>
            </a:r>
            <a:r>
              <a:rPr lang="fr-FR" altLang="fr-FR" sz="1200" dirty="0">
                <a:solidFill>
                  <a:srgbClr val="7030A0"/>
                </a:solidFill>
                <a:latin typeface="Arial" panose="020B0604020202020204" pitchFamily="34" charset="0"/>
                <a:sym typeface="Symbol" panose="05050102010706020507" pitchFamily="18" charset="2"/>
              </a:rPr>
              <a:t></a:t>
            </a:r>
            <a:endParaRPr lang="fr-FR" altLang="fr-FR" sz="1200" dirty="0">
              <a:solidFill>
                <a:srgbClr val="7030A0"/>
              </a:solidFill>
              <a:latin typeface="Arial" panose="020B0604020202020204" pitchFamily="34" charset="0"/>
            </a:endParaRPr>
          </a:p>
        </p:txBody>
      </p:sp>
      <p:sp>
        <p:nvSpPr>
          <p:cNvPr id="6" name="WordArt 4">
            <a:extLst>
              <a:ext uri="{FF2B5EF4-FFF2-40B4-BE49-F238E27FC236}">
                <a16:creationId xmlns:a16="http://schemas.microsoft.com/office/drawing/2014/main" id="{C6B468B0-41A6-45A9-A84F-A40FE74024DB}"/>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7" name="Rectangle 6">
            <a:extLst>
              <a:ext uri="{FF2B5EF4-FFF2-40B4-BE49-F238E27FC236}">
                <a16:creationId xmlns:a16="http://schemas.microsoft.com/office/drawing/2014/main" id="{F8D073B2-0078-4759-966F-BAA1D3670B06}"/>
              </a:ext>
            </a:extLst>
          </p:cNvPr>
          <p:cNvSpPr/>
          <p:nvPr/>
        </p:nvSpPr>
        <p:spPr>
          <a:xfrm>
            <a:off x="236668" y="824325"/>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4A26AD2E-742A-4956-B740-D2DA458A5407}"/>
              </a:ext>
            </a:extLst>
          </p:cNvPr>
          <p:cNvSpPr/>
          <p:nvPr/>
        </p:nvSpPr>
        <p:spPr>
          <a:xfrm>
            <a:off x="236668" y="1236520"/>
            <a:ext cx="3253070" cy="369332"/>
          </a:xfrm>
          <a:prstGeom prst="rect">
            <a:avLst/>
          </a:prstGeom>
        </p:spPr>
        <p:txBody>
          <a:bodyPr wrap="none">
            <a:spAutoFit/>
          </a:bodyPr>
          <a:lstStyle/>
          <a:p>
            <a:pPr marR="320040" eaLnBrk="0" fontAlgn="base" hangingPunct="0">
              <a:spcAft>
                <a:spcPts val="0"/>
              </a:spcAft>
            </a:pPr>
            <a:r>
              <a:rPr lang="fr-FR" b="1" dirty="0">
                <a:solidFill>
                  <a:srgbClr val="7030A0"/>
                </a:solidFill>
                <a:ea typeface="Times New Roman" panose="02020603050405020304" pitchFamily="18" charset="0"/>
              </a:rPr>
              <a:t>7.4. Prophylaxie (suite et fin)</a:t>
            </a:r>
          </a:p>
        </p:txBody>
      </p:sp>
      <p:sp>
        <p:nvSpPr>
          <p:cNvPr id="9" name="ZoneTexte 8">
            <a:extLst>
              <a:ext uri="{FF2B5EF4-FFF2-40B4-BE49-F238E27FC236}">
                <a16:creationId xmlns:a16="http://schemas.microsoft.com/office/drawing/2014/main" id="{8630C421-59BB-4766-9824-A2ADC5DC47B3}"/>
              </a:ext>
            </a:extLst>
          </p:cNvPr>
          <p:cNvSpPr txBox="1"/>
          <p:nvPr/>
        </p:nvSpPr>
        <p:spPr>
          <a:xfrm>
            <a:off x="311794" y="1605852"/>
            <a:ext cx="8268151" cy="369332"/>
          </a:xfrm>
          <a:prstGeom prst="rect">
            <a:avLst/>
          </a:prstGeom>
          <a:noFill/>
        </p:spPr>
        <p:txBody>
          <a:bodyPr wrap="square" rtlCol="0">
            <a:spAutoFit/>
          </a:bodyPr>
          <a:lstStyle/>
          <a:p>
            <a:r>
              <a:rPr lang="fr-FR" dirty="0">
                <a:solidFill>
                  <a:srgbClr val="7030A0"/>
                </a:solidFill>
              </a:rPr>
              <a:t>L'aspirateur répond à la demande du public de nourriture saine sans produit chimique.</a:t>
            </a:r>
          </a:p>
        </p:txBody>
      </p:sp>
      <p:pic>
        <p:nvPicPr>
          <p:cNvPr id="18" name="Image 17">
            <a:extLst>
              <a:ext uri="{FF2B5EF4-FFF2-40B4-BE49-F238E27FC236}">
                <a16:creationId xmlns:a16="http://schemas.microsoft.com/office/drawing/2014/main" id="{9BE1E110-9D6A-49A2-A534-16C4A5379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843" y="2021398"/>
            <a:ext cx="3496102" cy="1512933"/>
          </a:xfrm>
          <a:prstGeom prst="rect">
            <a:avLst/>
          </a:prstGeom>
        </p:spPr>
      </p:pic>
      <p:sp>
        <p:nvSpPr>
          <p:cNvPr id="19" name="ZoneTexte 18">
            <a:extLst>
              <a:ext uri="{FF2B5EF4-FFF2-40B4-BE49-F238E27FC236}">
                <a16:creationId xmlns:a16="http://schemas.microsoft.com/office/drawing/2014/main" id="{66B50456-DA47-4809-BED0-4A900045C1BE}"/>
              </a:ext>
            </a:extLst>
          </p:cNvPr>
          <p:cNvSpPr txBox="1"/>
          <p:nvPr/>
        </p:nvSpPr>
        <p:spPr>
          <a:xfrm>
            <a:off x="5033024" y="3534332"/>
            <a:ext cx="4100218" cy="1200329"/>
          </a:xfrm>
          <a:prstGeom prst="rect">
            <a:avLst/>
          </a:prstGeom>
          <a:noFill/>
        </p:spPr>
        <p:txBody>
          <a:bodyPr wrap="square" rtlCol="0">
            <a:spAutoFit/>
          </a:bodyPr>
          <a:lstStyle/>
          <a:p>
            <a:pPr algn="ctr"/>
            <a:r>
              <a:rPr lang="fr-FR" sz="1200" dirty="0">
                <a:solidFill>
                  <a:srgbClr val="7030A0"/>
                </a:solidFill>
              </a:rPr>
              <a:t>L'</a:t>
            </a:r>
            <a:r>
              <a:rPr lang="fr-FR" sz="1200" dirty="0" err="1">
                <a:solidFill>
                  <a:srgbClr val="7030A0"/>
                </a:solidFill>
              </a:rPr>
              <a:t>Ortomec</a:t>
            </a:r>
            <a:r>
              <a:rPr lang="fr-FR" sz="1200" dirty="0">
                <a:solidFill>
                  <a:srgbClr val="7030A0"/>
                </a:solidFill>
              </a:rPr>
              <a:t> Cleaner 2 utilise un aspirateur à haute puissance pour aspirer des insectes, des vers et des plantes végétales mortes dans les produits frais juste avant leur récolte. </a:t>
            </a:r>
          </a:p>
          <a:p>
            <a:pPr algn="ctr"/>
            <a:r>
              <a:rPr lang="fr-FR" sz="1200" dirty="0">
                <a:solidFill>
                  <a:srgbClr val="7030A0"/>
                </a:solidFill>
              </a:rPr>
              <a:t>Photo Sutton Agricultural </a:t>
            </a:r>
            <a:r>
              <a:rPr lang="fr-FR" sz="1200" dirty="0" err="1">
                <a:solidFill>
                  <a:srgbClr val="7030A0"/>
                </a:solidFill>
              </a:rPr>
              <a:t>enterprises</a:t>
            </a:r>
            <a:r>
              <a:rPr lang="fr-FR" sz="1200" dirty="0">
                <a:solidFill>
                  <a:srgbClr val="7030A0"/>
                </a:solidFill>
              </a:rPr>
              <a:t>.</a:t>
            </a:r>
          </a:p>
          <a:p>
            <a:pPr algn="ctr"/>
            <a:r>
              <a:rPr lang="fr-FR" sz="1200" dirty="0">
                <a:solidFill>
                  <a:srgbClr val="7030A0"/>
                </a:solidFill>
              </a:rPr>
              <a:t>Source : </a:t>
            </a:r>
            <a:r>
              <a:rPr lang="fr-FR" sz="1200" dirty="0">
                <a:solidFill>
                  <a:srgbClr val="7030A0"/>
                </a:solidFill>
                <a:hlinkClick r:id="rId6"/>
              </a:rPr>
              <a:t>http://www.producer.com/2017/03/vacuum-caters-to-demand-for-clean-food-without-chemicals/</a:t>
            </a:r>
            <a:r>
              <a:rPr lang="fr-FR" sz="1200" dirty="0">
                <a:solidFill>
                  <a:srgbClr val="7030A0"/>
                </a:solidFill>
              </a:rPr>
              <a:t> </a:t>
            </a:r>
          </a:p>
        </p:txBody>
      </p:sp>
      <p:sp>
        <p:nvSpPr>
          <p:cNvPr id="20" name="Rectangle 19">
            <a:extLst>
              <a:ext uri="{FF2B5EF4-FFF2-40B4-BE49-F238E27FC236}">
                <a16:creationId xmlns:a16="http://schemas.microsoft.com/office/drawing/2014/main" id="{D5D44100-E39A-4E71-BE59-EEEFF8B51A92}"/>
              </a:ext>
            </a:extLst>
          </p:cNvPr>
          <p:cNvSpPr/>
          <p:nvPr/>
        </p:nvSpPr>
        <p:spPr>
          <a:xfrm>
            <a:off x="456733" y="6101379"/>
            <a:ext cx="6719317" cy="646331"/>
          </a:xfrm>
          <a:prstGeom prst="rect">
            <a:avLst/>
          </a:prstGeom>
        </p:spPr>
        <p:txBody>
          <a:bodyPr wrap="square">
            <a:spAutoFit/>
          </a:bodyPr>
          <a:lstStyle/>
          <a:p>
            <a:pPr algn="ctr"/>
            <a:r>
              <a:rPr lang="fr-FR" sz="1200" dirty="0">
                <a:solidFill>
                  <a:srgbClr val="7030A0"/>
                </a:solidFill>
              </a:rPr>
              <a:t>Les aspirateurs d'insectes, attaché au tracteur, aident les producteurs à combattre les insectes </a:t>
            </a:r>
            <a:r>
              <a:rPr lang="fr-FR" sz="1200" i="1" dirty="0" err="1">
                <a:solidFill>
                  <a:srgbClr val="7030A0"/>
                </a:solidFill>
              </a:rPr>
              <a:t>lygus</a:t>
            </a:r>
            <a:r>
              <a:rPr lang="fr-FR" sz="1200" dirty="0">
                <a:solidFill>
                  <a:srgbClr val="7030A0"/>
                </a:solidFill>
              </a:rPr>
              <a:t> et utilisent moins d'insecticides sur leurs cultures. Photo Commission des fraises de la Californie. Source : </a:t>
            </a:r>
          </a:p>
          <a:p>
            <a:pPr algn="ctr"/>
            <a:r>
              <a:rPr lang="fr-FR" sz="1200" dirty="0">
                <a:solidFill>
                  <a:srgbClr val="7030A0"/>
                </a:solidFill>
                <a:hlinkClick r:id="rId7"/>
              </a:rPr>
              <a:t>http://www.thepacker.com/shipping-profiles/california-strawberries/strawberry-growers-rev-bug-vacs</a:t>
            </a:r>
            <a:endParaRPr lang="fr-FR" sz="1200" dirty="0">
              <a:solidFill>
                <a:srgbClr val="7030A0"/>
              </a:solidFill>
            </a:endParaRPr>
          </a:p>
        </p:txBody>
      </p:sp>
      <p:pic>
        <p:nvPicPr>
          <p:cNvPr id="22" name="Image 21">
            <a:extLst>
              <a:ext uri="{FF2B5EF4-FFF2-40B4-BE49-F238E27FC236}">
                <a16:creationId xmlns:a16="http://schemas.microsoft.com/office/drawing/2014/main" id="{F692DC82-D94D-44E0-A5C2-8CEB58F5F6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9685" y="4406059"/>
            <a:ext cx="2263339" cy="1695320"/>
          </a:xfrm>
          <a:prstGeom prst="rect">
            <a:avLst/>
          </a:prstGeom>
        </p:spPr>
      </p:pic>
      <p:sp>
        <p:nvSpPr>
          <p:cNvPr id="23" name="ZoneTexte 22">
            <a:extLst>
              <a:ext uri="{FF2B5EF4-FFF2-40B4-BE49-F238E27FC236}">
                <a16:creationId xmlns:a16="http://schemas.microsoft.com/office/drawing/2014/main" id="{BF2AA2E6-027D-480C-AC3B-751341650B8E}"/>
              </a:ext>
            </a:extLst>
          </p:cNvPr>
          <p:cNvSpPr txBox="1"/>
          <p:nvPr/>
        </p:nvSpPr>
        <p:spPr>
          <a:xfrm>
            <a:off x="7176050" y="5110556"/>
            <a:ext cx="5015950" cy="1569660"/>
          </a:xfrm>
          <a:prstGeom prst="rect">
            <a:avLst/>
          </a:prstGeom>
          <a:noFill/>
        </p:spPr>
        <p:txBody>
          <a:bodyPr wrap="square" rtlCol="0">
            <a:spAutoFit/>
          </a:bodyPr>
          <a:lstStyle/>
          <a:p>
            <a:pPr algn="just"/>
            <a:r>
              <a:rPr lang="fr-FR" sz="1200" dirty="0">
                <a:solidFill>
                  <a:srgbClr val="7030A0"/>
                </a:solidFill>
              </a:rPr>
              <a:t>Le climat israélien encourage la prolifération des insectes. Malgré l'utilisation de mailles fines dans les serres et les applications fréquentes de pesticides, la présence d’herbes comme la ciboulette et le persil, les légumes sous serres sont susceptibles d'être infestées et subissent des dégâts considérables. </a:t>
            </a:r>
          </a:p>
          <a:p>
            <a:pPr algn="just"/>
            <a:r>
              <a:rPr lang="fr-FR" sz="1200" dirty="0">
                <a:solidFill>
                  <a:srgbClr val="7030A0"/>
                </a:solidFill>
              </a:rPr>
              <a:t>Les israéliens ont alors développé et testé des modèles expérimentaux pour l'aspiration d'insectes, à la fois montés sur un tracteur et portatifs, à l'intérieur des serres et en plein champ.  Source : </a:t>
            </a:r>
            <a:r>
              <a:rPr lang="fr-FR" sz="1200" dirty="0">
                <a:solidFill>
                  <a:srgbClr val="7030A0"/>
                </a:solidFill>
                <a:hlinkClick r:id="rId9"/>
              </a:rPr>
              <a:t>http://www.israelagri.com/?CategoryID=401&amp;ArticleID=620</a:t>
            </a:r>
            <a:r>
              <a:rPr lang="fr-FR" sz="1200" dirty="0">
                <a:solidFill>
                  <a:srgbClr val="7030A0"/>
                </a:solidFill>
              </a:rPr>
              <a:t> </a:t>
            </a:r>
          </a:p>
        </p:txBody>
      </p:sp>
      <p:pic>
        <p:nvPicPr>
          <p:cNvPr id="25" name="Image 24">
            <a:extLst>
              <a:ext uri="{FF2B5EF4-FFF2-40B4-BE49-F238E27FC236}">
                <a16:creationId xmlns:a16="http://schemas.microsoft.com/office/drawing/2014/main" id="{2D68FBC7-99E4-4CF4-936B-363064A517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84062" y="3119603"/>
            <a:ext cx="2890446" cy="1923460"/>
          </a:xfrm>
          <a:prstGeom prst="rect">
            <a:avLst/>
          </a:prstGeom>
        </p:spPr>
      </p:pic>
      <p:pic>
        <p:nvPicPr>
          <p:cNvPr id="27" name="Image 26">
            <a:extLst>
              <a:ext uri="{FF2B5EF4-FFF2-40B4-BE49-F238E27FC236}">
                <a16:creationId xmlns:a16="http://schemas.microsoft.com/office/drawing/2014/main" id="{1AFCF98D-F6F3-4FF8-80B8-129437A30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7671" y="1150356"/>
            <a:ext cx="2466975" cy="1847850"/>
          </a:xfrm>
          <a:prstGeom prst="rect">
            <a:avLst/>
          </a:prstGeom>
        </p:spPr>
      </p:pic>
      <p:sp>
        <p:nvSpPr>
          <p:cNvPr id="28" name="Espace réservé du numéro de diapositive 1">
            <a:extLst>
              <a:ext uri="{FF2B5EF4-FFF2-40B4-BE49-F238E27FC236}">
                <a16:creationId xmlns:a16="http://schemas.microsoft.com/office/drawing/2014/main" id="{9038A501-E6F9-48F6-8F17-A79EE435CE69}"/>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122</a:t>
            </a:fld>
            <a:endParaRPr lang="fr-FR" altLang="fr-FR" sz="1200">
              <a:solidFill>
                <a:srgbClr val="898989"/>
              </a:solidFill>
              <a:latin typeface="Times New Roman" panose="02020603050405020304" pitchFamily="18" charset="0"/>
            </a:endParaRPr>
          </a:p>
        </p:txBody>
      </p:sp>
      <p:sp>
        <p:nvSpPr>
          <p:cNvPr id="29" name="ZoneTexte 28">
            <a:extLst>
              <a:ext uri="{FF2B5EF4-FFF2-40B4-BE49-F238E27FC236}">
                <a16:creationId xmlns:a16="http://schemas.microsoft.com/office/drawing/2014/main" id="{50FAF68A-E022-4161-95BC-1239FEB4B155}"/>
              </a:ext>
            </a:extLst>
          </p:cNvPr>
          <p:cNvSpPr txBox="1"/>
          <p:nvPr/>
        </p:nvSpPr>
        <p:spPr>
          <a:xfrm>
            <a:off x="236668" y="4883972"/>
            <a:ext cx="1990165" cy="923330"/>
          </a:xfrm>
          <a:prstGeom prst="rect">
            <a:avLst/>
          </a:prstGeom>
          <a:noFill/>
          <a:ln>
            <a:solidFill>
              <a:srgbClr val="FF0000"/>
            </a:solidFill>
          </a:ln>
        </p:spPr>
        <p:txBody>
          <a:bodyPr wrap="square" rtlCol="0">
            <a:spAutoFit/>
          </a:bodyPr>
          <a:lstStyle/>
          <a:p>
            <a:pPr algn="just"/>
            <a:r>
              <a:rPr lang="fr-FR" dirty="0">
                <a:solidFill>
                  <a:srgbClr val="FF0000"/>
                </a:solidFill>
              </a:rPr>
              <a:t>Ces solutions sont chères y compris énergétiquement.</a:t>
            </a:r>
          </a:p>
        </p:txBody>
      </p:sp>
    </p:spTree>
    <p:extLst>
      <p:ext uri="{BB962C8B-B14F-4D97-AF65-F5344CB8AC3E}">
        <p14:creationId xmlns:p14="http://schemas.microsoft.com/office/powerpoint/2010/main" val="109443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665E72-8493-498F-8E1D-45F058122E43}"/>
              </a:ext>
            </a:extLst>
          </p:cNvPr>
          <p:cNvSpPr/>
          <p:nvPr/>
        </p:nvSpPr>
        <p:spPr>
          <a:xfrm>
            <a:off x="163955" y="1256521"/>
            <a:ext cx="3253070" cy="369332"/>
          </a:xfrm>
          <a:prstGeom prst="rect">
            <a:avLst/>
          </a:prstGeom>
        </p:spPr>
        <p:txBody>
          <a:bodyPr wrap="none">
            <a:spAutoFit/>
          </a:bodyPr>
          <a:lstStyle/>
          <a:p>
            <a:pPr marR="320040" eaLnBrk="0" fontAlgn="base" hangingPunct="0">
              <a:spcAft>
                <a:spcPts val="0"/>
              </a:spcAft>
            </a:pPr>
            <a:r>
              <a:rPr lang="fr-FR" b="1" dirty="0">
                <a:solidFill>
                  <a:srgbClr val="7030A0"/>
                </a:solidFill>
                <a:ea typeface="Times New Roman" panose="02020603050405020304" pitchFamily="18" charset="0"/>
              </a:rPr>
              <a:t>7.4. Prophylaxie (suite et fin)</a:t>
            </a:r>
          </a:p>
        </p:txBody>
      </p:sp>
      <p:sp>
        <p:nvSpPr>
          <p:cNvPr id="3" name="WordArt 4">
            <a:extLst>
              <a:ext uri="{FF2B5EF4-FFF2-40B4-BE49-F238E27FC236}">
                <a16:creationId xmlns:a16="http://schemas.microsoft.com/office/drawing/2014/main" id="{7AE3A376-8515-40DE-946C-144E55618237}"/>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8A2D5DBC-BD5B-44C9-904F-ADF147BFEFD5}"/>
              </a:ext>
            </a:extLst>
          </p:cNvPr>
          <p:cNvSpPr/>
          <p:nvPr/>
        </p:nvSpPr>
        <p:spPr>
          <a:xfrm>
            <a:off x="157352" y="847243"/>
            <a:ext cx="8292014"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ZoneTexte 4">
            <a:extLst>
              <a:ext uri="{FF2B5EF4-FFF2-40B4-BE49-F238E27FC236}">
                <a16:creationId xmlns:a16="http://schemas.microsoft.com/office/drawing/2014/main" id="{C0AF38E8-3D5C-4C24-8A7D-171C22BC3BAE}"/>
              </a:ext>
            </a:extLst>
          </p:cNvPr>
          <p:cNvSpPr txBox="1"/>
          <p:nvPr/>
        </p:nvSpPr>
        <p:spPr>
          <a:xfrm>
            <a:off x="184966" y="1665799"/>
            <a:ext cx="2112512" cy="365760"/>
          </a:xfrm>
          <a:prstGeom prst="rect">
            <a:avLst/>
          </a:prstGeom>
          <a:noFill/>
        </p:spPr>
        <p:txBody>
          <a:bodyPr wrap="square" rtlCol="0">
            <a:spAutoFit/>
          </a:bodyPr>
          <a:lstStyle/>
          <a:p>
            <a:r>
              <a:rPr lang="fr-FR" b="1" dirty="0">
                <a:solidFill>
                  <a:srgbClr val="7030A0"/>
                </a:solidFill>
              </a:rPr>
              <a:t>Hôtels à auxiliaires</a:t>
            </a:r>
          </a:p>
        </p:txBody>
      </p:sp>
      <p:pic>
        <p:nvPicPr>
          <p:cNvPr id="6" name="Image 5" descr="_Pic3">
            <a:extLst>
              <a:ext uri="{FF2B5EF4-FFF2-40B4-BE49-F238E27FC236}">
                <a16:creationId xmlns:a16="http://schemas.microsoft.com/office/drawing/2014/main" id="{22E7555A-7B87-44EF-95BA-48854907AAD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0434" y="847243"/>
            <a:ext cx="3105150" cy="3095625"/>
          </a:xfrm>
          <a:prstGeom prst="rect">
            <a:avLst/>
          </a:prstGeom>
          <a:noFill/>
          <a:ln>
            <a:noFill/>
          </a:ln>
        </p:spPr>
      </p:pic>
      <p:sp>
        <p:nvSpPr>
          <p:cNvPr id="7" name="Rectangle 6">
            <a:extLst>
              <a:ext uri="{FF2B5EF4-FFF2-40B4-BE49-F238E27FC236}">
                <a16:creationId xmlns:a16="http://schemas.microsoft.com/office/drawing/2014/main" id="{513F3C09-FA97-4B39-BF0F-3D17611978D6}"/>
              </a:ext>
            </a:extLst>
          </p:cNvPr>
          <p:cNvSpPr/>
          <p:nvPr/>
        </p:nvSpPr>
        <p:spPr>
          <a:xfrm>
            <a:off x="8564094" y="3942868"/>
            <a:ext cx="2997829" cy="461665"/>
          </a:xfrm>
          <a:prstGeom prst="rect">
            <a:avLst/>
          </a:prstGeom>
        </p:spPr>
        <p:txBody>
          <a:bodyPr wrap="square">
            <a:spAutoFit/>
          </a:bodyPr>
          <a:lstStyle/>
          <a:p>
            <a:pPr algn="ctr"/>
            <a:r>
              <a:rPr lang="fr-FR" sz="1200" spc="25" dirty="0">
                <a:solidFill>
                  <a:srgbClr val="7030A0"/>
                </a:solidFill>
                <a:latin typeface="Arial" panose="020B0604020202020204" pitchFamily="34" charset="0"/>
                <a:ea typeface="Times New Roman" panose="02020603050405020304" pitchFamily="18" charset="0"/>
              </a:rPr>
              <a:t>Exemple d'hôtel pour auxiliaires (insectes, lézards, petits mammifères)</a:t>
            </a:r>
            <a:endParaRPr lang="fr-FR" sz="1200" dirty="0">
              <a:solidFill>
                <a:srgbClr val="7030A0"/>
              </a:solidFill>
            </a:endParaRPr>
          </a:p>
        </p:txBody>
      </p:sp>
      <p:pic>
        <p:nvPicPr>
          <p:cNvPr id="9" name="Image 8">
            <a:extLst>
              <a:ext uri="{FF2B5EF4-FFF2-40B4-BE49-F238E27FC236}">
                <a16:creationId xmlns:a16="http://schemas.microsoft.com/office/drawing/2014/main" id="{721BFE75-DF1F-4F51-BD50-D76B92306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8422" y="4894775"/>
            <a:ext cx="1524000" cy="1524000"/>
          </a:xfrm>
          <a:prstGeom prst="rect">
            <a:avLst/>
          </a:prstGeom>
        </p:spPr>
      </p:pic>
      <p:pic>
        <p:nvPicPr>
          <p:cNvPr id="11" name="Image 10">
            <a:extLst>
              <a:ext uri="{FF2B5EF4-FFF2-40B4-BE49-F238E27FC236}">
                <a16:creationId xmlns:a16="http://schemas.microsoft.com/office/drawing/2014/main" id="{B72E00AD-BAAF-4EEF-835E-068153558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961" y="1523221"/>
            <a:ext cx="1790700" cy="2400300"/>
          </a:xfrm>
          <a:prstGeom prst="rect">
            <a:avLst/>
          </a:prstGeom>
        </p:spPr>
      </p:pic>
      <p:pic>
        <p:nvPicPr>
          <p:cNvPr id="13" name="Image 12">
            <a:extLst>
              <a:ext uri="{FF2B5EF4-FFF2-40B4-BE49-F238E27FC236}">
                <a16:creationId xmlns:a16="http://schemas.microsoft.com/office/drawing/2014/main" id="{7BC99878-08A5-4A78-AC35-6D11EDC2E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678" y="1308908"/>
            <a:ext cx="1619250" cy="2828925"/>
          </a:xfrm>
          <a:prstGeom prst="rect">
            <a:avLst/>
          </a:prstGeom>
        </p:spPr>
      </p:pic>
      <p:pic>
        <p:nvPicPr>
          <p:cNvPr id="15" name="Image 14">
            <a:extLst>
              <a:ext uri="{FF2B5EF4-FFF2-40B4-BE49-F238E27FC236}">
                <a16:creationId xmlns:a16="http://schemas.microsoft.com/office/drawing/2014/main" id="{F3A562D7-3526-4C21-89C8-4FE2D41CF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2850"/>
            <a:ext cx="2466975" cy="1847850"/>
          </a:xfrm>
          <a:prstGeom prst="rect">
            <a:avLst/>
          </a:prstGeom>
        </p:spPr>
      </p:pic>
      <p:pic>
        <p:nvPicPr>
          <p:cNvPr id="17" name="Image 16">
            <a:extLst>
              <a:ext uri="{FF2B5EF4-FFF2-40B4-BE49-F238E27FC236}">
                <a16:creationId xmlns:a16="http://schemas.microsoft.com/office/drawing/2014/main" id="{9AA189D7-7430-4B28-9F6B-E5370DBAB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942" y="2315318"/>
            <a:ext cx="2466975" cy="1847850"/>
          </a:xfrm>
          <a:prstGeom prst="rect">
            <a:avLst/>
          </a:prstGeom>
        </p:spPr>
      </p:pic>
      <p:sp>
        <p:nvSpPr>
          <p:cNvPr id="18" name="Rectangle 17">
            <a:extLst>
              <a:ext uri="{FF2B5EF4-FFF2-40B4-BE49-F238E27FC236}">
                <a16:creationId xmlns:a16="http://schemas.microsoft.com/office/drawing/2014/main" id="{27A7ADF3-4374-43F6-A1EB-FA91C8B997FE}"/>
              </a:ext>
            </a:extLst>
          </p:cNvPr>
          <p:cNvSpPr/>
          <p:nvPr/>
        </p:nvSpPr>
        <p:spPr>
          <a:xfrm>
            <a:off x="4454961" y="4491424"/>
            <a:ext cx="7516009" cy="2400657"/>
          </a:xfrm>
          <a:prstGeom prst="rect">
            <a:avLst/>
          </a:prstGeom>
        </p:spPr>
        <p:txBody>
          <a:bodyPr wrap="square">
            <a:spAutoFit/>
          </a:bodyPr>
          <a:lstStyle/>
          <a:p>
            <a:pPr algn="just"/>
            <a:r>
              <a:rPr lang="fr-FR" sz="1500" dirty="0">
                <a:solidFill>
                  <a:srgbClr val="7030A0"/>
                </a:solidFill>
              </a:rPr>
              <a:t>De nombreux auxiliaires recherchent des abris pour passer l'hiver (rameaux de plantes, écorces et cavités d'arbres, mousses épaisses,…). On peut accueillir les insectes auxiliaires en leur construisant un hôtel. diverses formules existent, même des nichoirs (hôtels) tout faits, vendus en jardinerie ou sur internet, sinon des morceaux de mousse synthétique (pour bouquets secs), posé côté sud, un rondin de bois (non traité) percé de trous (à l'abri de la pluie), des fagots de branches de sureau et de buddleia d'environ 30 cm de long, mais aussi paille, brique, bambous, tous les styles et tous les diamètres pour contenter toute la famille des auxiliaires, à proximité de d'un massif de myosotis et de bleuets, de fleurs d'ail d'ornement, de bleuets, de fleurs de trèfle dans la pelouse et bien sûr toutes les autres fleurs de saison.</a:t>
            </a:r>
          </a:p>
        </p:txBody>
      </p:sp>
      <p:sp>
        <p:nvSpPr>
          <p:cNvPr id="19" name="ZoneTexte 18">
            <a:extLst>
              <a:ext uri="{FF2B5EF4-FFF2-40B4-BE49-F238E27FC236}">
                <a16:creationId xmlns:a16="http://schemas.microsoft.com/office/drawing/2014/main" id="{D2DDA317-663D-4359-9A0D-2C48B2FB18EE}"/>
              </a:ext>
            </a:extLst>
          </p:cNvPr>
          <p:cNvSpPr txBox="1"/>
          <p:nvPr/>
        </p:nvSpPr>
        <p:spPr>
          <a:xfrm>
            <a:off x="3692961" y="3948016"/>
            <a:ext cx="1922880" cy="276999"/>
          </a:xfrm>
          <a:prstGeom prst="rect">
            <a:avLst/>
          </a:prstGeom>
          <a:noFill/>
        </p:spPr>
        <p:txBody>
          <a:bodyPr wrap="square" rtlCol="0">
            <a:spAutoFit/>
          </a:bodyPr>
          <a:lstStyle/>
          <a:p>
            <a:pPr algn="ctr"/>
            <a:r>
              <a:rPr lang="fr-FR" sz="1200" dirty="0">
                <a:solidFill>
                  <a:srgbClr val="7030A0"/>
                </a:solidFill>
              </a:rPr>
              <a:t>Idéal pour les perce-oreilles</a:t>
            </a:r>
          </a:p>
        </p:txBody>
      </p:sp>
      <p:sp>
        <p:nvSpPr>
          <p:cNvPr id="16" name="Espace réservé du numéro de diapositive 1">
            <a:extLst>
              <a:ext uri="{FF2B5EF4-FFF2-40B4-BE49-F238E27FC236}">
                <a16:creationId xmlns:a16="http://schemas.microsoft.com/office/drawing/2014/main" id="{85F89CCC-1C98-430B-B697-B5FABCDED8B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123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2009110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A96C72-0120-4C3A-B2C2-A1B9B3868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4831" y="1285430"/>
            <a:ext cx="2540000" cy="1689100"/>
          </a:xfrm>
          <a:prstGeom prst="rect">
            <a:avLst/>
          </a:prstGeom>
        </p:spPr>
      </p:pic>
      <p:pic>
        <p:nvPicPr>
          <p:cNvPr id="3" name="Image 2">
            <a:extLst>
              <a:ext uri="{FF2B5EF4-FFF2-40B4-BE49-F238E27FC236}">
                <a16:creationId xmlns:a16="http://schemas.microsoft.com/office/drawing/2014/main" id="{F08E69CF-D307-4682-AFDB-63EA05A60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4284" y="1441187"/>
            <a:ext cx="1828800" cy="1371600"/>
          </a:xfrm>
          <a:prstGeom prst="rect">
            <a:avLst/>
          </a:prstGeom>
        </p:spPr>
      </p:pic>
      <p:sp>
        <p:nvSpPr>
          <p:cNvPr id="4" name="Rectangle 3">
            <a:extLst>
              <a:ext uri="{FF2B5EF4-FFF2-40B4-BE49-F238E27FC236}">
                <a16:creationId xmlns:a16="http://schemas.microsoft.com/office/drawing/2014/main" id="{848758D4-595B-4D46-957C-A2F05806ECAD}"/>
              </a:ext>
            </a:extLst>
          </p:cNvPr>
          <p:cNvSpPr/>
          <p:nvPr/>
        </p:nvSpPr>
        <p:spPr>
          <a:xfrm>
            <a:off x="10120128" y="2842682"/>
            <a:ext cx="1934470" cy="461665"/>
          </a:xfrm>
          <a:prstGeom prst="rect">
            <a:avLst/>
          </a:prstGeom>
        </p:spPr>
        <p:txBody>
          <a:bodyPr wrap="square">
            <a:spAutoFit/>
          </a:bodyPr>
          <a:lstStyle/>
          <a:p>
            <a:pPr algn="ctr"/>
            <a:r>
              <a:rPr lang="fr-FR" sz="1200" dirty="0">
                <a:solidFill>
                  <a:srgbClr val="7030A0"/>
                </a:solidFill>
              </a:rPr>
              <a:t>Maison en bouleau pour insecte © F. Régis</a:t>
            </a:r>
          </a:p>
        </p:txBody>
      </p:sp>
      <p:sp>
        <p:nvSpPr>
          <p:cNvPr id="5" name="Rectangle 4">
            <a:extLst>
              <a:ext uri="{FF2B5EF4-FFF2-40B4-BE49-F238E27FC236}">
                <a16:creationId xmlns:a16="http://schemas.microsoft.com/office/drawing/2014/main" id="{07512AC8-EF44-413D-AC1A-DE3773D9F84B}"/>
              </a:ext>
            </a:extLst>
          </p:cNvPr>
          <p:cNvSpPr/>
          <p:nvPr/>
        </p:nvSpPr>
        <p:spPr>
          <a:xfrm>
            <a:off x="7242970" y="3035042"/>
            <a:ext cx="2843723" cy="276999"/>
          </a:xfrm>
          <a:prstGeom prst="rect">
            <a:avLst/>
          </a:prstGeom>
        </p:spPr>
        <p:txBody>
          <a:bodyPr wrap="square">
            <a:spAutoFit/>
          </a:bodyPr>
          <a:lstStyle/>
          <a:p>
            <a:pPr algn="ctr"/>
            <a:r>
              <a:rPr lang="fr-FR" sz="1200" dirty="0">
                <a:solidFill>
                  <a:srgbClr val="7030A0"/>
                </a:solidFill>
              </a:rPr>
              <a:t>Nichoir </a:t>
            </a:r>
            <a:r>
              <a:rPr lang="fr-FR" sz="1200" dirty="0" err="1">
                <a:solidFill>
                  <a:srgbClr val="7030A0"/>
                </a:solidFill>
              </a:rPr>
              <a:t>Vivara</a:t>
            </a:r>
            <a:r>
              <a:rPr lang="fr-FR" sz="1200" dirty="0">
                <a:solidFill>
                  <a:srgbClr val="7030A0"/>
                </a:solidFill>
              </a:rPr>
              <a:t> pour osmies. ©R. Guiraud</a:t>
            </a:r>
          </a:p>
        </p:txBody>
      </p:sp>
      <p:sp>
        <p:nvSpPr>
          <p:cNvPr id="6" name="Rectangle 5">
            <a:extLst>
              <a:ext uri="{FF2B5EF4-FFF2-40B4-BE49-F238E27FC236}">
                <a16:creationId xmlns:a16="http://schemas.microsoft.com/office/drawing/2014/main" id="{D19D30AE-6871-4504-9A9D-EC4882BF5B42}"/>
              </a:ext>
            </a:extLst>
          </p:cNvPr>
          <p:cNvSpPr/>
          <p:nvPr/>
        </p:nvSpPr>
        <p:spPr>
          <a:xfrm>
            <a:off x="163955" y="1256521"/>
            <a:ext cx="3253070" cy="369332"/>
          </a:xfrm>
          <a:prstGeom prst="rect">
            <a:avLst/>
          </a:prstGeom>
        </p:spPr>
        <p:txBody>
          <a:bodyPr wrap="none">
            <a:spAutoFit/>
          </a:bodyPr>
          <a:lstStyle/>
          <a:p>
            <a:pPr marR="320040" eaLnBrk="0" fontAlgn="base" hangingPunct="0">
              <a:spcAft>
                <a:spcPts val="0"/>
              </a:spcAft>
            </a:pPr>
            <a:r>
              <a:rPr lang="fr-FR" b="1" dirty="0">
                <a:solidFill>
                  <a:srgbClr val="7030A0"/>
                </a:solidFill>
                <a:ea typeface="Times New Roman" panose="02020603050405020304" pitchFamily="18" charset="0"/>
              </a:rPr>
              <a:t>7.4. Prophylaxie (suite et fin)</a:t>
            </a:r>
          </a:p>
        </p:txBody>
      </p:sp>
      <p:sp>
        <p:nvSpPr>
          <p:cNvPr id="7" name="WordArt 4">
            <a:extLst>
              <a:ext uri="{FF2B5EF4-FFF2-40B4-BE49-F238E27FC236}">
                <a16:creationId xmlns:a16="http://schemas.microsoft.com/office/drawing/2014/main" id="{D716AA0D-1415-4672-BC9F-6242674A7F06}"/>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8" name="Rectangle 7">
            <a:extLst>
              <a:ext uri="{FF2B5EF4-FFF2-40B4-BE49-F238E27FC236}">
                <a16:creationId xmlns:a16="http://schemas.microsoft.com/office/drawing/2014/main" id="{88C93ED9-EFA6-4202-945F-53F3E836971F}"/>
              </a:ext>
            </a:extLst>
          </p:cNvPr>
          <p:cNvSpPr/>
          <p:nvPr/>
        </p:nvSpPr>
        <p:spPr>
          <a:xfrm>
            <a:off x="157352" y="847243"/>
            <a:ext cx="8961428" cy="369332"/>
          </a:xfrm>
          <a:prstGeom prst="rect">
            <a:avLst/>
          </a:prstGeom>
        </p:spPr>
        <p:txBody>
          <a:bodyPr wrap="none">
            <a:spAutoFit/>
          </a:bodyPr>
          <a:lstStyle/>
          <a:p>
            <a:pPr eaLnBrk="0" fontAlgn="base" hangingPunct="0">
              <a:spcAft>
                <a:spcPts val="0"/>
              </a:spcAft>
            </a:pPr>
            <a:r>
              <a:rPr lang="fr-FR" b="1" spc="60" dirty="0">
                <a:solidFill>
                  <a:srgbClr val="7030A0"/>
                </a:solidFill>
                <a:latin typeface="Arial" panose="020B0604020202020204" pitchFamily="34" charset="0"/>
                <a:ea typeface="Times New Roman" panose="02020603050405020304" pitchFamily="18" charset="0"/>
                <a:cs typeface="Arial" panose="020B0604020202020204" pitchFamily="34" charset="0"/>
              </a:rPr>
              <a:t>7. </a:t>
            </a:r>
            <a:r>
              <a:rPr lang="fr-FR" b="1" u="sng" spc="60" dirty="0">
                <a:solidFill>
                  <a:srgbClr val="7030A0"/>
                </a:solidFill>
                <a:latin typeface="Arial" panose="020B0604020202020204" pitchFamily="34" charset="0"/>
                <a:ea typeface="Times New Roman" panose="02020603050405020304" pitchFamily="18" charset="0"/>
                <a:cs typeface="Arial" panose="020B0604020202020204" pitchFamily="34" charset="0"/>
              </a:rPr>
              <a:t>Méthodes mécaniques ou physiques avec ou sans attractifs (suite et fin)</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ZoneTexte 8">
            <a:extLst>
              <a:ext uri="{FF2B5EF4-FFF2-40B4-BE49-F238E27FC236}">
                <a16:creationId xmlns:a16="http://schemas.microsoft.com/office/drawing/2014/main" id="{E7139452-ED31-4192-8405-FB2C3E5D2066}"/>
              </a:ext>
            </a:extLst>
          </p:cNvPr>
          <p:cNvSpPr txBox="1"/>
          <p:nvPr/>
        </p:nvSpPr>
        <p:spPr>
          <a:xfrm>
            <a:off x="184966" y="1665799"/>
            <a:ext cx="3547938" cy="369332"/>
          </a:xfrm>
          <a:prstGeom prst="rect">
            <a:avLst/>
          </a:prstGeom>
          <a:noFill/>
        </p:spPr>
        <p:txBody>
          <a:bodyPr wrap="square" rtlCol="0">
            <a:spAutoFit/>
          </a:bodyPr>
          <a:lstStyle/>
          <a:p>
            <a:r>
              <a:rPr lang="fr-FR" b="1" dirty="0">
                <a:solidFill>
                  <a:srgbClr val="7030A0"/>
                </a:solidFill>
              </a:rPr>
              <a:t>Hôtels à auxiliaires (suite et fin)</a:t>
            </a:r>
          </a:p>
        </p:txBody>
      </p:sp>
      <p:pic>
        <p:nvPicPr>
          <p:cNvPr id="10" name="Image 6" descr="anmg04_maison_coccinelle-120x120.jpg">
            <a:extLst>
              <a:ext uri="{FF2B5EF4-FFF2-40B4-BE49-F238E27FC236}">
                <a16:creationId xmlns:a16="http://schemas.microsoft.com/office/drawing/2014/main" id="{F6D4140A-0539-4EAE-8989-921D2524D5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134" y="2216265"/>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descr="maison-abri-herisson-120x120.jpg">
            <a:extLst>
              <a:ext uri="{FF2B5EF4-FFF2-40B4-BE49-F238E27FC236}">
                <a16:creationId xmlns:a16="http://schemas.microsoft.com/office/drawing/2014/main" id="{B1A24F27-1154-405A-A9B8-8E150FE88C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124" y="4751521"/>
            <a:ext cx="1443037"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2">
            <a:extLst>
              <a:ext uri="{FF2B5EF4-FFF2-40B4-BE49-F238E27FC236}">
                <a16:creationId xmlns:a16="http://schemas.microsoft.com/office/drawing/2014/main" id="{B8E739B0-ED6B-435B-825C-DB74D00F2276}"/>
              </a:ext>
            </a:extLst>
          </p:cNvPr>
          <p:cNvSpPr txBox="1">
            <a:spLocks noChangeArrowheads="1"/>
          </p:cNvSpPr>
          <p:nvPr/>
        </p:nvSpPr>
        <p:spPr bwMode="auto">
          <a:xfrm>
            <a:off x="275134" y="3930765"/>
            <a:ext cx="1714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mn-lt"/>
              </a:rPr>
              <a:t>Favoriser les auxiliaires en leur fournissant des abris pour l’hiver</a:t>
            </a:r>
          </a:p>
        </p:txBody>
      </p:sp>
      <p:sp>
        <p:nvSpPr>
          <p:cNvPr id="13" name="ZoneTexte 13">
            <a:extLst>
              <a:ext uri="{FF2B5EF4-FFF2-40B4-BE49-F238E27FC236}">
                <a16:creationId xmlns:a16="http://schemas.microsoft.com/office/drawing/2014/main" id="{54988F6D-BB62-428D-A263-F4B943DEEBC6}"/>
              </a:ext>
            </a:extLst>
          </p:cNvPr>
          <p:cNvSpPr txBox="1">
            <a:spLocks noChangeArrowheads="1"/>
          </p:cNvSpPr>
          <p:nvPr/>
        </p:nvSpPr>
        <p:spPr bwMode="auto">
          <a:xfrm>
            <a:off x="275134" y="6291596"/>
            <a:ext cx="20810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mn-lt"/>
              </a:rPr>
              <a:t>Abris ‘(maison) pour hérissons</a:t>
            </a:r>
          </a:p>
        </p:txBody>
      </p:sp>
      <p:pic>
        <p:nvPicPr>
          <p:cNvPr id="14" name="Image 14" descr="HotelAInsectes.jpg">
            <a:extLst>
              <a:ext uri="{FF2B5EF4-FFF2-40B4-BE49-F238E27FC236}">
                <a16:creationId xmlns:a16="http://schemas.microsoft.com/office/drawing/2014/main" id="{68F57FAB-D717-4740-AEF5-40B18DA12D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30613" y="3682737"/>
            <a:ext cx="16478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5">
            <a:extLst>
              <a:ext uri="{FF2B5EF4-FFF2-40B4-BE49-F238E27FC236}">
                <a16:creationId xmlns:a16="http://schemas.microsoft.com/office/drawing/2014/main" id="{6FB86749-D133-4403-B7D4-CB0CA65AF11F}"/>
              </a:ext>
            </a:extLst>
          </p:cNvPr>
          <p:cNvSpPr txBox="1">
            <a:spLocks noChangeArrowheads="1"/>
          </p:cNvSpPr>
          <p:nvPr/>
        </p:nvSpPr>
        <p:spPr bwMode="auto">
          <a:xfrm>
            <a:off x="10120128" y="5581908"/>
            <a:ext cx="206879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a:t>
            </a:r>
            <a:r>
              <a:rPr lang="fr-FR" altLang="fr-FR" sz="1200" dirty="0">
                <a:solidFill>
                  <a:srgbClr val="7030A0"/>
                </a:solidFill>
                <a:latin typeface="+mn-lt"/>
              </a:rPr>
              <a:t>Hôtel à insectes </a:t>
            </a:r>
            <a:r>
              <a:rPr lang="fr-FR" altLang="fr-FR" sz="1200" dirty="0" err="1">
                <a:solidFill>
                  <a:srgbClr val="7030A0"/>
                </a:solidFill>
                <a:latin typeface="+mn-lt"/>
              </a:rPr>
              <a:t>auxilaires</a:t>
            </a:r>
            <a:r>
              <a:rPr lang="fr-FR" altLang="fr-FR" sz="1200" dirty="0">
                <a:solidFill>
                  <a:srgbClr val="7030A0"/>
                </a:solidFill>
                <a:latin typeface="+mn-lt"/>
              </a:rPr>
              <a:t>". Source : Lutte biologique : utiliser les insectes auxiliaires (Fiches conseils) (plantes-et-jardins.com).</a:t>
            </a:r>
          </a:p>
        </p:txBody>
      </p:sp>
      <p:pic>
        <p:nvPicPr>
          <p:cNvPr id="17" name="Image 16">
            <a:extLst>
              <a:ext uri="{FF2B5EF4-FFF2-40B4-BE49-F238E27FC236}">
                <a16:creationId xmlns:a16="http://schemas.microsoft.com/office/drawing/2014/main" id="{F9001BF1-FDEA-4F3D-8CFC-29E5635EA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6273" y="4234789"/>
            <a:ext cx="1790700" cy="2476500"/>
          </a:xfrm>
          <a:prstGeom prst="rect">
            <a:avLst/>
          </a:prstGeom>
        </p:spPr>
      </p:pic>
      <p:pic>
        <p:nvPicPr>
          <p:cNvPr id="19" name="Image 18">
            <a:extLst>
              <a:ext uri="{FF2B5EF4-FFF2-40B4-BE49-F238E27FC236}">
                <a16:creationId xmlns:a16="http://schemas.microsoft.com/office/drawing/2014/main" id="{F6B87B1C-3CC5-4E1B-ADCA-416ED0AA52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3693" y="1441187"/>
            <a:ext cx="1857375" cy="2466975"/>
          </a:xfrm>
          <a:prstGeom prst="rect">
            <a:avLst/>
          </a:prstGeom>
        </p:spPr>
      </p:pic>
      <p:pic>
        <p:nvPicPr>
          <p:cNvPr id="21" name="Image 20">
            <a:extLst>
              <a:ext uri="{FF2B5EF4-FFF2-40B4-BE49-F238E27FC236}">
                <a16:creationId xmlns:a16="http://schemas.microsoft.com/office/drawing/2014/main" id="{358193AA-5CDB-4F02-BC39-3D1646F8F9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8901" y="3908162"/>
            <a:ext cx="1800225" cy="2533650"/>
          </a:xfrm>
          <a:prstGeom prst="rect">
            <a:avLst/>
          </a:prstGeom>
        </p:spPr>
      </p:pic>
      <p:pic>
        <p:nvPicPr>
          <p:cNvPr id="23" name="Image 22">
            <a:extLst>
              <a:ext uri="{FF2B5EF4-FFF2-40B4-BE49-F238E27FC236}">
                <a16:creationId xmlns:a16="http://schemas.microsoft.com/office/drawing/2014/main" id="{5DD1EE08-B4AB-4DB3-8FB8-BF48C848D9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0699" y="2873112"/>
            <a:ext cx="1743075" cy="2619375"/>
          </a:xfrm>
          <a:prstGeom prst="rect">
            <a:avLst/>
          </a:prstGeom>
        </p:spPr>
      </p:pic>
      <p:sp>
        <p:nvSpPr>
          <p:cNvPr id="24" name="Espace réservé du numéro de diapositive 1">
            <a:extLst>
              <a:ext uri="{FF2B5EF4-FFF2-40B4-BE49-F238E27FC236}">
                <a16:creationId xmlns:a16="http://schemas.microsoft.com/office/drawing/2014/main" id="{B6A6D662-E68B-47A7-A7E7-C9FF6E78340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124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7110823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2B43A4-8ED3-4D7B-96B9-38D83FC5168F}"/>
              </a:ext>
            </a:extLst>
          </p:cNvPr>
          <p:cNvSpPr/>
          <p:nvPr/>
        </p:nvSpPr>
        <p:spPr>
          <a:xfrm>
            <a:off x="172122" y="925157"/>
            <a:ext cx="9218145" cy="5355312"/>
          </a:xfrm>
          <a:prstGeom prst="rect">
            <a:avLst/>
          </a:prstGeom>
        </p:spPr>
        <p:txBody>
          <a:bodyPr wrap="square">
            <a:spAutoFit/>
          </a:bodyPr>
          <a:lstStyle/>
          <a:p>
            <a:pPr marL="45720" marR="320040" eaLnBrk="0" fontAlgn="base" hangingPunct="0"/>
            <a:r>
              <a:rPr lang="fr-FR" b="1" u="sng" spc="25" dirty="0">
                <a:solidFill>
                  <a:srgbClr val="7030A0"/>
                </a:solidFill>
                <a:latin typeface="Arial" panose="020B0604020202020204" pitchFamily="34" charset="0"/>
                <a:ea typeface="Times New Roman" panose="02020603050405020304" pitchFamily="18" charset="0"/>
                <a:cs typeface="Arial" panose="020B0604020202020204" pitchFamily="34" charset="0"/>
              </a:rPr>
              <a:t>8. Méthodes culturales (ou environnementales ou préventives)</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marL="45720" marR="320040" eaLnBrk="0" fontAlgn="base" hangingPunct="0"/>
            <a:endParaRPr lang="fr-FR" b="1"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marL="45720" marR="320040" eaLnBrk="0" fontAlgn="base" hangingPunct="0"/>
            <a:r>
              <a:rPr lang="fr-FR" b="1" dirty="0">
                <a:solidFill>
                  <a:srgbClr val="7030A0"/>
                </a:solidFill>
                <a:latin typeface="Arial" panose="020B0604020202020204" pitchFamily="34" charset="0"/>
                <a:ea typeface="Times New Roman" panose="02020603050405020304" pitchFamily="18" charset="0"/>
                <a:cs typeface="Arial" panose="020B0604020202020204" pitchFamily="34" charset="0"/>
              </a:rPr>
              <a:t>8.1. Rotation des cultures</a:t>
            </a:r>
          </a:p>
          <a:p>
            <a:pPr marL="45720" marR="320040" eaLnBrk="0" fontAlgn="base" hangingPunct="0"/>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marL="45720" marR="320040" eaLnBrk="0" fontAlgn="base" hangingPunct="0"/>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Elle consiste à alterner sur une même parcelle des cultures d'exigences différentes. Mais elle est pratiquement inapplicable en espaces verts. </a:t>
            </a:r>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a:p>
            <a:pPr algn="just">
              <a:spcBef>
                <a:spcPct val="0"/>
              </a:spcBef>
            </a:pPr>
            <a:endParaRPr lang="fr-FR" altLang="fr-FR" dirty="0">
              <a:solidFill>
                <a:srgbClr val="6600CC"/>
              </a:solidFill>
              <a:latin typeface="Arial" panose="020B0604020202020204" pitchFamily="34" charset="0"/>
              <a:cs typeface="Arial" panose="020B0604020202020204" pitchFamily="34" charset="0"/>
            </a:endParaRPr>
          </a:p>
          <a:p>
            <a:pPr algn="just">
              <a:spcBef>
                <a:spcPct val="0"/>
              </a:spcBef>
            </a:pPr>
            <a:r>
              <a:rPr lang="fr-FR" altLang="fr-FR" dirty="0">
                <a:solidFill>
                  <a:srgbClr val="6600CC"/>
                </a:solidFill>
                <a:latin typeface="Arial" panose="020B0604020202020204" pitchFamily="34" charset="0"/>
                <a:cs typeface="Arial" panose="020B0604020202020204" pitchFamily="34" charset="0"/>
              </a:rPr>
              <a:t>Par exemple, avec elle, on alternera, dans le temps : a) céréales, b) cultures fournissant de l’azote _ telles que petits pois… Voire on fera une rotation entre 3 parcelles, dont l’une étant en jachère (+).</a:t>
            </a:r>
          </a:p>
          <a:p>
            <a:pPr algn="just">
              <a:spcBef>
                <a:spcPct val="0"/>
              </a:spcBef>
            </a:pPr>
            <a:endParaRPr lang="fr-FR" altLang="fr-FR" dirty="0">
              <a:solidFill>
                <a:srgbClr val="6600CC"/>
              </a:solidFill>
              <a:latin typeface="Arial" panose="020B0604020202020204" pitchFamily="34" charset="0"/>
              <a:cs typeface="Arial" panose="020B0604020202020204" pitchFamily="34" charset="0"/>
            </a:endParaRPr>
          </a:p>
          <a:p>
            <a:pPr algn="just">
              <a:spcBef>
                <a:spcPct val="0"/>
              </a:spcBef>
            </a:pPr>
            <a:r>
              <a:rPr lang="fr-FR" altLang="fr-FR" dirty="0">
                <a:solidFill>
                  <a:srgbClr val="6600CC"/>
                </a:solidFill>
                <a:latin typeface="Arial" panose="020B0604020202020204" pitchFamily="34" charset="0"/>
                <a:cs typeface="Arial" panose="020B0604020202020204" pitchFamily="34" charset="0"/>
              </a:rPr>
              <a:t>(+) </a:t>
            </a:r>
            <a:r>
              <a:rPr lang="fr-FR" altLang="fr-FR" u="sng" dirty="0">
                <a:solidFill>
                  <a:srgbClr val="6600CC"/>
                </a:solidFill>
                <a:latin typeface="Arial" panose="020B0604020202020204" pitchFamily="34" charset="0"/>
                <a:cs typeface="Arial" panose="020B0604020202020204" pitchFamily="34" charset="0"/>
              </a:rPr>
              <a:t>Jachère</a:t>
            </a:r>
            <a:r>
              <a:rPr lang="fr-FR" altLang="fr-FR" dirty="0">
                <a:latin typeface="Arial" panose="020B0604020202020204" pitchFamily="34" charset="0"/>
                <a:cs typeface="Arial" panose="020B0604020202020204" pitchFamily="34" charset="0"/>
              </a:rPr>
              <a:t> : </a:t>
            </a:r>
            <a:r>
              <a:rPr lang="fr-FR" altLang="fr-FR" dirty="0">
                <a:solidFill>
                  <a:srgbClr val="6600CC"/>
                </a:solidFill>
                <a:latin typeface="Arial" panose="020B0604020202020204" pitchFamily="34" charset="0"/>
                <a:cs typeface="Arial" panose="020B0604020202020204" pitchFamily="34" charset="0"/>
              </a:rPr>
              <a:t>pratique qui consiste à laisser périodiquement un champ non cultivé pour permettre à la terre de se reconstituer _ on dit qu’elle se repose (En Europe, c’était une technique traditionnelle des grandes plaines céréalières, remise au goût du jour par la C.E. (</a:t>
            </a:r>
            <a:r>
              <a:rPr lang="fr-FR" altLang="fr-FR" dirty="0">
                <a:latin typeface="Arial" panose="020B0604020202020204" pitchFamily="34" charset="0"/>
                <a:cs typeface="Arial" panose="020B0604020202020204" pitchFamily="34" charset="0"/>
              </a:rPr>
              <a:t>°</a:t>
            </a:r>
            <a:r>
              <a:rPr lang="fr-FR" altLang="fr-FR" dirty="0">
                <a:solidFill>
                  <a:srgbClr val="6600CC"/>
                </a:solidFill>
                <a:latin typeface="Arial" panose="020B0604020202020204" pitchFamily="34" charset="0"/>
                <a:cs typeface="Arial" panose="020B0604020202020204" pitchFamily="34" charset="0"/>
              </a:rPr>
              <a:t>)).</a:t>
            </a:r>
          </a:p>
          <a:p>
            <a:pPr algn="just">
              <a:spcBef>
                <a:spcPct val="0"/>
              </a:spcBef>
            </a:pPr>
            <a:endParaRPr lang="fr-FR" altLang="fr-FR" dirty="0">
              <a:solidFill>
                <a:srgbClr val="6600CC"/>
              </a:solidFill>
              <a:latin typeface="Arial" panose="020B0604020202020204" pitchFamily="34" charset="0"/>
              <a:cs typeface="Arial" panose="020B0604020202020204" pitchFamily="34" charset="0"/>
            </a:endParaRPr>
          </a:p>
          <a:p>
            <a:pPr algn="just">
              <a:spcBef>
                <a:spcPct val="0"/>
              </a:spcBef>
            </a:pPr>
            <a:r>
              <a:rPr lang="fr-FR" altLang="fr-FR" i="1" u="sng" dirty="0">
                <a:solidFill>
                  <a:srgbClr val="6600CC"/>
                </a:solidFill>
              </a:rPr>
              <a:t>Note diverse</a:t>
            </a:r>
            <a:r>
              <a:rPr lang="fr-FR" altLang="fr-FR" i="1" dirty="0">
                <a:solidFill>
                  <a:srgbClr val="6600CC"/>
                </a:solidFill>
              </a:rPr>
              <a:t> : </a:t>
            </a:r>
            <a:r>
              <a:rPr lang="fr-FR" altLang="fr-FR" b="1" i="1" dirty="0">
                <a:solidFill>
                  <a:srgbClr val="6600CC"/>
                </a:solidFill>
              </a:rPr>
              <a:t>La jachère fleurie</a:t>
            </a:r>
            <a:r>
              <a:rPr lang="fr-FR" altLang="fr-FR" i="1" dirty="0">
                <a:solidFill>
                  <a:srgbClr val="6600CC"/>
                </a:solidFill>
              </a:rPr>
              <a:t> est un espace composé de fleurs (source d’azote), dans un but paysager (enrichir la beauté d’un paysage monotone) et alimentaire pour les abeilles et autres pollinisateurs (afin de leur assurer une ressource alimentaire minimum, toute l’année).</a:t>
            </a:r>
          </a:p>
        </p:txBody>
      </p:sp>
      <p:sp>
        <p:nvSpPr>
          <p:cNvPr id="3" name="WordArt 4">
            <a:extLst>
              <a:ext uri="{FF2B5EF4-FFF2-40B4-BE49-F238E27FC236}">
                <a16:creationId xmlns:a16="http://schemas.microsoft.com/office/drawing/2014/main" id="{47CBABCE-4784-445C-A703-F01CA58DAA88}"/>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pic>
        <p:nvPicPr>
          <p:cNvPr id="4" name="Picture 7" descr="300px-Benquet_jach%C3%A8re_fleurie_2">
            <a:extLst>
              <a:ext uri="{FF2B5EF4-FFF2-40B4-BE49-F238E27FC236}">
                <a16:creationId xmlns:a16="http://schemas.microsoft.com/office/drawing/2014/main" id="{4A775FBA-D9AE-40C9-AD19-5F07D8C17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7490" y="4720665"/>
            <a:ext cx="20161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jachere1">
            <a:extLst>
              <a:ext uri="{FF2B5EF4-FFF2-40B4-BE49-F238E27FC236}">
                <a16:creationId xmlns:a16="http://schemas.microsoft.com/office/drawing/2014/main" id="{C496E1F7-CDAA-4D89-826A-D5F7BA5C9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8899" y="3401843"/>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7">
            <a:extLst>
              <a:ext uri="{FF2B5EF4-FFF2-40B4-BE49-F238E27FC236}">
                <a16:creationId xmlns:a16="http://schemas.microsoft.com/office/drawing/2014/main" id="{ABCDAD9B-25ED-4B00-8EEB-C97477CA9C69}"/>
              </a:ext>
            </a:extLst>
          </p:cNvPr>
          <p:cNvSpPr txBox="1">
            <a:spLocks noChangeArrowheads="1"/>
          </p:cNvSpPr>
          <p:nvPr/>
        </p:nvSpPr>
        <p:spPr bwMode="auto">
          <a:xfrm>
            <a:off x="9727490" y="6368860"/>
            <a:ext cx="17256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dirty="0">
                <a:solidFill>
                  <a:srgbClr val="6600CC"/>
                </a:solidFill>
              </a:rPr>
              <a:t> </a:t>
            </a:r>
            <a:r>
              <a:rPr lang="fr-FR" altLang="fr-FR" sz="1200" dirty="0">
                <a:solidFill>
                  <a:srgbClr val="6600CC"/>
                </a:solidFill>
                <a:sym typeface="Symbol" panose="05050102010706020507" pitchFamily="18" charset="2"/>
              </a:rPr>
              <a:t> </a:t>
            </a:r>
            <a:r>
              <a:rPr lang="fr-FR" altLang="fr-FR" sz="1200" dirty="0">
                <a:solidFill>
                  <a:srgbClr val="6600CC"/>
                </a:solidFill>
              </a:rPr>
              <a:t>Jachères fleuries </a:t>
            </a:r>
            <a:r>
              <a:rPr lang="fr-FR" altLang="fr-FR" sz="1200" dirty="0">
                <a:solidFill>
                  <a:srgbClr val="6600CC"/>
                </a:solidFill>
                <a:sym typeface="Symbol" panose="05050102010706020507" pitchFamily="18" charset="2"/>
              </a:rPr>
              <a:t></a:t>
            </a:r>
            <a:endParaRPr lang="fr-FR" altLang="fr-FR" sz="1200" dirty="0">
              <a:solidFill>
                <a:srgbClr val="6600CC"/>
              </a:solidFill>
            </a:endParaRPr>
          </a:p>
        </p:txBody>
      </p:sp>
      <p:sp>
        <p:nvSpPr>
          <p:cNvPr id="7" name="ZoneTexte 7">
            <a:extLst>
              <a:ext uri="{FF2B5EF4-FFF2-40B4-BE49-F238E27FC236}">
                <a16:creationId xmlns:a16="http://schemas.microsoft.com/office/drawing/2014/main" id="{8D03BC7C-917F-45B1-8931-437A6636A4B9}"/>
              </a:ext>
            </a:extLst>
          </p:cNvPr>
          <p:cNvSpPr txBox="1">
            <a:spLocks noChangeArrowheads="1"/>
          </p:cNvSpPr>
          <p:nvPr/>
        </p:nvSpPr>
        <p:spPr bwMode="auto">
          <a:xfrm>
            <a:off x="7831567" y="1069302"/>
            <a:ext cx="1986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dirty="0">
                <a:solidFill>
                  <a:srgbClr val="6600CC"/>
                </a:solidFill>
              </a:rPr>
              <a:t>Rotations pour les cultures maraichères </a:t>
            </a:r>
            <a:r>
              <a:rPr lang="fr-FR" altLang="fr-FR" sz="1200" dirty="0">
                <a:solidFill>
                  <a:srgbClr val="6600CC"/>
                </a:solidFill>
                <a:sym typeface="Symbol" panose="05050102010706020507" pitchFamily="18" charset="2"/>
              </a:rPr>
              <a:t></a:t>
            </a:r>
            <a:endParaRPr lang="fr-FR" altLang="fr-FR" sz="1200" dirty="0">
              <a:solidFill>
                <a:srgbClr val="6600CC"/>
              </a:solidFill>
            </a:endParaRPr>
          </a:p>
        </p:txBody>
      </p:sp>
      <p:sp>
        <p:nvSpPr>
          <p:cNvPr id="8" name="ZoneTexte 1">
            <a:extLst>
              <a:ext uri="{FF2B5EF4-FFF2-40B4-BE49-F238E27FC236}">
                <a16:creationId xmlns:a16="http://schemas.microsoft.com/office/drawing/2014/main" id="{A68EBF03-056C-4742-970B-A657EB9CA7E4}"/>
              </a:ext>
            </a:extLst>
          </p:cNvPr>
          <p:cNvSpPr txBox="1">
            <a:spLocks noChangeArrowheads="1"/>
          </p:cNvSpPr>
          <p:nvPr/>
        </p:nvSpPr>
        <p:spPr bwMode="auto">
          <a:xfrm>
            <a:off x="172122" y="6528112"/>
            <a:ext cx="4562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000" dirty="0"/>
              <a:t>(°) Par la Communauté Européenne et la Politique Agricole Commune (PAC).</a:t>
            </a:r>
          </a:p>
        </p:txBody>
      </p:sp>
      <p:pic>
        <p:nvPicPr>
          <p:cNvPr id="9" name="Picture 11" descr="rotation2">
            <a:extLst>
              <a:ext uri="{FF2B5EF4-FFF2-40B4-BE49-F238E27FC236}">
                <a16:creationId xmlns:a16="http://schemas.microsoft.com/office/drawing/2014/main" id="{C91EDD81-E935-47CE-B46A-772B31006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1472" y="544343"/>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1">
            <a:extLst>
              <a:ext uri="{FF2B5EF4-FFF2-40B4-BE49-F238E27FC236}">
                <a16:creationId xmlns:a16="http://schemas.microsoft.com/office/drawing/2014/main" id="{EBCBBCD0-E1D0-4DC6-BCB8-3B045A34BDA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125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5675844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C734FEA7-FB38-488C-A442-5F59C12BA318}"/>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 name="Rectangle 4">
            <a:extLst>
              <a:ext uri="{FF2B5EF4-FFF2-40B4-BE49-F238E27FC236}">
                <a16:creationId xmlns:a16="http://schemas.microsoft.com/office/drawing/2014/main" id="{3D611BD8-11F1-4F5E-9B72-C590E5451142}"/>
              </a:ext>
            </a:extLst>
          </p:cNvPr>
          <p:cNvSpPr/>
          <p:nvPr/>
        </p:nvSpPr>
        <p:spPr>
          <a:xfrm>
            <a:off x="86062" y="806822"/>
            <a:ext cx="7551867" cy="369332"/>
          </a:xfrm>
          <a:prstGeom prst="rect">
            <a:avLst/>
          </a:prstGeom>
        </p:spPr>
        <p:txBody>
          <a:bodyPr wrap="square">
            <a:spAutoFit/>
          </a:bodyPr>
          <a:lstStyle/>
          <a:p>
            <a:pPr marL="45720" marR="320040" eaLnBrk="0" fontAlgn="base" hangingPunct="0"/>
            <a:r>
              <a:rPr lang="fr-FR" b="1" u="sng" spc="25" dirty="0">
                <a:solidFill>
                  <a:srgbClr val="7030A0"/>
                </a:solidFill>
                <a:latin typeface="Arial" panose="020B0604020202020204" pitchFamily="34" charset="0"/>
                <a:ea typeface="Times New Roman" panose="02020603050405020304" pitchFamily="18" charset="0"/>
                <a:cs typeface="Arial" panose="020B0604020202020204" pitchFamily="34" charset="0"/>
              </a:rPr>
              <a:t>8. Méthodes culturales (ou environnementales ou préventives)</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BDC667C4-092B-433E-BEC9-45DB42D31609}"/>
              </a:ext>
            </a:extLst>
          </p:cNvPr>
          <p:cNvSpPr/>
          <p:nvPr/>
        </p:nvSpPr>
        <p:spPr>
          <a:xfrm>
            <a:off x="197772" y="1325040"/>
            <a:ext cx="4119076" cy="369332"/>
          </a:xfrm>
          <a:prstGeom prst="rect">
            <a:avLst/>
          </a:prstGeom>
        </p:spPr>
        <p:txBody>
          <a:bodyPr wrap="none">
            <a:spAutoFit/>
          </a:bodyPr>
          <a:lstStyle/>
          <a:p>
            <a:pPr marL="45720" marR="320040" eaLnBrk="0" fontAlgn="base" hangingPunct="0"/>
            <a:r>
              <a:rPr lang="fr-FR" b="1" dirty="0">
                <a:solidFill>
                  <a:srgbClr val="7030A0"/>
                </a:solidFill>
                <a:latin typeface="Arial" panose="020B0604020202020204" pitchFamily="34" charset="0"/>
                <a:ea typeface="Times New Roman" panose="02020603050405020304" pitchFamily="18" charset="0"/>
                <a:cs typeface="Arial" panose="020B0604020202020204" pitchFamily="34" charset="0"/>
              </a:rPr>
              <a:t>8.1. Rotation des cultures (suite)</a:t>
            </a:r>
          </a:p>
        </p:txBody>
      </p:sp>
      <p:pic>
        <p:nvPicPr>
          <p:cNvPr id="7" name="Image 6">
            <a:extLst>
              <a:ext uri="{FF2B5EF4-FFF2-40B4-BE49-F238E27FC236}">
                <a16:creationId xmlns:a16="http://schemas.microsoft.com/office/drawing/2014/main" id="{6CA497A2-4468-4BD0-AD9A-AF1C586D8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6353" y="1821612"/>
            <a:ext cx="5494428" cy="4865914"/>
          </a:xfrm>
          <a:prstGeom prst="rect">
            <a:avLst/>
          </a:prstGeom>
        </p:spPr>
      </p:pic>
      <p:pic>
        <p:nvPicPr>
          <p:cNvPr id="9" name="Image 8">
            <a:extLst>
              <a:ext uri="{FF2B5EF4-FFF2-40B4-BE49-F238E27FC236}">
                <a16:creationId xmlns:a16="http://schemas.microsoft.com/office/drawing/2014/main" id="{6D97232A-E6CF-443E-9F6F-881CA6ADD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4372"/>
            <a:ext cx="5433372" cy="4893093"/>
          </a:xfrm>
          <a:prstGeom prst="rect">
            <a:avLst/>
          </a:prstGeom>
        </p:spPr>
      </p:pic>
      <p:sp>
        <p:nvSpPr>
          <p:cNvPr id="10" name="ZoneTexte 9">
            <a:extLst>
              <a:ext uri="{FF2B5EF4-FFF2-40B4-BE49-F238E27FC236}">
                <a16:creationId xmlns:a16="http://schemas.microsoft.com/office/drawing/2014/main" id="{59F5383A-10A6-4BF8-B0F7-E29FECF7179D}"/>
              </a:ext>
            </a:extLst>
          </p:cNvPr>
          <p:cNvSpPr txBox="1"/>
          <p:nvPr/>
        </p:nvSpPr>
        <p:spPr>
          <a:xfrm>
            <a:off x="10481794" y="5302531"/>
            <a:ext cx="1583936" cy="1384995"/>
          </a:xfrm>
          <a:prstGeom prst="rect">
            <a:avLst/>
          </a:prstGeom>
          <a:noFill/>
        </p:spPr>
        <p:txBody>
          <a:bodyPr wrap="square" rtlCol="0">
            <a:spAutoFit/>
          </a:bodyPr>
          <a:lstStyle/>
          <a:p>
            <a:r>
              <a:rPr lang="fr-FR" sz="1200" dirty="0">
                <a:solidFill>
                  <a:srgbClr val="7030A0"/>
                </a:solidFill>
              </a:rPr>
              <a:t>Modèles de rotation de cultures. Source  : </a:t>
            </a:r>
            <a:r>
              <a:rPr lang="fr-FR" sz="1200" dirty="0">
                <a:solidFill>
                  <a:srgbClr val="7030A0"/>
                </a:solidFill>
                <a:hlinkClick r:id="rId4"/>
              </a:rPr>
              <a:t>http://www.gerbeaud.com/jardin/fiches/modeles-rotation-des-cultures-au-potager,1531.html</a:t>
            </a:r>
            <a:r>
              <a:rPr lang="fr-FR" sz="1200" dirty="0">
                <a:solidFill>
                  <a:srgbClr val="7030A0"/>
                </a:solidFill>
              </a:rPr>
              <a:t> </a:t>
            </a:r>
          </a:p>
        </p:txBody>
      </p:sp>
      <p:sp>
        <p:nvSpPr>
          <p:cNvPr id="11" name="Espace réservé du numéro de diapositive 1">
            <a:extLst>
              <a:ext uri="{FF2B5EF4-FFF2-40B4-BE49-F238E27FC236}">
                <a16:creationId xmlns:a16="http://schemas.microsoft.com/office/drawing/2014/main" id="{50C59738-CD97-462B-B579-3A08B6DA9555}"/>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126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2196840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F2D3D82F-6388-4D2B-8FE9-7043504EF2B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D674B5F6-578E-4E93-8D9F-B8792CE57AA7}"/>
              </a:ext>
            </a:extLst>
          </p:cNvPr>
          <p:cNvSpPr/>
          <p:nvPr/>
        </p:nvSpPr>
        <p:spPr>
          <a:xfrm>
            <a:off x="86062" y="806822"/>
            <a:ext cx="7551867" cy="369332"/>
          </a:xfrm>
          <a:prstGeom prst="rect">
            <a:avLst/>
          </a:prstGeom>
        </p:spPr>
        <p:txBody>
          <a:bodyPr wrap="square">
            <a:spAutoFit/>
          </a:bodyPr>
          <a:lstStyle/>
          <a:p>
            <a:pPr marL="45720" marR="320040" eaLnBrk="0" fontAlgn="base" hangingPunct="0"/>
            <a:r>
              <a:rPr lang="fr-FR" b="1" u="sng" spc="25" dirty="0">
                <a:solidFill>
                  <a:srgbClr val="7030A0"/>
                </a:solidFill>
                <a:latin typeface="Arial" panose="020B0604020202020204" pitchFamily="34" charset="0"/>
                <a:ea typeface="Times New Roman" panose="02020603050405020304" pitchFamily="18" charset="0"/>
                <a:cs typeface="Arial" panose="020B0604020202020204" pitchFamily="34" charset="0"/>
              </a:rPr>
              <a:t>8. Méthodes culturales (ou environnementales ou préventives)</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CEF525D6-0065-41AB-83B9-A9F205126B0E}"/>
              </a:ext>
            </a:extLst>
          </p:cNvPr>
          <p:cNvSpPr/>
          <p:nvPr/>
        </p:nvSpPr>
        <p:spPr>
          <a:xfrm>
            <a:off x="197772" y="1325040"/>
            <a:ext cx="4734629" cy="369332"/>
          </a:xfrm>
          <a:prstGeom prst="rect">
            <a:avLst/>
          </a:prstGeom>
        </p:spPr>
        <p:txBody>
          <a:bodyPr wrap="none">
            <a:spAutoFit/>
          </a:bodyPr>
          <a:lstStyle/>
          <a:p>
            <a:pPr marL="45720" marR="320040" eaLnBrk="0" fontAlgn="base" hangingPunct="0"/>
            <a:r>
              <a:rPr lang="fr-FR" b="1" dirty="0">
                <a:solidFill>
                  <a:srgbClr val="7030A0"/>
                </a:solidFill>
                <a:latin typeface="Arial" panose="020B0604020202020204" pitchFamily="34" charset="0"/>
                <a:ea typeface="Times New Roman" panose="02020603050405020304" pitchFamily="18" charset="0"/>
                <a:cs typeface="Arial" panose="020B0604020202020204" pitchFamily="34" charset="0"/>
              </a:rPr>
              <a:t>8.1. Rotation des cultures (suite et fin)</a:t>
            </a:r>
          </a:p>
        </p:txBody>
      </p:sp>
      <p:pic>
        <p:nvPicPr>
          <p:cNvPr id="6" name="Image 5">
            <a:extLst>
              <a:ext uri="{FF2B5EF4-FFF2-40B4-BE49-F238E27FC236}">
                <a16:creationId xmlns:a16="http://schemas.microsoft.com/office/drawing/2014/main" id="{34AC894E-56B2-4985-9295-FD746C2A6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1781" y="991488"/>
            <a:ext cx="3810000" cy="2762250"/>
          </a:xfrm>
          <a:prstGeom prst="rect">
            <a:avLst/>
          </a:prstGeom>
        </p:spPr>
      </p:pic>
      <p:pic>
        <p:nvPicPr>
          <p:cNvPr id="8" name="Image 7">
            <a:extLst>
              <a:ext uri="{FF2B5EF4-FFF2-40B4-BE49-F238E27FC236}">
                <a16:creationId xmlns:a16="http://schemas.microsoft.com/office/drawing/2014/main" id="{6C353F56-457B-4A18-9F27-5DDA636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840" y="1196290"/>
            <a:ext cx="3197941" cy="2460915"/>
          </a:xfrm>
          <a:prstGeom prst="rect">
            <a:avLst/>
          </a:prstGeom>
        </p:spPr>
      </p:pic>
      <p:pic>
        <p:nvPicPr>
          <p:cNvPr id="10" name="Image 9">
            <a:extLst>
              <a:ext uri="{FF2B5EF4-FFF2-40B4-BE49-F238E27FC236}">
                <a16:creationId xmlns:a16="http://schemas.microsoft.com/office/drawing/2014/main" id="{13DDA270-0832-4AD2-8D55-0C802BD56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839" y="3806090"/>
            <a:ext cx="3030631" cy="3030631"/>
          </a:xfrm>
          <a:prstGeom prst="rect">
            <a:avLst/>
          </a:prstGeom>
        </p:spPr>
      </p:pic>
      <p:pic>
        <p:nvPicPr>
          <p:cNvPr id="12" name="Image 11">
            <a:extLst>
              <a:ext uri="{FF2B5EF4-FFF2-40B4-BE49-F238E27FC236}">
                <a16:creationId xmlns:a16="http://schemas.microsoft.com/office/drawing/2014/main" id="{0EA22CB5-0430-4440-B930-760937B9CB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49" y="1843257"/>
            <a:ext cx="3546652" cy="2814803"/>
          </a:xfrm>
          <a:prstGeom prst="rect">
            <a:avLst/>
          </a:prstGeom>
        </p:spPr>
      </p:pic>
      <p:sp>
        <p:nvSpPr>
          <p:cNvPr id="13" name="ZoneTexte 12">
            <a:extLst>
              <a:ext uri="{FF2B5EF4-FFF2-40B4-BE49-F238E27FC236}">
                <a16:creationId xmlns:a16="http://schemas.microsoft.com/office/drawing/2014/main" id="{B89B35DD-1599-40AF-9ED8-BDFE8FCF4519}"/>
              </a:ext>
            </a:extLst>
          </p:cNvPr>
          <p:cNvSpPr txBox="1"/>
          <p:nvPr/>
        </p:nvSpPr>
        <p:spPr>
          <a:xfrm>
            <a:off x="7824066" y="3575250"/>
            <a:ext cx="3905025" cy="461665"/>
          </a:xfrm>
          <a:prstGeom prst="rect">
            <a:avLst/>
          </a:prstGeom>
          <a:noFill/>
        </p:spPr>
        <p:txBody>
          <a:bodyPr wrap="square" rtlCol="0">
            <a:spAutoFit/>
          </a:bodyPr>
          <a:lstStyle/>
          <a:p>
            <a:pPr algn="ctr"/>
            <a:r>
              <a:rPr lang="fr-FR" sz="1200" dirty="0">
                <a:solidFill>
                  <a:srgbClr val="7030A0"/>
                </a:solidFill>
              </a:rPr>
              <a:t>Source : </a:t>
            </a:r>
            <a:r>
              <a:rPr lang="fr-FR" sz="1200" dirty="0">
                <a:solidFill>
                  <a:srgbClr val="7030A0"/>
                </a:solidFill>
                <a:hlinkClick r:id="rId6"/>
              </a:rPr>
              <a:t>http://agriculture-de-conservation.com/Plateforme-rotationnelle-de-Benoit.html</a:t>
            </a:r>
            <a:r>
              <a:rPr lang="fr-FR" sz="1200" dirty="0">
                <a:solidFill>
                  <a:srgbClr val="7030A0"/>
                </a:solidFill>
              </a:rPr>
              <a:t> </a:t>
            </a:r>
          </a:p>
        </p:txBody>
      </p:sp>
      <p:sp>
        <p:nvSpPr>
          <p:cNvPr id="14" name="ZoneTexte 13">
            <a:extLst>
              <a:ext uri="{FF2B5EF4-FFF2-40B4-BE49-F238E27FC236}">
                <a16:creationId xmlns:a16="http://schemas.microsoft.com/office/drawing/2014/main" id="{A8D04277-C969-4E90-B3D2-788F3B665C39}"/>
              </a:ext>
            </a:extLst>
          </p:cNvPr>
          <p:cNvSpPr txBox="1"/>
          <p:nvPr/>
        </p:nvSpPr>
        <p:spPr>
          <a:xfrm>
            <a:off x="247649" y="4765638"/>
            <a:ext cx="3883287" cy="646331"/>
          </a:xfrm>
          <a:prstGeom prst="rect">
            <a:avLst/>
          </a:prstGeom>
          <a:noFill/>
        </p:spPr>
        <p:txBody>
          <a:bodyPr wrap="square" rtlCol="0">
            <a:spAutoFit/>
          </a:bodyPr>
          <a:lstStyle/>
          <a:p>
            <a:pPr algn="ctr"/>
            <a:r>
              <a:rPr lang="fr-FR" sz="1200" dirty="0">
                <a:solidFill>
                  <a:srgbClr val="7030A0"/>
                </a:solidFill>
              </a:rPr>
              <a:t>Sources : CETIOM, Projet CASDAR </a:t>
            </a:r>
            <a:r>
              <a:rPr lang="fr-FR" sz="1200" dirty="0" err="1">
                <a:solidFill>
                  <a:srgbClr val="7030A0"/>
                </a:solidFill>
              </a:rPr>
              <a:t>Rot’AB</a:t>
            </a:r>
            <a:r>
              <a:rPr lang="fr-FR" sz="1200" dirty="0">
                <a:solidFill>
                  <a:srgbClr val="7030A0"/>
                </a:solidFill>
              </a:rPr>
              <a:t>, </a:t>
            </a:r>
            <a:r>
              <a:rPr lang="fr-FR" sz="1200" dirty="0">
                <a:solidFill>
                  <a:srgbClr val="7030A0"/>
                </a:solidFill>
                <a:hlinkClick r:id="rId7"/>
              </a:rPr>
              <a:t>http://www.terresinovia.fr/soja/cultiver-du-soja/parcelle-et-rotations/</a:t>
            </a:r>
            <a:r>
              <a:rPr lang="fr-FR" sz="1200" dirty="0">
                <a:solidFill>
                  <a:srgbClr val="7030A0"/>
                </a:solidFill>
              </a:rPr>
              <a:t> </a:t>
            </a:r>
          </a:p>
        </p:txBody>
      </p:sp>
      <p:sp>
        <p:nvSpPr>
          <p:cNvPr id="17" name="ZoneTexte 16">
            <a:extLst>
              <a:ext uri="{FF2B5EF4-FFF2-40B4-BE49-F238E27FC236}">
                <a16:creationId xmlns:a16="http://schemas.microsoft.com/office/drawing/2014/main" id="{C6C5A403-5FFA-4295-9BA2-2AD64FCB6A43}"/>
              </a:ext>
            </a:extLst>
          </p:cNvPr>
          <p:cNvSpPr txBox="1"/>
          <p:nvPr/>
        </p:nvSpPr>
        <p:spPr>
          <a:xfrm>
            <a:off x="8014447" y="6228678"/>
            <a:ext cx="3958814" cy="646331"/>
          </a:xfrm>
          <a:prstGeom prst="rect">
            <a:avLst/>
          </a:prstGeom>
          <a:noFill/>
        </p:spPr>
        <p:txBody>
          <a:bodyPr wrap="square" rtlCol="0">
            <a:spAutoFit/>
          </a:bodyPr>
          <a:lstStyle/>
          <a:p>
            <a:pPr algn="ctr"/>
            <a:r>
              <a:rPr lang="fr-FR" sz="1200" dirty="0">
                <a:solidFill>
                  <a:srgbClr val="7030A0"/>
                </a:solidFill>
              </a:rPr>
              <a:t>Source : </a:t>
            </a:r>
            <a:r>
              <a:rPr lang="fr-FR" sz="1200" dirty="0">
                <a:solidFill>
                  <a:srgbClr val="7030A0"/>
                </a:solidFill>
                <a:hlinkClick r:id="rId8"/>
              </a:rPr>
              <a:t>http://www.lafranceagricole.fr/strategie/savoir-adapter-sa-rotation-en-grandes-cultures-bio-1,0,23352065.html</a:t>
            </a:r>
            <a:r>
              <a:rPr lang="fr-FR" sz="1200" dirty="0">
                <a:solidFill>
                  <a:srgbClr val="7030A0"/>
                </a:solidFill>
              </a:rPr>
              <a:t> </a:t>
            </a:r>
          </a:p>
        </p:txBody>
      </p:sp>
      <p:pic>
        <p:nvPicPr>
          <p:cNvPr id="19" name="Image 18">
            <a:extLst>
              <a:ext uri="{FF2B5EF4-FFF2-40B4-BE49-F238E27FC236}">
                <a16:creationId xmlns:a16="http://schemas.microsoft.com/office/drawing/2014/main" id="{F03F4CAF-AC26-496F-8BEE-54F9668CCA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1607" y="4118870"/>
            <a:ext cx="3410174" cy="2189783"/>
          </a:xfrm>
          <a:prstGeom prst="rect">
            <a:avLst/>
          </a:prstGeom>
        </p:spPr>
      </p:pic>
      <p:sp>
        <p:nvSpPr>
          <p:cNvPr id="20" name="Espace réservé du numéro de diapositive 1">
            <a:extLst>
              <a:ext uri="{FF2B5EF4-FFF2-40B4-BE49-F238E27FC236}">
                <a16:creationId xmlns:a16="http://schemas.microsoft.com/office/drawing/2014/main" id="{C3CC667A-8725-459B-A8CD-D2E31DBF7627}"/>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127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9511061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2B43A4-8ED3-4D7B-96B9-38D83FC5168F}"/>
              </a:ext>
            </a:extLst>
          </p:cNvPr>
          <p:cNvSpPr/>
          <p:nvPr/>
        </p:nvSpPr>
        <p:spPr>
          <a:xfrm>
            <a:off x="172122" y="925156"/>
            <a:ext cx="8401723" cy="369332"/>
          </a:xfrm>
          <a:prstGeom prst="rect">
            <a:avLst/>
          </a:prstGeom>
        </p:spPr>
        <p:txBody>
          <a:bodyPr wrap="square">
            <a:spAutoFit/>
          </a:bodyPr>
          <a:lstStyle/>
          <a:p>
            <a:pPr marL="45720" marR="320040" eaLnBrk="0" fontAlgn="base" hangingPunct="0"/>
            <a:r>
              <a:rPr lang="fr-FR" b="1" u="sng" spc="25" dirty="0">
                <a:solidFill>
                  <a:srgbClr val="7030A0"/>
                </a:solidFill>
                <a:latin typeface="Arial" panose="020B0604020202020204" pitchFamily="34" charset="0"/>
                <a:ea typeface="Times New Roman" panose="02020603050405020304" pitchFamily="18" charset="0"/>
                <a:cs typeface="Arial" panose="020B0604020202020204" pitchFamily="34" charset="0"/>
              </a:rPr>
              <a:t>8. Méthodes culturales (ou environnementales ou préventives)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WordArt 4">
            <a:extLst>
              <a:ext uri="{FF2B5EF4-FFF2-40B4-BE49-F238E27FC236}">
                <a16:creationId xmlns:a16="http://schemas.microsoft.com/office/drawing/2014/main" id="{47CBABCE-4784-445C-A703-F01CA58DAA88}"/>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79C84C55-4C97-4085-86F6-1ECEFC4BC36E}"/>
              </a:ext>
            </a:extLst>
          </p:cNvPr>
          <p:cNvSpPr/>
          <p:nvPr/>
        </p:nvSpPr>
        <p:spPr>
          <a:xfrm>
            <a:off x="172121" y="1412822"/>
            <a:ext cx="8046721" cy="3046988"/>
          </a:xfrm>
          <a:prstGeom prst="rect">
            <a:avLst/>
          </a:prstGeom>
        </p:spPr>
        <p:txBody>
          <a:bodyPr wrap="square">
            <a:spAutoFit/>
          </a:bodyPr>
          <a:lstStyle/>
          <a:p>
            <a:pPr marL="45720" marR="274320" eaLnBrk="0" fontAlgn="base" hangingPunct="0"/>
            <a:r>
              <a:rPr lang="fr-FR" b="1" spc="20" dirty="0">
                <a:solidFill>
                  <a:srgbClr val="7030A0"/>
                </a:solidFill>
                <a:latin typeface="Arial" panose="020B0604020202020204" pitchFamily="34" charset="0"/>
                <a:ea typeface="Times New Roman" panose="02020603050405020304" pitchFamily="18" charset="0"/>
                <a:cs typeface="Arial" panose="020B0604020202020204" pitchFamily="34" charset="0"/>
              </a:rPr>
              <a:t>8.2. Association de plantes</a:t>
            </a:r>
          </a:p>
          <a:p>
            <a:pPr marL="45720" marR="274320" eaLnBrk="0" fontAlgn="base" hangingPunct="0"/>
            <a:endParaRPr lang="fr-FR" spc="20"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marL="45720" marR="274320" algn="just" eaLnBrk="0" fontAlgn="base" hangingPunct="0"/>
            <a:r>
              <a:rPr lang="fr-FR" spc="20" dirty="0">
                <a:solidFill>
                  <a:srgbClr val="7030A0"/>
                </a:solidFill>
                <a:latin typeface="Arial" panose="020B0604020202020204" pitchFamily="34" charset="0"/>
                <a:ea typeface="Times New Roman" panose="02020603050405020304" pitchFamily="18" charset="0"/>
                <a:cs typeface="Arial" panose="020B0604020202020204" pitchFamily="34" charset="0"/>
              </a:rPr>
              <a:t>Certaines plantes lorsqu'elles sont associées sont plus vigoureuses est donc plus résistantes aux agressions des parasites. Si dans les cultures potagères ces associations sont plutôt bien connues, en espaces verts nous manquons de renseignements sur ces associations. Néanmoins, il est indéniable qu'il faut, dans la mesure du possible, éviter les groupes importants de même espèce. </a:t>
            </a:r>
          </a:p>
          <a:p>
            <a:pPr marL="45720" marR="274320" algn="just" eaLnBrk="0" fontAlgn="base" hangingPunct="0"/>
            <a:r>
              <a:rPr lang="fr-FR" spc="20" dirty="0">
                <a:solidFill>
                  <a:srgbClr val="7030A0"/>
                </a:solidFill>
                <a:latin typeface="Arial" panose="020B0604020202020204" pitchFamily="34" charset="0"/>
                <a:ea typeface="Times New Roman" panose="02020603050405020304" pitchFamily="18" charset="0"/>
                <a:cs typeface="Arial" panose="020B0604020202020204" pitchFamily="34" charset="0"/>
              </a:rPr>
              <a:t>Une haie libre composée d'arbustes variés résistera mieux aux attaques de parasites qu'une haie constituée d'une seule espèce.</a:t>
            </a:r>
          </a:p>
          <a:p>
            <a:pPr marL="45720" marR="274320" algn="just" eaLnBrk="0" fontAlgn="base" hangingPunct="0"/>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p:txBody>
      </p:sp>
      <p:pic>
        <p:nvPicPr>
          <p:cNvPr id="6" name="Image 5">
            <a:extLst>
              <a:ext uri="{FF2B5EF4-FFF2-40B4-BE49-F238E27FC236}">
                <a16:creationId xmlns:a16="http://schemas.microsoft.com/office/drawing/2014/main" id="{F52E4650-593D-4B6C-B218-A339B488C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3395" y="925156"/>
            <a:ext cx="2628900" cy="1743075"/>
          </a:xfrm>
          <a:prstGeom prst="rect">
            <a:avLst/>
          </a:prstGeom>
        </p:spPr>
      </p:pic>
      <p:sp>
        <p:nvSpPr>
          <p:cNvPr id="7" name="ZoneTexte 6">
            <a:extLst>
              <a:ext uri="{FF2B5EF4-FFF2-40B4-BE49-F238E27FC236}">
                <a16:creationId xmlns:a16="http://schemas.microsoft.com/office/drawing/2014/main" id="{D05F63B1-7781-45D5-8419-B88041A69063}"/>
              </a:ext>
            </a:extLst>
          </p:cNvPr>
          <p:cNvSpPr txBox="1"/>
          <p:nvPr/>
        </p:nvSpPr>
        <p:spPr>
          <a:xfrm>
            <a:off x="8111266" y="2668231"/>
            <a:ext cx="3973158" cy="1015663"/>
          </a:xfrm>
          <a:prstGeom prst="rect">
            <a:avLst/>
          </a:prstGeom>
          <a:noFill/>
        </p:spPr>
        <p:txBody>
          <a:bodyPr wrap="square" rtlCol="0">
            <a:spAutoFit/>
          </a:bodyPr>
          <a:lstStyle/>
          <a:p>
            <a:pPr algn="ctr"/>
            <a:r>
              <a:rPr lang="fr-FR" sz="1200" dirty="0">
                <a:solidFill>
                  <a:srgbClr val="7030A0"/>
                </a:solidFill>
              </a:rPr>
              <a:t>Le poireau protège la carotte de la mouche de la carotte. En retour la carotte protège le poireau de la teigne du poireau (ou ver du poireau). La même association existe entre la carotte et l’oignon. Source : </a:t>
            </a:r>
            <a:r>
              <a:rPr lang="fr-FR" sz="1200" dirty="0">
                <a:solidFill>
                  <a:srgbClr val="7030A0"/>
                </a:solidFill>
                <a:hlinkClick r:id="rId3"/>
              </a:rPr>
              <a:t>http://jardinage.mr-bricolage.fr/les-plantes-et-les-fleurs-anti-insectes/</a:t>
            </a:r>
            <a:r>
              <a:rPr lang="fr-FR" sz="1200" dirty="0">
                <a:solidFill>
                  <a:srgbClr val="7030A0"/>
                </a:solidFill>
              </a:rPr>
              <a:t> </a:t>
            </a:r>
          </a:p>
        </p:txBody>
      </p:sp>
      <p:sp>
        <p:nvSpPr>
          <p:cNvPr id="12" name="ZoneTexte 11">
            <a:extLst>
              <a:ext uri="{FF2B5EF4-FFF2-40B4-BE49-F238E27FC236}">
                <a16:creationId xmlns:a16="http://schemas.microsoft.com/office/drawing/2014/main" id="{DDD8389B-11A4-4F32-8D05-C0C9ECE1CA4E}"/>
              </a:ext>
            </a:extLst>
          </p:cNvPr>
          <p:cNvSpPr txBox="1"/>
          <p:nvPr/>
        </p:nvSpPr>
        <p:spPr>
          <a:xfrm>
            <a:off x="214648" y="4549676"/>
            <a:ext cx="7282926" cy="2308324"/>
          </a:xfrm>
          <a:prstGeom prst="rect">
            <a:avLst/>
          </a:prstGeom>
          <a:noFill/>
        </p:spPr>
        <p:txBody>
          <a:bodyPr wrap="square" rtlCol="0">
            <a:spAutoFit/>
          </a:bodyPr>
          <a:lstStyle/>
          <a:p>
            <a:r>
              <a:rPr lang="fr-FR" dirty="0">
                <a:solidFill>
                  <a:srgbClr val="7030A0"/>
                </a:solidFill>
              </a:rPr>
              <a:t>Associez des plantes aromatiques pour protéger les légumes et les fleurs :</a:t>
            </a:r>
          </a:p>
          <a:p>
            <a:pPr marL="285750" indent="-285750">
              <a:buFont typeface="Arial" panose="020B0604020202020204" pitchFamily="34" charset="0"/>
              <a:buChar char="•"/>
            </a:pPr>
            <a:r>
              <a:rPr lang="fr-FR" dirty="0">
                <a:solidFill>
                  <a:srgbClr val="7030A0"/>
                </a:solidFill>
              </a:rPr>
              <a:t>Associez de la ciboulette aux pieds des rosiers pour lutter contre l'oïdium et les taches noires.</a:t>
            </a:r>
          </a:p>
          <a:p>
            <a:pPr marL="285750" indent="-285750">
              <a:buFont typeface="Arial" panose="020B0604020202020204" pitchFamily="34" charset="0"/>
              <a:buChar char="•"/>
            </a:pPr>
            <a:r>
              <a:rPr lang="fr-FR" dirty="0">
                <a:solidFill>
                  <a:srgbClr val="7030A0"/>
                </a:solidFill>
              </a:rPr>
              <a:t>Utilisez le romarin et le thym pour tenir éloigner les pucerons et la piéride du chou.</a:t>
            </a:r>
          </a:p>
          <a:p>
            <a:pPr marL="285750" indent="-285750">
              <a:buFont typeface="Arial" panose="020B0604020202020204" pitchFamily="34" charset="0"/>
              <a:buChar char="•"/>
            </a:pPr>
            <a:r>
              <a:rPr lang="fr-FR" dirty="0">
                <a:solidFill>
                  <a:srgbClr val="7030A0"/>
                </a:solidFill>
              </a:rPr>
              <a:t>La lavande et la menthe tiendront à distance les fourmis, mais aussi les pucerons.</a:t>
            </a:r>
          </a:p>
          <a:p>
            <a:pPr marL="285750" indent="-285750">
              <a:buFont typeface="Arial" panose="020B0604020202020204" pitchFamily="34" charset="0"/>
              <a:buChar char="•"/>
            </a:pPr>
            <a:r>
              <a:rPr lang="fr-FR" dirty="0">
                <a:solidFill>
                  <a:srgbClr val="7030A0"/>
                </a:solidFill>
              </a:rPr>
              <a:t>La tanaisie tient éloigné les vers gris, les fourmis et les doryphores.</a:t>
            </a:r>
          </a:p>
        </p:txBody>
      </p:sp>
      <p:pic>
        <p:nvPicPr>
          <p:cNvPr id="14" name="Image 13">
            <a:extLst>
              <a:ext uri="{FF2B5EF4-FFF2-40B4-BE49-F238E27FC236}">
                <a16:creationId xmlns:a16="http://schemas.microsoft.com/office/drawing/2014/main" id="{2046B11D-56C6-40C3-B813-ADC20A9A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6376" y="3786994"/>
            <a:ext cx="1982937" cy="1485289"/>
          </a:xfrm>
          <a:prstGeom prst="rect">
            <a:avLst/>
          </a:prstGeom>
        </p:spPr>
      </p:pic>
      <p:sp>
        <p:nvSpPr>
          <p:cNvPr id="15" name="ZoneTexte 14">
            <a:extLst>
              <a:ext uri="{FF2B5EF4-FFF2-40B4-BE49-F238E27FC236}">
                <a16:creationId xmlns:a16="http://schemas.microsoft.com/office/drawing/2014/main" id="{6AF141B4-113F-41C2-824E-B27C52E6281C}"/>
              </a:ext>
            </a:extLst>
          </p:cNvPr>
          <p:cNvSpPr txBox="1"/>
          <p:nvPr/>
        </p:nvSpPr>
        <p:spPr>
          <a:xfrm>
            <a:off x="8078993" y="5236883"/>
            <a:ext cx="3973157" cy="276999"/>
          </a:xfrm>
          <a:prstGeom prst="rect">
            <a:avLst/>
          </a:prstGeom>
          <a:noFill/>
        </p:spPr>
        <p:txBody>
          <a:bodyPr wrap="square" rtlCol="0">
            <a:spAutoFit/>
          </a:bodyPr>
          <a:lstStyle/>
          <a:p>
            <a:pPr algn="ctr"/>
            <a:r>
              <a:rPr lang="fr-FR" sz="1200" dirty="0">
                <a:solidFill>
                  <a:srgbClr val="7030A0"/>
                </a:solidFill>
              </a:rPr>
              <a:t>Source : </a:t>
            </a:r>
            <a:r>
              <a:rPr lang="fr-FR" sz="1200" dirty="0">
                <a:solidFill>
                  <a:srgbClr val="7030A0"/>
                </a:solidFill>
                <a:hlinkClick r:id="rId5"/>
              </a:rPr>
              <a:t>https://www.aujardin.info/fiches/associations.php</a:t>
            </a:r>
            <a:r>
              <a:rPr lang="fr-FR" sz="1200" dirty="0">
                <a:solidFill>
                  <a:srgbClr val="7030A0"/>
                </a:solidFill>
              </a:rPr>
              <a:t> </a:t>
            </a:r>
          </a:p>
        </p:txBody>
      </p:sp>
      <p:sp>
        <p:nvSpPr>
          <p:cNvPr id="16" name="ZoneTexte 15">
            <a:extLst>
              <a:ext uri="{FF2B5EF4-FFF2-40B4-BE49-F238E27FC236}">
                <a16:creationId xmlns:a16="http://schemas.microsoft.com/office/drawing/2014/main" id="{BB9086D9-E63A-4AF2-A6D8-2C1A1C18C349}"/>
              </a:ext>
            </a:extLst>
          </p:cNvPr>
          <p:cNvSpPr txBox="1"/>
          <p:nvPr/>
        </p:nvSpPr>
        <p:spPr>
          <a:xfrm>
            <a:off x="7713233" y="5809129"/>
            <a:ext cx="4227755" cy="646331"/>
          </a:xfrm>
          <a:prstGeom prst="rect">
            <a:avLst/>
          </a:prstGeom>
          <a:noFill/>
        </p:spPr>
        <p:txBody>
          <a:bodyPr wrap="square" rtlCol="0">
            <a:spAutoFit/>
          </a:bodyPr>
          <a:lstStyle/>
          <a:p>
            <a:r>
              <a:rPr lang="fr-FR" dirty="0">
                <a:solidFill>
                  <a:srgbClr val="7030A0"/>
                </a:solidFill>
              </a:rPr>
              <a:t>Voir plus haut, le chapitre « compagnonnage végétaux ».</a:t>
            </a:r>
          </a:p>
        </p:txBody>
      </p:sp>
      <p:sp>
        <p:nvSpPr>
          <p:cNvPr id="17" name="Espace réservé du numéro de diapositive 1">
            <a:extLst>
              <a:ext uri="{FF2B5EF4-FFF2-40B4-BE49-F238E27FC236}">
                <a16:creationId xmlns:a16="http://schemas.microsoft.com/office/drawing/2014/main" id="{630235DD-D75C-4F45-811A-0489D90660E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128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5440251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2B43A4-8ED3-4D7B-96B9-38D83FC5168F}"/>
              </a:ext>
            </a:extLst>
          </p:cNvPr>
          <p:cNvSpPr/>
          <p:nvPr/>
        </p:nvSpPr>
        <p:spPr>
          <a:xfrm>
            <a:off x="204395" y="1376979"/>
            <a:ext cx="11424622" cy="1661993"/>
          </a:xfrm>
          <a:prstGeom prst="rect">
            <a:avLst/>
          </a:prstGeom>
        </p:spPr>
        <p:txBody>
          <a:bodyPr wrap="square">
            <a:spAutoFit/>
          </a:bodyPr>
          <a:lstStyle/>
          <a:p>
            <a:pPr marL="45720" eaLnBrk="0" fontAlgn="base" hangingPunct="0"/>
            <a:r>
              <a:rPr lang="fr-FR" b="1" spc="20" dirty="0">
                <a:solidFill>
                  <a:srgbClr val="7030A0"/>
                </a:solidFill>
                <a:latin typeface="Arial" panose="020B0604020202020204" pitchFamily="34" charset="0"/>
                <a:ea typeface="Times New Roman" panose="02020603050405020304" pitchFamily="18" charset="0"/>
                <a:cs typeface="Arial" panose="020B0604020202020204" pitchFamily="34" charset="0"/>
              </a:rPr>
              <a:t>8.3. Mycorhization</a:t>
            </a:r>
          </a:p>
          <a:p>
            <a:pPr marL="45720" eaLnBrk="0" fontAlgn="base" hangingPunct="0"/>
            <a:endParaRPr lang="fr-FR" b="1" spc="20"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marL="45720" algn="just" eaLnBrk="0" fontAlgn="base" hangingPunct="0"/>
            <a:r>
              <a:rPr lang="fr-FR" spc="20" dirty="0">
                <a:solidFill>
                  <a:srgbClr val="7030A0"/>
                </a:solidFill>
                <a:latin typeface="Arial" panose="020B0604020202020204" pitchFamily="34" charset="0"/>
                <a:ea typeface="Times New Roman" panose="02020603050405020304" pitchFamily="18" charset="0"/>
                <a:cs typeface="Arial" panose="020B0604020202020204" pitchFamily="34" charset="0"/>
              </a:rPr>
              <a:t>Les racines des végétaux cultivés sont colonisées par des champignons.</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algn="just"/>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Ces mycorhizes améliorent la prospection racinaire des cultures grâce à leur propre réseau racinaire joint à celui de la culture, elles augmentent considérablement le volume de terre explorée par les racines.</a:t>
            </a:r>
          </a:p>
          <a:p>
            <a:pPr algn="just"/>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p:txBody>
      </p:sp>
      <p:sp>
        <p:nvSpPr>
          <p:cNvPr id="3" name="WordArt 4">
            <a:extLst>
              <a:ext uri="{FF2B5EF4-FFF2-40B4-BE49-F238E27FC236}">
                <a16:creationId xmlns:a16="http://schemas.microsoft.com/office/drawing/2014/main" id="{47CBABCE-4784-445C-A703-F01CA58DAA88}"/>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pic>
        <p:nvPicPr>
          <p:cNvPr id="4" name="Image 3">
            <a:extLst>
              <a:ext uri="{FF2B5EF4-FFF2-40B4-BE49-F238E27FC236}">
                <a16:creationId xmlns:a16="http://schemas.microsoft.com/office/drawing/2014/main" id="{7011EC77-8F2C-42F2-B2CA-F0EC1583FE9E}"/>
              </a:ext>
            </a:extLst>
          </p:cNvPr>
          <p:cNvPicPr/>
          <p:nvPr/>
        </p:nvPicPr>
        <p:blipFill>
          <a:blip r:embed="rId2"/>
          <a:stretch>
            <a:fillRect/>
          </a:stretch>
        </p:blipFill>
        <p:spPr>
          <a:xfrm>
            <a:off x="0" y="3141147"/>
            <a:ext cx="6772275" cy="3152775"/>
          </a:xfrm>
          <a:prstGeom prst="rect">
            <a:avLst/>
          </a:prstGeom>
        </p:spPr>
      </p:pic>
      <p:pic>
        <p:nvPicPr>
          <p:cNvPr id="5" name="Image 4" descr="_Pic15">
            <a:extLst>
              <a:ext uri="{FF2B5EF4-FFF2-40B4-BE49-F238E27FC236}">
                <a16:creationId xmlns:a16="http://schemas.microsoft.com/office/drawing/2014/main" id="{8AD64B4C-B730-44C2-BBD3-0123A118AC8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8787" y="2956482"/>
            <a:ext cx="3848100" cy="2533650"/>
          </a:xfrm>
          <a:prstGeom prst="rect">
            <a:avLst/>
          </a:prstGeom>
          <a:noFill/>
          <a:ln>
            <a:noFill/>
          </a:ln>
        </p:spPr>
      </p:pic>
      <p:sp>
        <p:nvSpPr>
          <p:cNvPr id="6" name="Rectangle 5">
            <a:extLst>
              <a:ext uri="{FF2B5EF4-FFF2-40B4-BE49-F238E27FC236}">
                <a16:creationId xmlns:a16="http://schemas.microsoft.com/office/drawing/2014/main" id="{DAA626DE-6D32-4ADB-B05F-D2F959AFB37C}"/>
              </a:ext>
            </a:extLst>
          </p:cNvPr>
          <p:cNvSpPr/>
          <p:nvPr/>
        </p:nvSpPr>
        <p:spPr>
          <a:xfrm>
            <a:off x="6992471" y="5490132"/>
            <a:ext cx="3840480" cy="646331"/>
          </a:xfrm>
          <a:prstGeom prst="rect">
            <a:avLst/>
          </a:prstGeom>
        </p:spPr>
        <p:txBody>
          <a:bodyPr wrap="square">
            <a:spAutoFit/>
          </a:bodyPr>
          <a:lstStyle/>
          <a:p>
            <a:pPr algn="ctr" eaLnBrk="0" fontAlgn="base" hangingPunct="0">
              <a:spcAft>
                <a:spcPts val="0"/>
              </a:spcAft>
            </a:pPr>
            <a:r>
              <a:rPr lang="fr-FR" sz="1200" spc="15" dirty="0">
                <a:solidFill>
                  <a:srgbClr val="7030A0"/>
                </a:solidFill>
                <a:ea typeface="Times New Roman" panose="02020603050405020304" pitchFamily="18" charset="0"/>
              </a:rPr>
              <a:t>Essai de mycorhization (sur des plants de vigne) avec plusieurs champignons, à l'INRA de Dijon. Le témoin sans mycorhize est à droite.</a:t>
            </a:r>
            <a:endParaRPr lang="fr-FR" sz="1200" dirty="0">
              <a:solidFill>
                <a:srgbClr val="7030A0"/>
              </a:solidFill>
              <a:effectLst/>
              <a:ea typeface="Times New Roman" panose="02020603050405020304" pitchFamily="18" charset="0"/>
            </a:endParaRPr>
          </a:p>
        </p:txBody>
      </p:sp>
      <p:sp>
        <p:nvSpPr>
          <p:cNvPr id="7" name="Rectangle 6">
            <a:extLst>
              <a:ext uri="{FF2B5EF4-FFF2-40B4-BE49-F238E27FC236}">
                <a16:creationId xmlns:a16="http://schemas.microsoft.com/office/drawing/2014/main" id="{2F4173E7-7762-4065-8C6F-C3B3E59158B8}"/>
              </a:ext>
            </a:extLst>
          </p:cNvPr>
          <p:cNvSpPr/>
          <p:nvPr/>
        </p:nvSpPr>
        <p:spPr>
          <a:xfrm>
            <a:off x="204395" y="905472"/>
            <a:ext cx="8541572" cy="369332"/>
          </a:xfrm>
          <a:prstGeom prst="rect">
            <a:avLst/>
          </a:prstGeom>
        </p:spPr>
        <p:txBody>
          <a:bodyPr wrap="square">
            <a:spAutoFit/>
          </a:bodyPr>
          <a:lstStyle/>
          <a:p>
            <a:pPr marL="45720" marR="320040" eaLnBrk="0" fontAlgn="base" hangingPunct="0"/>
            <a:r>
              <a:rPr lang="fr-FR" b="1" u="sng" spc="25" dirty="0">
                <a:solidFill>
                  <a:srgbClr val="7030A0"/>
                </a:solidFill>
                <a:latin typeface="Arial" panose="020B0604020202020204" pitchFamily="34" charset="0"/>
                <a:ea typeface="Times New Roman" panose="02020603050405020304" pitchFamily="18" charset="0"/>
                <a:cs typeface="Arial" panose="020B0604020202020204" pitchFamily="34" charset="0"/>
              </a:rPr>
              <a:t>8. Méthodes culturales (ou environnementales ou préventives)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Espace réservé du numéro de diapositive 1">
            <a:extLst>
              <a:ext uri="{FF2B5EF4-FFF2-40B4-BE49-F238E27FC236}">
                <a16:creationId xmlns:a16="http://schemas.microsoft.com/office/drawing/2014/main" id="{1D077A47-9B92-4F1E-BE5B-A7FA0316FD20}"/>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129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538064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55AECB2A-B1AC-41E4-8813-6094B4530045}"/>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745BAAEB-40C8-4735-B601-4BA28B3AC008}"/>
              </a:ext>
            </a:extLst>
          </p:cNvPr>
          <p:cNvSpPr/>
          <p:nvPr/>
        </p:nvSpPr>
        <p:spPr>
          <a:xfrm>
            <a:off x="153412" y="852995"/>
            <a:ext cx="5814412" cy="369332"/>
          </a:xfrm>
          <a:prstGeom prst="rect">
            <a:avLst/>
          </a:prstGeom>
        </p:spPr>
        <p:txBody>
          <a:bodyPr wrap="none">
            <a:spAutoFit/>
          </a:bodyPr>
          <a:lstStyle/>
          <a:p>
            <a:pPr>
              <a:spcBef>
                <a:spcPct val="0"/>
              </a:spcBef>
            </a:pPr>
            <a:r>
              <a:rPr lang="fr-FR" altLang="fr-FR" dirty="0">
                <a:solidFill>
                  <a:srgbClr val="7030A0"/>
                </a:solidFill>
                <a:latin typeface="Arial" panose="020B0604020202020204" pitchFamily="34" charset="0"/>
                <a:cs typeface="Arial" panose="020B0604020202020204" pitchFamily="34" charset="0"/>
              </a:rPr>
              <a:t>3. </a:t>
            </a:r>
            <a:r>
              <a:rPr lang="fr-FR" altLang="fr-FR" b="1" dirty="0">
                <a:solidFill>
                  <a:srgbClr val="7030A0"/>
                </a:solidFill>
                <a:latin typeface="Arial" panose="020B0604020202020204" pitchFamily="34" charset="0"/>
                <a:cs typeface="Arial" panose="020B0604020202020204" pitchFamily="34" charset="0"/>
              </a:rPr>
              <a:t>Les méthodes de protection des végétaux (suite)</a:t>
            </a:r>
          </a:p>
        </p:txBody>
      </p:sp>
      <p:sp>
        <p:nvSpPr>
          <p:cNvPr id="4" name="Rectangle 3">
            <a:extLst>
              <a:ext uri="{FF2B5EF4-FFF2-40B4-BE49-F238E27FC236}">
                <a16:creationId xmlns:a16="http://schemas.microsoft.com/office/drawing/2014/main" id="{6AA31373-08AD-47DD-A996-5E78DE8B3002}"/>
              </a:ext>
            </a:extLst>
          </p:cNvPr>
          <p:cNvSpPr/>
          <p:nvPr/>
        </p:nvSpPr>
        <p:spPr>
          <a:xfrm>
            <a:off x="303579" y="1268499"/>
            <a:ext cx="2569934" cy="369332"/>
          </a:xfrm>
          <a:prstGeom prst="rect">
            <a:avLst/>
          </a:prstGeom>
        </p:spPr>
        <p:txBody>
          <a:bodyPr wrap="none">
            <a:spAutoFit/>
          </a:bodyPr>
          <a:lstStyle/>
          <a:p>
            <a:r>
              <a:rPr lang="fr-FR" b="1" i="0" dirty="0">
                <a:solidFill>
                  <a:srgbClr val="7030A0"/>
                </a:solidFill>
                <a:effectLst/>
                <a:latin typeface="Arial" panose="020B0604020202020204" pitchFamily="34" charset="0"/>
              </a:rPr>
              <a:t>Méthodes de contrôle</a:t>
            </a:r>
          </a:p>
        </p:txBody>
      </p:sp>
      <p:sp>
        <p:nvSpPr>
          <p:cNvPr id="5" name="Rectangle 4">
            <a:extLst>
              <a:ext uri="{FF2B5EF4-FFF2-40B4-BE49-F238E27FC236}">
                <a16:creationId xmlns:a16="http://schemas.microsoft.com/office/drawing/2014/main" id="{5066691D-E600-47FA-9250-EF543DE9AE96}"/>
              </a:ext>
            </a:extLst>
          </p:cNvPr>
          <p:cNvSpPr/>
          <p:nvPr/>
        </p:nvSpPr>
        <p:spPr>
          <a:xfrm>
            <a:off x="303579" y="1637831"/>
            <a:ext cx="2390398" cy="369332"/>
          </a:xfrm>
          <a:prstGeom prst="rect">
            <a:avLst/>
          </a:prstGeom>
        </p:spPr>
        <p:txBody>
          <a:bodyPr wrap="none">
            <a:spAutoFit/>
          </a:bodyPr>
          <a:lstStyle/>
          <a:p>
            <a:r>
              <a:rPr lang="fr-FR" b="1" i="0" dirty="0">
                <a:solidFill>
                  <a:srgbClr val="7030A0"/>
                </a:solidFill>
                <a:effectLst/>
                <a:latin typeface="Arial" panose="020B0604020202020204" pitchFamily="34" charset="0"/>
              </a:rPr>
              <a:t>Pratiques culturales</a:t>
            </a:r>
          </a:p>
        </p:txBody>
      </p:sp>
      <p:sp>
        <p:nvSpPr>
          <p:cNvPr id="6" name="Rectangle 5">
            <a:extLst>
              <a:ext uri="{FF2B5EF4-FFF2-40B4-BE49-F238E27FC236}">
                <a16:creationId xmlns:a16="http://schemas.microsoft.com/office/drawing/2014/main" id="{233769CD-B630-45B9-BB9D-8116719E92B1}"/>
              </a:ext>
            </a:extLst>
          </p:cNvPr>
          <p:cNvSpPr/>
          <p:nvPr/>
        </p:nvSpPr>
        <p:spPr>
          <a:xfrm>
            <a:off x="303579" y="2007164"/>
            <a:ext cx="6602830" cy="1811802"/>
          </a:xfrm>
          <a:prstGeom prst="rect">
            <a:avLst/>
          </a:prstGeom>
        </p:spPr>
        <p:txBody>
          <a:bodyPr wrap="square">
            <a:spAutoFit/>
          </a:bodyPr>
          <a:lstStyle/>
          <a:p>
            <a:pPr>
              <a:buFont typeface="Arial" panose="020B0604020202020204" pitchFamily="34" charset="0"/>
              <a:buChar char="•"/>
            </a:pPr>
            <a:r>
              <a:rPr lang="fr-FR" b="0" i="0" dirty="0">
                <a:solidFill>
                  <a:srgbClr val="7030A0"/>
                </a:solidFill>
                <a:effectLst/>
                <a:latin typeface="Arial" panose="020B0604020202020204" pitchFamily="34" charset="0"/>
              </a:rPr>
              <a:t> Amélioration du sol (amendements, </a:t>
            </a:r>
            <a:r>
              <a:rPr lang="fr-FR" b="0" i="0" u="none" strike="noStrike" dirty="0">
                <a:solidFill>
                  <a:srgbClr val="7030A0"/>
                </a:solidFill>
                <a:effectLst/>
                <a:latin typeface="Arial" panose="020B0604020202020204" pitchFamily="34" charset="0"/>
                <a:hlinkClick r:id="rId2" tooltip="Drainage (agricole)"/>
              </a:rPr>
              <a:t>drainage</a:t>
            </a:r>
            <a:r>
              <a:rPr lang="fr-FR" b="0" i="0" dirty="0">
                <a:solidFill>
                  <a:srgbClr val="7030A0"/>
                </a:solidFill>
                <a:effectLst/>
                <a:latin typeface="Arial" panose="020B0604020202020204" pitchFamily="34" charset="0"/>
              </a:rPr>
              <a:t>, </a:t>
            </a:r>
            <a:r>
              <a:rPr lang="fr-FR" b="0" i="0" u="none" strike="noStrike" dirty="0">
                <a:solidFill>
                  <a:srgbClr val="7030A0"/>
                </a:solidFill>
                <a:effectLst/>
                <a:latin typeface="Arial" panose="020B0604020202020204" pitchFamily="34" charset="0"/>
                <a:hlinkClick r:id="rId3" tooltip="Fumure"/>
              </a:rPr>
              <a:t>fumure</a:t>
            </a:r>
            <a:r>
              <a:rPr lang="fr-FR" b="0" i="0" dirty="0">
                <a:solidFill>
                  <a:srgbClr val="7030A0"/>
                </a:solidFill>
                <a:effectLst/>
                <a:latin typeface="Arial" panose="020B0604020202020204" pitchFamily="34" charset="0"/>
              </a:rPr>
              <a:t>)</a:t>
            </a:r>
          </a:p>
          <a:p>
            <a:pPr>
              <a:buFont typeface="Arial" panose="020B0604020202020204" pitchFamily="34" charset="0"/>
              <a:buChar char="•"/>
            </a:pPr>
            <a:r>
              <a:rPr lang="fr-FR" b="0" i="0" dirty="0">
                <a:solidFill>
                  <a:srgbClr val="7030A0"/>
                </a:solidFill>
                <a:effectLst/>
                <a:latin typeface="Arial" panose="020B0604020202020204" pitchFamily="34" charset="0"/>
              </a:rPr>
              <a:t> Alternance des cultures (</a:t>
            </a:r>
            <a:r>
              <a:rPr lang="fr-FR" b="0" i="0" u="none" strike="noStrike" dirty="0">
                <a:solidFill>
                  <a:srgbClr val="7030A0"/>
                </a:solidFill>
                <a:effectLst/>
                <a:latin typeface="Arial" panose="020B0604020202020204" pitchFamily="34" charset="0"/>
                <a:hlinkClick r:id="rId4" tooltip="Assolement"/>
              </a:rPr>
              <a:t>assolement</a:t>
            </a:r>
            <a:r>
              <a:rPr lang="fr-FR" b="0" i="0" dirty="0">
                <a:solidFill>
                  <a:srgbClr val="7030A0"/>
                </a:solidFill>
                <a:effectLst/>
                <a:latin typeface="Arial" panose="020B0604020202020204" pitchFamily="34" charset="0"/>
              </a:rPr>
              <a:t> ou rotation des cultures)</a:t>
            </a:r>
          </a:p>
          <a:p>
            <a:pPr>
              <a:buFont typeface="Arial" panose="020B0604020202020204" pitchFamily="34" charset="0"/>
              <a:buChar char="•"/>
            </a:pPr>
            <a:r>
              <a:rPr lang="fr-FR" b="0" i="0" dirty="0">
                <a:solidFill>
                  <a:srgbClr val="7030A0"/>
                </a:solidFill>
                <a:effectLst/>
                <a:latin typeface="Arial" panose="020B0604020202020204" pitchFamily="34" charset="0"/>
              </a:rPr>
              <a:t> Sélection de variétés résistantes et </a:t>
            </a:r>
            <a:r>
              <a:rPr lang="fr-FR" b="0" i="0" u="none" strike="noStrike" dirty="0">
                <a:solidFill>
                  <a:srgbClr val="7030A0"/>
                </a:solidFill>
                <a:effectLst/>
                <a:latin typeface="Arial" panose="020B0604020202020204" pitchFamily="34" charset="0"/>
                <a:hlinkClick r:id="rId5" tooltip="Hybride"/>
              </a:rPr>
              <a:t>hybridations</a:t>
            </a:r>
            <a:endParaRPr lang="fr-FR" b="0" i="0" dirty="0">
              <a:solidFill>
                <a:srgbClr val="7030A0"/>
              </a:solidFill>
              <a:effectLst/>
              <a:latin typeface="Arial" panose="020B0604020202020204" pitchFamily="34" charset="0"/>
            </a:endParaRPr>
          </a:p>
          <a:p>
            <a:pPr>
              <a:buFont typeface="Arial" panose="020B0604020202020204" pitchFamily="34" charset="0"/>
              <a:buChar char="•"/>
            </a:pPr>
            <a:r>
              <a:rPr lang="fr-FR" b="0" i="0" dirty="0">
                <a:solidFill>
                  <a:srgbClr val="7030A0"/>
                </a:solidFill>
                <a:effectLst/>
                <a:latin typeface="Arial" panose="020B0604020202020204" pitchFamily="34" charset="0"/>
              </a:rPr>
              <a:t> Mesures de propreté du sol</a:t>
            </a:r>
          </a:p>
          <a:p>
            <a:pPr>
              <a:buFont typeface="Arial" panose="020B0604020202020204" pitchFamily="34" charset="0"/>
              <a:buChar char="•"/>
            </a:pPr>
            <a:r>
              <a:rPr lang="fr-FR" b="0" i="0" dirty="0">
                <a:solidFill>
                  <a:srgbClr val="7030A0"/>
                </a:solidFill>
                <a:effectLst/>
                <a:latin typeface="Arial" panose="020B0604020202020204" pitchFamily="34" charset="0"/>
              </a:rPr>
              <a:t> Entretien des abords de la parcelle</a:t>
            </a:r>
          </a:p>
          <a:p>
            <a:pPr>
              <a:buFont typeface="Arial" panose="020B0604020202020204" pitchFamily="34" charset="0"/>
              <a:buChar char="•"/>
            </a:pPr>
            <a:r>
              <a:rPr lang="fr-FR" b="0" i="0" u="none" strike="noStrike" dirty="0">
                <a:solidFill>
                  <a:srgbClr val="7030A0"/>
                </a:solidFill>
                <a:effectLst/>
                <a:latin typeface="Arial" panose="020B0604020202020204" pitchFamily="34" charset="0"/>
                <a:hlinkClick r:id="rId6" tooltip="Épouvantail"/>
              </a:rPr>
              <a:t> Épouvantails</a:t>
            </a:r>
            <a:endParaRPr lang="fr-FR" b="0" i="0" dirty="0">
              <a:solidFill>
                <a:srgbClr val="7030A0"/>
              </a:solidFill>
              <a:effectLst/>
              <a:latin typeface="Arial" panose="020B0604020202020204" pitchFamily="34" charset="0"/>
            </a:endParaRPr>
          </a:p>
        </p:txBody>
      </p:sp>
      <p:sp>
        <p:nvSpPr>
          <p:cNvPr id="7" name="Rectangle 6">
            <a:extLst>
              <a:ext uri="{FF2B5EF4-FFF2-40B4-BE49-F238E27FC236}">
                <a16:creationId xmlns:a16="http://schemas.microsoft.com/office/drawing/2014/main" id="{483414F6-62AE-440C-B8B4-CD11D714C3CD}"/>
              </a:ext>
            </a:extLst>
          </p:cNvPr>
          <p:cNvSpPr/>
          <p:nvPr/>
        </p:nvSpPr>
        <p:spPr>
          <a:xfrm>
            <a:off x="303579" y="3818967"/>
            <a:ext cx="2826415" cy="369332"/>
          </a:xfrm>
          <a:prstGeom prst="rect">
            <a:avLst/>
          </a:prstGeom>
        </p:spPr>
        <p:txBody>
          <a:bodyPr wrap="none">
            <a:spAutoFit/>
          </a:bodyPr>
          <a:lstStyle/>
          <a:p>
            <a:r>
              <a:rPr lang="fr-FR" b="1" i="0" dirty="0">
                <a:solidFill>
                  <a:srgbClr val="7030A0"/>
                </a:solidFill>
                <a:effectLst/>
                <a:latin typeface="Arial" panose="020B0604020202020204" pitchFamily="34" charset="0"/>
              </a:rPr>
              <a:t>Mesures réglementaires</a:t>
            </a:r>
          </a:p>
        </p:txBody>
      </p:sp>
      <p:sp>
        <p:nvSpPr>
          <p:cNvPr id="8" name="Rectangle 7">
            <a:extLst>
              <a:ext uri="{FF2B5EF4-FFF2-40B4-BE49-F238E27FC236}">
                <a16:creationId xmlns:a16="http://schemas.microsoft.com/office/drawing/2014/main" id="{24DC5D69-E7F0-4BE8-8931-6DE18DF29A57}"/>
              </a:ext>
            </a:extLst>
          </p:cNvPr>
          <p:cNvSpPr/>
          <p:nvPr/>
        </p:nvSpPr>
        <p:spPr>
          <a:xfrm>
            <a:off x="303578" y="4188299"/>
            <a:ext cx="8367085" cy="646331"/>
          </a:xfrm>
          <a:prstGeom prst="rect">
            <a:avLst/>
          </a:prstGeom>
        </p:spPr>
        <p:txBody>
          <a:bodyPr wrap="square">
            <a:spAutoFit/>
          </a:bodyPr>
          <a:lstStyle/>
          <a:p>
            <a:pPr>
              <a:buFont typeface="Arial" panose="020B0604020202020204" pitchFamily="34" charset="0"/>
              <a:buChar char="•"/>
            </a:pPr>
            <a:r>
              <a:rPr lang="fr-FR" b="0" i="0" dirty="0">
                <a:solidFill>
                  <a:srgbClr val="222222"/>
                </a:solidFill>
                <a:effectLst/>
                <a:latin typeface="Arial" panose="020B0604020202020204" pitchFamily="34" charset="0"/>
              </a:rPr>
              <a:t> </a:t>
            </a:r>
            <a:r>
              <a:rPr lang="fr-FR" b="0" i="0" dirty="0">
                <a:solidFill>
                  <a:srgbClr val="7030A0"/>
                </a:solidFill>
                <a:effectLst/>
                <a:latin typeface="Arial" panose="020B0604020202020204" pitchFamily="34" charset="0"/>
              </a:rPr>
              <a:t>Contrôle de l'importation et des échanges de végétaux</a:t>
            </a:r>
          </a:p>
          <a:p>
            <a:r>
              <a:rPr lang="fr-FR" b="0" i="0" dirty="0">
                <a:solidFill>
                  <a:srgbClr val="7030A0"/>
                </a:solidFill>
                <a:effectLst/>
                <a:latin typeface="Arial" panose="020B0604020202020204" pitchFamily="34" charset="0"/>
              </a:rPr>
              <a:t>Il existe une </a:t>
            </a:r>
            <a:r>
              <a:rPr lang="fr-FR" b="0" i="0" u="none" strike="noStrike" dirty="0">
                <a:solidFill>
                  <a:srgbClr val="7030A0"/>
                </a:solidFill>
                <a:effectLst/>
                <a:latin typeface="Arial" panose="020B0604020202020204" pitchFamily="34" charset="0"/>
                <a:hlinkClick r:id="rId7" tooltip="Convention internationale pour la protection des végétaux"/>
              </a:rPr>
              <a:t>Convention internationale pour la protection des végétaux</a:t>
            </a:r>
            <a:endParaRPr lang="fr-FR" b="0" i="0" dirty="0">
              <a:solidFill>
                <a:srgbClr val="7030A0"/>
              </a:solidFill>
              <a:effectLst/>
              <a:latin typeface="Arial" panose="020B0604020202020204" pitchFamily="34" charset="0"/>
            </a:endParaRPr>
          </a:p>
        </p:txBody>
      </p:sp>
      <p:sp>
        <p:nvSpPr>
          <p:cNvPr id="9" name="Rectangle 8">
            <a:extLst>
              <a:ext uri="{FF2B5EF4-FFF2-40B4-BE49-F238E27FC236}">
                <a16:creationId xmlns:a16="http://schemas.microsoft.com/office/drawing/2014/main" id="{2DEC2E5B-CEA3-4E4C-9DB3-490EABE416B4}"/>
              </a:ext>
            </a:extLst>
          </p:cNvPr>
          <p:cNvSpPr/>
          <p:nvPr/>
        </p:nvSpPr>
        <p:spPr>
          <a:xfrm>
            <a:off x="303577" y="4834641"/>
            <a:ext cx="2287806" cy="369332"/>
          </a:xfrm>
          <a:prstGeom prst="rect">
            <a:avLst/>
          </a:prstGeom>
        </p:spPr>
        <p:txBody>
          <a:bodyPr wrap="none">
            <a:spAutoFit/>
          </a:bodyPr>
          <a:lstStyle/>
          <a:p>
            <a:r>
              <a:rPr lang="fr-FR" b="1" i="0" dirty="0">
                <a:solidFill>
                  <a:srgbClr val="7030A0"/>
                </a:solidFill>
                <a:effectLst/>
                <a:latin typeface="Arial" panose="020B0604020202020204" pitchFamily="34" charset="0"/>
              </a:rPr>
              <a:t>Contrôle génétique</a:t>
            </a:r>
          </a:p>
        </p:txBody>
      </p:sp>
      <p:sp>
        <p:nvSpPr>
          <p:cNvPr id="10" name="Rectangle 9">
            <a:extLst>
              <a:ext uri="{FF2B5EF4-FFF2-40B4-BE49-F238E27FC236}">
                <a16:creationId xmlns:a16="http://schemas.microsoft.com/office/drawing/2014/main" id="{94328041-28B2-4031-BE65-BDB21567AB38}"/>
              </a:ext>
            </a:extLst>
          </p:cNvPr>
          <p:cNvSpPr/>
          <p:nvPr/>
        </p:nvSpPr>
        <p:spPr>
          <a:xfrm>
            <a:off x="303577" y="5203973"/>
            <a:ext cx="6096000" cy="646331"/>
          </a:xfrm>
          <a:prstGeom prst="rect">
            <a:avLst/>
          </a:prstGeom>
        </p:spPr>
        <p:txBody>
          <a:bodyPr>
            <a:spAutoFit/>
          </a:bodyPr>
          <a:lstStyle/>
          <a:p>
            <a:pPr marL="285750" indent="-285750">
              <a:buFont typeface="Arial" panose="020B0604020202020204" pitchFamily="34" charset="0"/>
              <a:buChar char="•"/>
            </a:pPr>
            <a:r>
              <a:rPr lang="fr-FR" b="0" i="0" dirty="0">
                <a:solidFill>
                  <a:srgbClr val="7030A0"/>
                </a:solidFill>
                <a:effectLst/>
                <a:latin typeface="Arial" panose="020B0604020202020204" pitchFamily="34" charset="0"/>
              </a:rPr>
              <a:t>Le contrôle génétique comprend l'utilisation de variétés résistantes aux </a:t>
            </a:r>
            <a:r>
              <a:rPr lang="fr-FR" b="0" i="0" dirty="0" err="1">
                <a:solidFill>
                  <a:srgbClr val="7030A0"/>
                </a:solidFill>
                <a:effectLst/>
                <a:latin typeface="Arial" panose="020B0604020202020204" pitchFamily="34" charset="0"/>
              </a:rPr>
              <a:t>bioagresseurs</a:t>
            </a:r>
            <a:r>
              <a:rPr lang="fr-FR" b="0" i="0" dirty="0">
                <a:solidFill>
                  <a:srgbClr val="7030A0"/>
                </a:solidFill>
                <a:effectLst/>
                <a:latin typeface="Arial" panose="020B0604020202020204" pitchFamily="34" charset="0"/>
              </a:rPr>
              <a:t>.</a:t>
            </a:r>
            <a:endParaRPr lang="fr-FR" dirty="0">
              <a:solidFill>
                <a:srgbClr val="7030A0"/>
              </a:solidFill>
            </a:endParaRPr>
          </a:p>
        </p:txBody>
      </p:sp>
      <p:pic>
        <p:nvPicPr>
          <p:cNvPr id="14" name="Image 13">
            <a:extLst>
              <a:ext uri="{FF2B5EF4-FFF2-40B4-BE49-F238E27FC236}">
                <a16:creationId xmlns:a16="http://schemas.microsoft.com/office/drawing/2014/main" id="{93E7E433-30B4-4B1C-881D-4935DD909F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5260" y="1072592"/>
            <a:ext cx="4581525" cy="2667000"/>
          </a:xfrm>
          <a:prstGeom prst="rect">
            <a:avLst/>
          </a:prstGeom>
        </p:spPr>
      </p:pic>
      <p:sp>
        <p:nvSpPr>
          <p:cNvPr id="15" name="ZoneTexte 14">
            <a:extLst>
              <a:ext uri="{FF2B5EF4-FFF2-40B4-BE49-F238E27FC236}">
                <a16:creationId xmlns:a16="http://schemas.microsoft.com/office/drawing/2014/main" id="{C1E7D56D-8AC3-4427-B89A-43415412051A}"/>
              </a:ext>
            </a:extLst>
          </p:cNvPr>
          <p:cNvSpPr txBox="1"/>
          <p:nvPr/>
        </p:nvSpPr>
        <p:spPr>
          <a:xfrm>
            <a:off x="7239896" y="3762029"/>
            <a:ext cx="4851698" cy="646331"/>
          </a:xfrm>
          <a:prstGeom prst="rect">
            <a:avLst/>
          </a:prstGeom>
          <a:noFill/>
        </p:spPr>
        <p:txBody>
          <a:bodyPr wrap="square" rtlCol="0">
            <a:spAutoFit/>
          </a:bodyPr>
          <a:lstStyle/>
          <a:p>
            <a:pPr algn="ctr"/>
            <a:r>
              <a:rPr lang="fr-FR" sz="1200" dirty="0"/>
              <a:t>Les précautions d’emploi pour l’insecticide Cruiser OSR. Source image : </a:t>
            </a:r>
            <a:r>
              <a:rPr lang="fr-FR" sz="1200" dirty="0">
                <a:hlinkClick r:id="rId9"/>
              </a:rPr>
              <a:t>http://naturealerte.blogspot.co.uk/2011/06/17052011france-le-pesticide-cruiser-osr.html</a:t>
            </a:r>
            <a:r>
              <a:rPr lang="fr-FR" sz="1200" dirty="0"/>
              <a:t> </a:t>
            </a:r>
          </a:p>
        </p:txBody>
      </p:sp>
      <p:sp>
        <p:nvSpPr>
          <p:cNvPr id="13" name="Espace réservé du numéro de diapositive 1">
            <a:extLst>
              <a:ext uri="{FF2B5EF4-FFF2-40B4-BE49-F238E27FC236}">
                <a16:creationId xmlns:a16="http://schemas.microsoft.com/office/drawing/2014/main" id="{21BBA3D7-21B6-428A-A1AE-7224D3A2B89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7122527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5A615B53-B1E4-41CB-B764-AF62ECC9AAE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8F7CE0AB-2953-46EE-95F3-80C6972B844D}"/>
              </a:ext>
            </a:extLst>
          </p:cNvPr>
          <p:cNvSpPr/>
          <p:nvPr/>
        </p:nvSpPr>
        <p:spPr>
          <a:xfrm>
            <a:off x="204395" y="905472"/>
            <a:ext cx="8541572" cy="369332"/>
          </a:xfrm>
          <a:prstGeom prst="rect">
            <a:avLst/>
          </a:prstGeom>
        </p:spPr>
        <p:txBody>
          <a:bodyPr wrap="square">
            <a:spAutoFit/>
          </a:bodyPr>
          <a:lstStyle/>
          <a:p>
            <a:pPr marL="45720" marR="320040" eaLnBrk="0" fontAlgn="base" hangingPunct="0"/>
            <a:r>
              <a:rPr lang="fr-FR" b="1" u="sng" spc="25" dirty="0">
                <a:solidFill>
                  <a:srgbClr val="7030A0"/>
                </a:solidFill>
                <a:latin typeface="Arial" panose="020B0604020202020204" pitchFamily="34" charset="0"/>
                <a:ea typeface="Times New Roman" panose="02020603050405020304" pitchFamily="18" charset="0"/>
                <a:cs typeface="Arial" panose="020B0604020202020204" pitchFamily="34" charset="0"/>
              </a:rPr>
              <a:t>8. Méthodes culturales (ou environnementales ou préventives) (suite)</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229D727C-1E96-4F27-A609-A8D797ACA38E}"/>
              </a:ext>
            </a:extLst>
          </p:cNvPr>
          <p:cNvSpPr/>
          <p:nvPr/>
        </p:nvSpPr>
        <p:spPr>
          <a:xfrm>
            <a:off x="204395" y="1373452"/>
            <a:ext cx="11736593" cy="3970318"/>
          </a:xfrm>
          <a:prstGeom prst="rect">
            <a:avLst/>
          </a:prstGeom>
        </p:spPr>
        <p:txBody>
          <a:bodyPr wrap="square">
            <a:spAutoFit/>
          </a:bodyPr>
          <a:lstStyle/>
          <a:p>
            <a:pPr marR="45720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cs typeface="Arial" panose="020B0604020202020204" pitchFamily="34" charset="0"/>
              </a:rPr>
              <a:t>Emploi de variétés résistantes</a:t>
            </a:r>
          </a:p>
          <a:p>
            <a:pPr marR="457200" eaLnBrk="0" fontAlgn="base" hangingPunct="0">
              <a:spcAft>
                <a:spcPts val="0"/>
              </a:spcAft>
            </a:pP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marR="457200" algn="just" eaLnBrk="0" fontAlgn="base" hangingPunct="0">
              <a:spcAft>
                <a:spcPts val="0"/>
              </a:spcAft>
            </a:pPr>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Des plantes entières ou porte-greffe sélectionnés pour leur résistance aux ravageurs, ou qui tolèrent ou compensent très vite les déprédations. C'est l'exploitation de propriétés naturelles (ou artificielles) de résistance que possèdent certaines lignées de plantes. L'emploi de variétés génétiquement modifiées pour résister à un insecte se rattache théoriquement à cette catégorie.</a:t>
            </a:r>
          </a:p>
          <a:p>
            <a:pPr algn="just" eaLnBrk="0" fontAlgn="base" hangingPunct="0">
              <a:spcAft>
                <a:spcPts val="0"/>
              </a:spcAft>
            </a:pPr>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p>
          <a:p>
            <a:pPr algn="just" eaLnBrk="0" fontAlgn="base" hangingPunct="0">
              <a:spcAft>
                <a:spcPts val="0"/>
              </a:spcAft>
            </a:pPr>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Exemples :</a:t>
            </a:r>
          </a:p>
          <a:p>
            <a:pPr marR="228600" algn="just" eaLnBrk="0" fontAlgn="base" hangingPunct="0">
              <a:spcAft>
                <a:spcPts val="0"/>
              </a:spcAft>
            </a:pPr>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Les établissements REY (pépiniéristes) ont sélectionné une variété de cyprès de Provence résistante au </a:t>
            </a:r>
            <a:r>
              <a:rPr lang="fr-FR" i="1" dirty="0" err="1">
                <a:solidFill>
                  <a:srgbClr val="7030A0"/>
                </a:solidFill>
                <a:latin typeface="Arial" panose="020B0604020202020204" pitchFamily="34" charset="0"/>
                <a:ea typeface="Times New Roman" panose="02020603050405020304" pitchFamily="18" charset="0"/>
                <a:cs typeface="Arial" panose="020B0604020202020204" pitchFamily="34" charset="0"/>
              </a:rPr>
              <a:t>coryneum</a:t>
            </a:r>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 : le </a:t>
            </a:r>
            <a:r>
              <a:rPr lang="fr-FR" i="1" dirty="0">
                <a:solidFill>
                  <a:srgbClr val="7030A0"/>
                </a:solidFill>
                <a:latin typeface="Arial" panose="020B0604020202020204" pitchFamily="34" charset="0"/>
                <a:ea typeface="Times New Roman" panose="02020603050405020304" pitchFamily="18" charset="0"/>
                <a:cs typeface="Arial" panose="020B0604020202020204" pitchFamily="34" charset="0"/>
              </a:rPr>
              <a:t>Cupressus </a:t>
            </a:r>
            <a:r>
              <a:rPr lang="fr-FR" i="1" dirty="0" err="1">
                <a:solidFill>
                  <a:srgbClr val="7030A0"/>
                </a:solidFill>
                <a:latin typeface="Arial" panose="020B0604020202020204" pitchFamily="34" charset="0"/>
                <a:ea typeface="Times New Roman" panose="02020603050405020304" pitchFamily="18" charset="0"/>
                <a:cs typeface="Arial" panose="020B0604020202020204" pitchFamily="34" charset="0"/>
              </a:rPr>
              <a:t>sempervirens</a:t>
            </a:r>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fr-FR" dirty="0" err="1">
                <a:solidFill>
                  <a:srgbClr val="7030A0"/>
                </a:solidFill>
                <a:latin typeface="Arial" panose="020B0604020202020204" pitchFamily="34" charset="0"/>
                <a:ea typeface="Times New Roman" panose="02020603050405020304" pitchFamily="18" charset="0"/>
                <a:cs typeface="Arial" panose="020B0604020202020204" pitchFamily="34" charset="0"/>
              </a:rPr>
              <a:t>Sancorey</a:t>
            </a:r>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a:t>
            </a:r>
          </a:p>
          <a:p>
            <a:pPr marR="182880" algn="just" eaLnBrk="0" fontAlgn="base" hangingPunct="0">
              <a:spcAft>
                <a:spcPts val="0"/>
              </a:spcAft>
            </a:pPr>
            <a:r>
              <a:rPr lang="fr-FR" spc="25" dirty="0">
                <a:solidFill>
                  <a:srgbClr val="7030A0"/>
                </a:solidFill>
                <a:latin typeface="Arial" panose="020B0604020202020204" pitchFamily="34" charset="0"/>
                <a:ea typeface="Times New Roman" panose="02020603050405020304" pitchFamily="18" charset="0"/>
                <a:cs typeface="Arial" panose="020B0604020202020204" pitchFamily="34" charset="0"/>
              </a:rPr>
              <a:t>Les viticulteurs utilisent un porte greffe américain qui résiste au phylloxera (puceron qui s'attaque aux racines de la vigne et entraine sont dépérissement). Il existe une variété de maïs transgénique qui résiste à la pyrale (chenille parasite du maïs).</a:t>
            </a:r>
          </a:p>
          <a:p>
            <a:pPr marR="182880" eaLnBrk="0" fontAlgn="base" hangingPunct="0"/>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p:txBody>
      </p:sp>
      <p:sp>
        <p:nvSpPr>
          <p:cNvPr id="5" name="ZoneTexte 4">
            <a:extLst>
              <a:ext uri="{FF2B5EF4-FFF2-40B4-BE49-F238E27FC236}">
                <a16:creationId xmlns:a16="http://schemas.microsoft.com/office/drawing/2014/main" id="{66D9ECAE-4517-47E2-9D89-AC75E84DDD2C}"/>
              </a:ext>
            </a:extLst>
          </p:cNvPr>
          <p:cNvSpPr txBox="1"/>
          <p:nvPr/>
        </p:nvSpPr>
        <p:spPr>
          <a:xfrm>
            <a:off x="7108340" y="6160417"/>
            <a:ext cx="4832648" cy="461665"/>
          </a:xfrm>
          <a:prstGeom prst="rect">
            <a:avLst/>
          </a:prstGeom>
          <a:noFill/>
        </p:spPr>
        <p:txBody>
          <a:bodyPr wrap="square" rtlCol="0">
            <a:spAutoFit/>
          </a:bodyPr>
          <a:lstStyle/>
          <a:p>
            <a:r>
              <a:rPr lang="fr-FR" sz="1200" i="1" dirty="0">
                <a:solidFill>
                  <a:srgbClr val="7030A0"/>
                </a:solidFill>
              </a:rPr>
              <a:t>Cupressus </a:t>
            </a:r>
            <a:r>
              <a:rPr lang="fr-FR" sz="1200" i="1" dirty="0" err="1">
                <a:solidFill>
                  <a:srgbClr val="7030A0"/>
                </a:solidFill>
              </a:rPr>
              <a:t>sempervirens</a:t>
            </a:r>
            <a:r>
              <a:rPr lang="fr-FR" sz="1200" i="1" dirty="0">
                <a:solidFill>
                  <a:srgbClr val="7030A0"/>
                </a:solidFill>
              </a:rPr>
              <a:t> </a:t>
            </a:r>
            <a:r>
              <a:rPr lang="fr-FR" sz="1200" i="1" dirty="0" err="1">
                <a:solidFill>
                  <a:srgbClr val="7030A0"/>
                </a:solidFill>
              </a:rPr>
              <a:t>pyramidalis</a:t>
            </a:r>
            <a:r>
              <a:rPr lang="fr-FR" sz="1200" i="1" dirty="0">
                <a:solidFill>
                  <a:srgbClr val="7030A0"/>
                </a:solidFill>
              </a:rPr>
              <a:t> ‘</a:t>
            </a:r>
            <a:r>
              <a:rPr lang="fr-FR" sz="1200" i="1" dirty="0" err="1">
                <a:solidFill>
                  <a:srgbClr val="7030A0"/>
                </a:solidFill>
              </a:rPr>
              <a:t>sancorey</a:t>
            </a:r>
            <a:r>
              <a:rPr lang="fr-FR" sz="1200" i="1" dirty="0">
                <a:solidFill>
                  <a:srgbClr val="7030A0"/>
                </a:solidFill>
              </a:rPr>
              <a:t>’</a:t>
            </a:r>
          </a:p>
          <a:p>
            <a:r>
              <a:rPr lang="fr-FR" sz="1200" dirty="0">
                <a:solidFill>
                  <a:srgbClr val="7030A0"/>
                </a:solidFill>
              </a:rPr>
              <a:t>Source : </a:t>
            </a:r>
            <a:r>
              <a:rPr lang="fr-FR" sz="1200" dirty="0">
                <a:solidFill>
                  <a:srgbClr val="7030A0"/>
                </a:solidFill>
                <a:hlinkClick r:id="rId2"/>
              </a:rPr>
              <a:t>https://twitter.com/kikefuero/status/378801572341219328</a:t>
            </a:r>
            <a:r>
              <a:rPr lang="fr-FR" sz="1200" dirty="0">
                <a:solidFill>
                  <a:srgbClr val="7030A0"/>
                </a:solidFill>
              </a:rPr>
              <a:t> </a:t>
            </a:r>
          </a:p>
        </p:txBody>
      </p:sp>
      <p:pic>
        <p:nvPicPr>
          <p:cNvPr id="7" name="Image 6">
            <a:extLst>
              <a:ext uri="{FF2B5EF4-FFF2-40B4-BE49-F238E27FC236}">
                <a16:creationId xmlns:a16="http://schemas.microsoft.com/office/drawing/2014/main" id="{218BC1CF-255D-45B9-8A68-7BC94C200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867" y="4735485"/>
            <a:ext cx="2672603" cy="1994173"/>
          </a:xfrm>
          <a:prstGeom prst="rect">
            <a:avLst/>
          </a:prstGeom>
        </p:spPr>
      </p:pic>
      <p:sp>
        <p:nvSpPr>
          <p:cNvPr id="8" name="Espace réservé du numéro de diapositive 1">
            <a:extLst>
              <a:ext uri="{FF2B5EF4-FFF2-40B4-BE49-F238E27FC236}">
                <a16:creationId xmlns:a16="http://schemas.microsoft.com/office/drawing/2014/main" id="{C04A4798-609F-4D37-8FA8-752FD5E8CA0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130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180862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A0F27B6D-FDEC-4235-B9DC-EE5285562697}"/>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ZoneTexte 2">
            <a:extLst>
              <a:ext uri="{FF2B5EF4-FFF2-40B4-BE49-F238E27FC236}">
                <a16:creationId xmlns:a16="http://schemas.microsoft.com/office/drawing/2014/main" id="{D69E4933-66B0-4A1D-9533-266023FA5296}"/>
              </a:ext>
            </a:extLst>
          </p:cNvPr>
          <p:cNvSpPr txBox="1"/>
          <p:nvPr/>
        </p:nvSpPr>
        <p:spPr>
          <a:xfrm>
            <a:off x="225910" y="946674"/>
            <a:ext cx="2388197" cy="369332"/>
          </a:xfrm>
          <a:prstGeom prst="rect">
            <a:avLst/>
          </a:prstGeom>
          <a:noFill/>
        </p:spPr>
        <p:txBody>
          <a:bodyPr wrap="square" rtlCol="0">
            <a:spAutoFit/>
          </a:bodyPr>
          <a:lstStyle/>
          <a:p>
            <a:r>
              <a:rPr lang="fr-FR" b="1" dirty="0">
                <a:solidFill>
                  <a:srgbClr val="7030A0"/>
                </a:solidFill>
                <a:latin typeface="Arial" panose="020B0604020202020204" pitchFamily="34" charset="0"/>
                <a:cs typeface="Arial" panose="020B0604020202020204" pitchFamily="34" charset="0"/>
              </a:rPr>
              <a:t>9. Conclusion</a:t>
            </a:r>
          </a:p>
        </p:txBody>
      </p:sp>
      <p:sp>
        <p:nvSpPr>
          <p:cNvPr id="5" name="ZoneTexte 4">
            <a:extLst>
              <a:ext uri="{FF2B5EF4-FFF2-40B4-BE49-F238E27FC236}">
                <a16:creationId xmlns:a16="http://schemas.microsoft.com/office/drawing/2014/main" id="{E28EB815-0DB6-4A88-A9D9-9833387133CF}"/>
              </a:ext>
            </a:extLst>
          </p:cNvPr>
          <p:cNvSpPr txBox="1"/>
          <p:nvPr/>
        </p:nvSpPr>
        <p:spPr>
          <a:xfrm>
            <a:off x="225910" y="1394886"/>
            <a:ext cx="11758108" cy="5355312"/>
          </a:xfrm>
          <a:prstGeom prst="rect">
            <a:avLst/>
          </a:prstGeom>
          <a:noFill/>
        </p:spPr>
        <p:txBody>
          <a:bodyPr wrap="square" rtlCol="0">
            <a:spAutoFit/>
          </a:bodyPr>
          <a:lstStyle/>
          <a:p>
            <a:pPr algn="just"/>
            <a:r>
              <a:rPr lang="fr-FR" dirty="0">
                <a:solidFill>
                  <a:srgbClr val="7030A0"/>
                </a:solidFill>
                <a:latin typeface="Arial" panose="020B0604020202020204" pitchFamily="34" charset="0"/>
                <a:cs typeface="Arial" panose="020B0604020202020204" pitchFamily="34" charset="0"/>
              </a:rPr>
              <a:t>En dépit des travaux effectués et en cours, </a:t>
            </a:r>
            <a:r>
              <a:rPr lang="fr-FR" b="1" dirty="0">
                <a:solidFill>
                  <a:srgbClr val="7030A0"/>
                </a:solidFill>
                <a:latin typeface="Arial" panose="020B0604020202020204" pitchFamily="34" charset="0"/>
                <a:cs typeface="Arial" panose="020B0604020202020204" pitchFamily="34" charset="0"/>
              </a:rPr>
              <a:t>il n'y a pas - et de loin - d'arme disponible contre chaque insecte impliqué comme ravageur ou vecteur de maladie</a:t>
            </a:r>
            <a:r>
              <a:rPr lang="fr-FR" dirty="0">
                <a:solidFill>
                  <a:srgbClr val="7030A0"/>
                </a:solidFill>
                <a:latin typeface="Arial" panose="020B0604020202020204" pitchFamily="34" charset="0"/>
                <a:cs typeface="Arial" panose="020B0604020202020204" pitchFamily="34" charset="0"/>
              </a:rPr>
              <a:t>, et </a:t>
            </a:r>
            <a:r>
              <a:rPr lang="fr-FR" b="1" dirty="0">
                <a:solidFill>
                  <a:srgbClr val="7030A0"/>
                </a:solidFill>
                <a:latin typeface="Arial" panose="020B0604020202020204" pitchFamily="34" charset="0"/>
                <a:cs typeface="Arial" panose="020B0604020202020204" pitchFamily="34" charset="0"/>
              </a:rPr>
              <a:t>il demeure rare que la lutte biologique élimine les plantes indésirables</a:t>
            </a:r>
            <a:r>
              <a:rPr lang="fr-FR" dirty="0">
                <a:solidFill>
                  <a:srgbClr val="7030A0"/>
                </a:solidFill>
                <a:latin typeface="Arial" panose="020B0604020202020204" pitchFamily="34" charset="0"/>
                <a:cs typeface="Arial" panose="020B0604020202020204" pitchFamily="34" charset="0"/>
              </a:rPr>
              <a:t>. </a:t>
            </a:r>
          </a:p>
          <a:p>
            <a:pPr algn="just"/>
            <a:r>
              <a:rPr lang="fr-FR" dirty="0">
                <a:solidFill>
                  <a:srgbClr val="7030A0"/>
                </a:solidFill>
                <a:latin typeface="Arial" panose="020B0604020202020204" pitchFamily="34" charset="0"/>
                <a:cs typeface="Arial" panose="020B0604020202020204" pitchFamily="34" charset="0"/>
              </a:rPr>
              <a:t>Et </a:t>
            </a:r>
            <a:r>
              <a:rPr lang="fr-FR" b="1" dirty="0">
                <a:solidFill>
                  <a:srgbClr val="7030A0"/>
                </a:solidFill>
                <a:latin typeface="Arial" panose="020B0604020202020204" pitchFamily="34" charset="0"/>
                <a:cs typeface="Arial" panose="020B0604020202020204" pitchFamily="34" charset="0"/>
              </a:rPr>
              <a:t>les éventuels effets indésirables de la lutte biologique (sur la faune locale) doivent examinés avec grand soin</a:t>
            </a:r>
            <a:r>
              <a:rPr lang="fr-FR" dirty="0">
                <a:solidFill>
                  <a:srgbClr val="7030A0"/>
                </a:solidFill>
                <a:latin typeface="Arial" panose="020B0604020202020204" pitchFamily="34" charset="0"/>
                <a:cs typeface="Arial" panose="020B0604020202020204" pitchFamily="34" charset="0"/>
              </a:rPr>
              <a:t>.</a:t>
            </a:r>
          </a:p>
          <a:p>
            <a:pPr algn="just"/>
            <a:endParaRPr lang="fr-FR" dirty="0">
              <a:solidFill>
                <a:srgbClr val="7030A0"/>
              </a:solidFill>
              <a:latin typeface="Arial" panose="020B0604020202020204" pitchFamily="34" charset="0"/>
              <a:cs typeface="Arial" panose="020B0604020202020204" pitchFamily="34" charset="0"/>
            </a:endParaRPr>
          </a:p>
          <a:p>
            <a:pPr algn="just"/>
            <a:r>
              <a:rPr lang="fr-FR" dirty="0">
                <a:solidFill>
                  <a:srgbClr val="7030A0"/>
                </a:solidFill>
                <a:latin typeface="Arial" panose="020B0604020202020204" pitchFamily="34" charset="0"/>
                <a:cs typeface="Arial" panose="020B0604020202020204" pitchFamily="34" charset="0"/>
              </a:rPr>
              <a:t>Dans tous les cas, une seule méthode ne suffira pas à éliminer un problème phytosanitaire. </a:t>
            </a:r>
            <a:r>
              <a:rPr lang="fr-FR" b="1" dirty="0">
                <a:solidFill>
                  <a:srgbClr val="7030A0"/>
                </a:solidFill>
                <a:latin typeface="Arial" panose="020B0604020202020204" pitchFamily="34" charset="0"/>
                <a:cs typeface="Arial" panose="020B0604020202020204" pitchFamily="34" charset="0"/>
              </a:rPr>
              <a:t>C'est la combinaison de plusieurs procédés et l'observation du comportement à la fois des végétaux et du ravageur qui permettra de mettre en œuvre les bonnes solutions</a:t>
            </a:r>
            <a:r>
              <a:rPr lang="fr-FR" dirty="0">
                <a:solidFill>
                  <a:srgbClr val="7030A0"/>
                </a:solidFill>
                <a:latin typeface="Arial" panose="020B0604020202020204" pitchFamily="34" charset="0"/>
                <a:cs typeface="Arial" panose="020B0604020202020204" pitchFamily="34" charset="0"/>
              </a:rPr>
              <a:t>.</a:t>
            </a:r>
          </a:p>
          <a:p>
            <a:pPr algn="just"/>
            <a:endParaRPr lang="fr-FR" dirty="0">
              <a:solidFill>
                <a:srgbClr val="7030A0"/>
              </a:solidFill>
              <a:latin typeface="Arial" panose="020B0604020202020204" pitchFamily="34" charset="0"/>
              <a:cs typeface="Arial" panose="020B0604020202020204" pitchFamily="34" charset="0"/>
            </a:endParaRPr>
          </a:p>
          <a:p>
            <a:pPr algn="just"/>
            <a:r>
              <a:rPr lang="fr-FR" dirty="0">
                <a:solidFill>
                  <a:srgbClr val="7030A0"/>
                </a:solidFill>
                <a:latin typeface="Arial" panose="020B0604020202020204" pitchFamily="34" charset="0"/>
                <a:cs typeface="Arial" panose="020B0604020202020204" pitchFamily="34" charset="0"/>
              </a:rPr>
              <a:t>Il ne faut pas perdre de vue que toute intervention peut perturber une chaine alimentaire. </a:t>
            </a:r>
            <a:r>
              <a:rPr lang="fr-FR" b="1" dirty="0">
                <a:solidFill>
                  <a:srgbClr val="7030A0"/>
                </a:solidFill>
                <a:latin typeface="Arial" panose="020B0604020202020204" pitchFamily="34" charset="0"/>
                <a:cs typeface="Arial" panose="020B0604020202020204" pitchFamily="34" charset="0"/>
              </a:rPr>
              <a:t>L'idéal étant de recréer dans un jardin un écosystème qui s'équilibre sans intervention du jardinier</a:t>
            </a:r>
            <a:r>
              <a:rPr lang="fr-FR" dirty="0">
                <a:solidFill>
                  <a:srgbClr val="7030A0"/>
                </a:solidFill>
                <a:latin typeface="Arial" panose="020B0604020202020204" pitchFamily="34" charset="0"/>
                <a:cs typeface="Arial" panose="020B0604020202020204" pitchFamily="34" charset="0"/>
              </a:rPr>
              <a:t>. Dans ce but, il faut privilégier des végétaux variés, qui peuvent être hôtes pour les auxiliaires ou leur apporter de la nourriture (arbustes avec des baies, plantes mellifères, etc.). Il </a:t>
            </a:r>
            <a:r>
              <a:rPr lang="fr-FR" b="1" dirty="0">
                <a:solidFill>
                  <a:srgbClr val="7030A0"/>
                </a:solidFill>
                <a:latin typeface="Arial" panose="020B0604020202020204" pitchFamily="34" charset="0"/>
                <a:cs typeface="Arial" panose="020B0604020202020204" pitchFamily="34" charset="0"/>
              </a:rPr>
              <a:t>est possible aussi d'installer des refuges pour ces auxiliaires : des nichoirs pour les oiseaux ou des hôtels à insectes et petits mammifères par exemples</a:t>
            </a:r>
            <a:r>
              <a:rPr lang="fr-FR" dirty="0">
                <a:solidFill>
                  <a:srgbClr val="7030A0"/>
                </a:solidFill>
                <a:latin typeface="Arial" panose="020B0604020202020204" pitchFamily="34" charset="0"/>
                <a:cs typeface="Arial" panose="020B0604020202020204" pitchFamily="34" charset="0"/>
              </a:rPr>
              <a:t>. </a:t>
            </a:r>
          </a:p>
          <a:p>
            <a:pPr algn="just"/>
            <a:endParaRPr lang="fr-FR" dirty="0">
              <a:solidFill>
                <a:srgbClr val="7030A0"/>
              </a:solidFill>
              <a:latin typeface="Arial" panose="020B0604020202020204" pitchFamily="34" charset="0"/>
              <a:cs typeface="Arial" panose="020B0604020202020204" pitchFamily="34" charset="0"/>
            </a:endParaRPr>
          </a:p>
          <a:p>
            <a:pPr algn="just"/>
            <a:r>
              <a:rPr lang="fr-FR" dirty="0">
                <a:solidFill>
                  <a:srgbClr val="7030A0"/>
                </a:solidFill>
                <a:latin typeface="Arial" panose="020B0604020202020204" pitchFamily="34" charset="0"/>
                <a:cs typeface="Arial" panose="020B0604020202020204" pitchFamily="34" charset="0"/>
              </a:rPr>
              <a:t>L’opinion publique _ la clientèle des entreprises paysagistes etc. _  est de plus en plus sensible à ces questions environnementales. Pourquoi ne pas la satisfaire ?</a:t>
            </a:r>
          </a:p>
          <a:p>
            <a:pPr algn="just"/>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a:t>
            </a:r>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p:txBody>
      </p:sp>
      <p:sp>
        <p:nvSpPr>
          <p:cNvPr id="6" name="Espace réservé du numéro de diapositive 1">
            <a:extLst>
              <a:ext uri="{FF2B5EF4-FFF2-40B4-BE49-F238E27FC236}">
                <a16:creationId xmlns:a16="http://schemas.microsoft.com/office/drawing/2014/main" id="{79AE3C0B-3FA9-44EA-A068-2D0BE9B23829}"/>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131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7529196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5AA92157-984A-4611-9B20-0C80E106BC32}"/>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ZoneTexte 2">
            <a:extLst>
              <a:ext uri="{FF2B5EF4-FFF2-40B4-BE49-F238E27FC236}">
                <a16:creationId xmlns:a16="http://schemas.microsoft.com/office/drawing/2014/main" id="{3A58BDE3-E4FA-413F-953B-10A348455C7A}"/>
              </a:ext>
            </a:extLst>
          </p:cNvPr>
          <p:cNvSpPr txBox="1"/>
          <p:nvPr/>
        </p:nvSpPr>
        <p:spPr>
          <a:xfrm>
            <a:off x="225910" y="946674"/>
            <a:ext cx="3195022" cy="369332"/>
          </a:xfrm>
          <a:prstGeom prst="rect">
            <a:avLst/>
          </a:prstGeom>
          <a:noFill/>
        </p:spPr>
        <p:txBody>
          <a:bodyPr wrap="square" rtlCol="0">
            <a:spAutoFit/>
          </a:bodyPr>
          <a:lstStyle/>
          <a:p>
            <a:r>
              <a:rPr lang="fr-FR" b="1" dirty="0">
                <a:solidFill>
                  <a:srgbClr val="7030A0"/>
                </a:solidFill>
                <a:latin typeface="Arial" panose="020B0604020202020204" pitchFamily="34" charset="0"/>
                <a:cs typeface="Arial" panose="020B0604020202020204" pitchFamily="34" charset="0"/>
              </a:rPr>
              <a:t>9. Conclusion (suite)</a:t>
            </a:r>
          </a:p>
        </p:txBody>
      </p:sp>
      <p:sp>
        <p:nvSpPr>
          <p:cNvPr id="10" name="Rectangle 5">
            <a:extLst>
              <a:ext uri="{FF2B5EF4-FFF2-40B4-BE49-F238E27FC236}">
                <a16:creationId xmlns:a16="http://schemas.microsoft.com/office/drawing/2014/main" id="{7D86E062-0799-44FD-A68C-E427319AE189}"/>
              </a:ext>
            </a:extLst>
          </p:cNvPr>
          <p:cNvSpPr>
            <a:spLocks noChangeArrowheads="1"/>
          </p:cNvSpPr>
          <p:nvPr/>
        </p:nvSpPr>
        <p:spPr bwMode="auto">
          <a:xfrm>
            <a:off x="323103" y="1455857"/>
            <a:ext cx="1167167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C00000"/>
                </a:solidFill>
                <a:latin typeface="Arial" panose="020B0604020202020204" pitchFamily="34" charset="0"/>
              </a:rPr>
              <a:t>Résistances culturelles à la diffusion de pratiques alternatives aux pesticides</a:t>
            </a:r>
          </a:p>
          <a:p>
            <a:pPr eaLnBrk="1" hangingPunct="1">
              <a:spcBef>
                <a:spcPct val="0"/>
              </a:spcBef>
              <a:buFontTx/>
              <a:buNone/>
            </a:pPr>
            <a:endParaRPr lang="fr-FR" altLang="fr-FR" sz="1800" dirty="0">
              <a:solidFill>
                <a:srgbClr val="C00000"/>
              </a:solidFill>
              <a:latin typeface="Arial" panose="020B0604020202020204" pitchFamily="34" charset="0"/>
            </a:endParaRPr>
          </a:p>
          <a:p>
            <a:pPr eaLnBrk="1" hangingPunct="1">
              <a:spcBef>
                <a:spcPct val="0"/>
              </a:spcBef>
              <a:buFontTx/>
              <a:buNone/>
            </a:pPr>
            <a:r>
              <a:rPr lang="fr-FR" altLang="fr-FR" sz="1800" dirty="0">
                <a:solidFill>
                  <a:srgbClr val="C00000"/>
                </a:solidFill>
                <a:latin typeface="Arial" panose="020B0604020202020204" pitchFamily="34" charset="0"/>
              </a:rPr>
              <a:t>Elle se heurte, de l’avis des acteurs rencontrés, aux mêmes obstacles, dans toutes les cultures : </a:t>
            </a:r>
          </a:p>
          <a:p>
            <a:pPr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des lacunes dans les connaissances. Celles-ci ne permettraient pas de recommander avec confiance des réductions de pesticides. </a:t>
            </a:r>
          </a:p>
          <a:p>
            <a:pPr algn="just" eaLnBrk="1" hangingPunct="1">
              <a:spcBef>
                <a:spcPct val="0"/>
              </a:spcBef>
              <a:buFontTx/>
              <a:buNone/>
            </a:pPr>
            <a:r>
              <a:rPr lang="fr-FR" altLang="fr-FR" sz="1800" dirty="0">
                <a:solidFill>
                  <a:srgbClr val="C00000"/>
                </a:solidFill>
                <a:latin typeface="Arial" panose="020B0604020202020204" pitchFamily="34" charset="0"/>
              </a:rPr>
              <a:t>- Les difficultés de mise en place d’organisations collectives au niveau de territoires (organisations de diffusion et de conseils jugées difficiles à mettre en place et coûteuses). </a:t>
            </a:r>
          </a:p>
          <a:p>
            <a:pPr algn="just" eaLnBrk="1" hangingPunct="1">
              <a:spcBef>
                <a:spcPct val="0"/>
              </a:spcBef>
              <a:buFontTx/>
              <a:buNone/>
            </a:pPr>
            <a:r>
              <a:rPr lang="fr-FR" altLang="fr-FR" sz="1800" dirty="0">
                <a:solidFill>
                  <a:srgbClr val="C00000"/>
                </a:solidFill>
                <a:latin typeface="Arial" panose="020B0604020202020204" pitchFamily="34" charset="0"/>
              </a:rPr>
              <a:t>- L’incompatibilité des pratiques alternatives avec les exigences des filières.</a:t>
            </a:r>
          </a:p>
          <a:p>
            <a:pPr algn="just" eaLnBrk="1" hangingPunct="1">
              <a:spcBef>
                <a:spcPct val="0"/>
              </a:spcBef>
              <a:buFontTx/>
              <a:buChar char="-"/>
            </a:pPr>
            <a:r>
              <a:rPr lang="fr-FR" altLang="fr-FR" sz="1800" dirty="0">
                <a:solidFill>
                  <a:srgbClr val="C00000"/>
                </a:solidFill>
                <a:latin typeface="Arial" panose="020B0604020202020204" pitchFamily="34" charset="0"/>
              </a:rPr>
              <a:t> Le besoin de « preuves locales » de l’efficacité des pratiques alternatives (avant de les adopter).</a:t>
            </a:r>
          </a:p>
          <a:p>
            <a:pPr algn="just" eaLnBrk="1" hangingPunct="1">
              <a:spcBef>
                <a:spcPct val="0"/>
              </a:spcBef>
              <a:buFontTx/>
              <a:buChar char="-"/>
            </a:pPr>
            <a:r>
              <a:rPr lang="fr-FR" altLang="fr-FR" sz="1800" dirty="0">
                <a:solidFill>
                  <a:srgbClr val="7030A0"/>
                </a:solidFill>
                <a:latin typeface="Arial" panose="020B0604020202020204" pitchFamily="34" charset="0"/>
              </a:rPr>
              <a:t>  Mais unanimité pour certaines pratiques : ex variétés tolérantes aux adventices, aménagements paysagers…</a:t>
            </a:r>
          </a:p>
          <a:p>
            <a:pPr algn="just" eaLnBrk="1" hangingPunct="1">
              <a:spcBef>
                <a:spcPct val="0"/>
              </a:spcBef>
              <a:buFontTx/>
              <a:buChar char="-"/>
            </a:pPr>
            <a:r>
              <a:rPr lang="fr-FR" altLang="fr-FR" sz="1800" dirty="0">
                <a:solidFill>
                  <a:srgbClr val="005C2A"/>
                </a:solidFill>
                <a:latin typeface="Arial" panose="020B0604020202020204" pitchFamily="34" charset="0"/>
              </a:rPr>
              <a:t> Seul, l’absence de solution chimique à un problème de bio-agresseur et leur résistance semblent bien être l’un des moteurs les plus puissants de la mise au point et de la diffusion de techniques alternatives.</a:t>
            </a:r>
          </a:p>
          <a:p>
            <a:pPr eaLnBrk="1" hangingPunct="1">
              <a:spcBef>
                <a:spcPct val="0"/>
              </a:spcBef>
              <a:buFontTx/>
              <a:buNone/>
            </a:pPr>
            <a:endParaRPr lang="fr-FR" altLang="fr-FR" sz="1800" dirty="0">
              <a:solidFill>
                <a:srgbClr val="7030A0"/>
              </a:solidFill>
              <a:latin typeface="Arial" panose="020B0604020202020204" pitchFamily="34" charset="0"/>
            </a:endParaRPr>
          </a:p>
          <a:p>
            <a:pPr eaLnBrk="1" hangingPunct="1">
              <a:spcBef>
                <a:spcPct val="0"/>
              </a:spcBef>
              <a:buFontTx/>
              <a:buNone/>
            </a:pPr>
            <a:r>
              <a:rPr lang="fr-FR" altLang="fr-FR" sz="1200" dirty="0">
                <a:solidFill>
                  <a:srgbClr val="7030A0"/>
                </a:solidFill>
                <a:latin typeface="Arial" panose="020B0604020202020204" pitchFamily="34" charset="0"/>
              </a:rPr>
              <a:t>Source : </a:t>
            </a:r>
            <a:r>
              <a:rPr lang="fr-FR" altLang="fr-FR" sz="1200" i="1" dirty="0">
                <a:solidFill>
                  <a:srgbClr val="7030A0"/>
                </a:solidFill>
                <a:latin typeface="Arial" panose="020B0604020202020204" pitchFamily="34" charset="0"/>
              </a:rPr>
              <a:t>Diffusion des pratiques alternatives à l’usage intensif des pesticides </a:t>
            </a:r>
            <a:r>
              <a:rPr lang="fr-FR" altLang="fr-FR" sz="1200" dirty="0">
                <a:solidFill>
                  <a:srgbClr val="7030A0"/>
                </a:solidFill>
                <a:latin typeface="Arial" panose="020B0604020202020204" pitchFamily="34" charset="0"/>
              </a:rPr>
              <a:t>: analyse des jeux d’acteurs pour éclairer l’action publique, Jean-Marc </a:t>
            </a:r>
            <a:r>
              <a:rPr lang="fr-FR" altLang="fr-FR" sz="1200" dirty="0" err="1">
                <a:solidFill>
                  <a:srgbClr val="7030A0"/>
                </a:solidFill>
                <a:latin typeface="Arial" panose="020B0604020202020204" pitchFamily="34" charset="0"/>
              </a:rPr>
              <a:t>Meynard</a:t>
            </a:r>
            <a:r>
              <a:rPr lang="fr-FR" altLang="fr-FR" sz="1200" dirty="0">
                <a:solidFill>
                  <a:srgbClr val="7030A0"/>
                </a:solidFill>
                <a:latin typeface="Arial" panose="020B0604020202020204" pitchFamily="34" charset="0"/>
              </a:rPr>
              <a:t>, Jean-Marc Barbier, Luc </a:t>
            </a:r>
            <a:r>
              <a:rPr lang="fr-FR" altLang="fr-FR" sz="1200" dirty="0" err="1">
                <a:solidFill>
                  <a:srgbClr val="7030A0"/>
                </a:solidFill>
                <a:latin typeface="Arial" panose="020B0604020202020204" pitchFamily="34" charset="0"/>
              </a:rPr>
              <a:t>Bonicel</a:t>
            </a:r>
            <a:r>
              <a:rPr lang="fr-FR" altLang="fr-FR" sz="1200" dirty="0">
                <a:solidFill>
                  <a:srgbClr val="7030A0"/>
                </a:solidFill>
                <a:latin typeface="Arial" panose="020B0604020202020204" pitchFamily="34" charset="0"/>
              </a:rPr>
              <a:t>, Jean-Paul </a:t>
            </a:r>
            <a:r>
              <a:rPr lang="fr-FR" altLang="fr-FR" sz="1200" dirty="0" err="1">
                <a:solidFill>
                  <a:srgbClr val="7030A0"/>
                </a:solidFill>
                <a:latin typeface="Arial" panose="020B0604020202020204" pitchFamily="34" charset="0"/>
              </a:rPr>
              <a:t>Dubeuf</a:t>
            </a:r>
            <a:r>
              <a:rPr lang="fr-FR" altLang="fr-FR" sz="1200" dirty="0">
                <a:solidFill>
                  <a:srgbClr val="7030A0"/>
                </a:solidFill>
                <a:latin typeface="Arial" panose="020B0604020202020204" pitchFamily="34" charset="0"/>
              </a:rPr>
              <a:t>, Laurence Guichard, Julien </a:t>
            </a:r>
            <a:r>
              <a:rPr lang="fr-FR" altLang="fr-FR" sz="1200" dirty="0" err="1">
                <a:solidFill>
                  <a:srgbClr val="7030A0"/>
                </a:solidFill>
                <a:latin typeface="Arial" panose="020B0604020202020204" pitchFamily="34" charset="0"/>
              </a:rPr>
              <a:t>Halska</a:t>
            </a:r>
            <a:r>
              <a:rPr lang="fr-FR" altLang="fr-FR" sz="1200" dirty="0">
                <a:solidFill>
                  <a:srgbClr val="7030A0"/>
                </a:solidFill>
                <a:latin typeface="Arial" panose="020B0604020202020204" pitchFamily="34" charset="0"/>
              </a:rPr>
              <a:t>, Aurélie Schmidt, INRA Grignon, Montpellier, Corte (</a:t>
            </a:r>
            <a:r>
              <a:rPr lang="fr-FR" altLang="fr-FR" sz="1200" dirty="0" err="1">
                <a:solidFill>
                  <a:srgbClr val="7030A0"/>
                </a:solidFill>
                <a:latin typeface="Arial" panose="020B0604020202020204" pitchFamily="34" charset="0"/>
              </a:rPr>
              <a:t>EcoPhyto</a:t>
            </a:r>
            <a:r>
              <a:rPr lang="fr-FR" altLang="fr-FR" sz="1200" dirty="0">
                <a:solidFill>
                  <a:srgbClr val="7030A0"/>
                </a:solidFill>
                <a:latin typeface="Arial" panose="020B0604020202020204" pitchFamily="34" charset="0"/>
              </a:rPr>
              <a:t> R&amp;D), </a:t>
            </a:r>
            <a:r>
              <a:rPr lang="fr-FR" altLang="fr-FR" sz="1200" dirty="0">
                <a:solidFill>
                  <a:srgbClr val="7030A0"/>
                </a:solidFill>
                <a:latin typeface="Arial" panose="020B0604020202020204" pitchFamily="34" charset="0"/>
                <a:hlinkClick r:id="rId2"/>
              </a:rPr>
              <a:t>http://www.inra.fr/content/download/22037/306822/version/1/file/Ecophyto%2Bjeux%2Bd'acteurs%2Bmeynard%2B2.ppt</a:t>
            </a:r>
            <a:r>
              <a:rPr lang="fr-FR" altLang="fr-FR" sz="1200" dirty="0">
                <a:solidFill>
                  <a:srgbClr val="7030A0"/>
                </a:solidFill>
                <a:latin typeface="Arial" panose="020B0604020202020204" pitchFamily="34" charset="0"/>
              </a:rPr>
              <a:t> </a:t>
            </a:r>
          </a:p>
        </p:txBody>
      </p:sp>
      <p:sp>
        <p:nvSpPr>
          <p:cNvPr id="5" name="Espace réservé du numéro de diapositive 1">
            <a:extLst>
              <a:ext uri="{FF2B5EF4-FFF2-40B4-BE49-F238E27FC236}">
                <a16:creationId xmlns:a16="http://schemas.microsoft.com/office/drawing/2014/main" id="{E4BFC893-2488-49AF-9FC7-E94F7D373F4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132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5147769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7B4C7DE-11F9-49D9-9C87-AC2240734738}"/>
              </a:ext>
            </a:extLst>
          </p:cNvPr>
          <p:cNvSpPr>
            <a:spLocks noChangeArrowheads="1"/>
          </p:cNvSpPr>
          <p:nvPr/>
        </p:nvSpPr>
        <p:spPr bwMode="auto">
          <a:xfrm>
            <a:off x="179389" y="836613"/>
            <a:ext cx="5048828"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1 : Elevage en masse des auxiliaires</a:t>
            </a:r>
            <a:endParaRPr lang="fr-FR" altLang="fr-FR" sz="1800" dirty="0">
              <a:solidFill>
                <a:srgbClr val="7030A0"/>
              </a:solidFill>
              <a:latin typeface="Arial" panose="020B0604020202020204" pitchFamily="34" charset="0"/>
            </a:endParaRP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7030A0"/>
                </a:solidFill>
                <a:latin typeface="Arial" panose="020B0604020202020204" pitchFamily="34" charset="0"/>
              </a:rPr>
              <a:t>Virus</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  Culture de cellules</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7030A0"/>
                </a:solidFill>
                <a:latin typeface="Arial" panose="020B0604020202020204" pitchFamily="34" charset="0"/>
              </a:rPr>
              <a:t>Bactéries et champignon</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  Fermentation solides et liquides</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7030A0"/>
                </a:solidFill>
                <a:latin typeface="Arial" panose="020B0604020202020204" pitchFamily="34" charset="0"/>
              </a:rPr>
              <a:t>Insectes (prédateurs, parasitoïdes)</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 Amélioration des techniques d’élevage</a:t>
            </a:r>
          </a:p>
          <a:p>
            <a:pPr algn="just" eaLnBrk="1" hangingPunct="1">
              <a:spcBef>
                <a:spcPct val="0"/>
              </a:spcBef>
              <a:buFontTx/>
              <a:buNone/>
            </a:pPr>
            <a:r>
              <a:rPr lang="fr-FR" altLang="fr-FR" sz="1800" dirty="0">
                <a:solidFill>
                  <a:srgbClr val="7030A0"/>
                </a:solidFill>
                <a:latin typeface="Arial" panose="020B0604020202020204" pitchFamily="34" charset="0"/>
              </a:rPr>
              <a:t>• Maîtrise de la quiescence et de la diapause</a:t>
            </a:r>
          </a:p>
          <a:p>
            <a:pPr algn="just" eaLnBrk="1" hangingPunct="1">
              <a:spcBef>
                <a:spcPct val="0"/>
              </a:spcBef>
              <a:buFontTx/>
              <a:buNone/>
            </a:pPr>
            <a:r>
              <a:rPr lang="fr-FR" altLang="fr-FR" sz="1800" dirty="0">
                <a:solidFill>
                  <a:srgbClr val="7030A0"/>
                </a:solidFill>
                <a:latin typeface="Arial" panose="020B0604020202020204" pitchFamily="34" charset="0"/>
              </a:rPr>
              <a:t>• Utilisation d’hôtes de substitution</a:t>
            </a:r>
          </a:p>
          <a:p>
            <a:pPr algn="just" eaLnBrk="1" hangingPunct="1">
              <a:spcBef>
                <a:spcPct val="0"/>
              </a:spcBef>
              <a:buFontTx/>
              <a:buNone/>
            </a:pPr>
            <a:r>
              <a:rPr lang="fr-FR" altLang="fr-FR" sz="1800" dirty="0">
                <a:solidFill>
                  <a:srgbClr val="7030A0"/>
                </a:solidFill>
                <a:latin typeface="Arial" panose="020B0604020202020204" pitchFamily="34" charset="0"/>
              </a:rPr>
              <a:t>• Mise au point de milieux artificiels</a:t>
            </a:r>
          </a:p>
          <a:p>
            <a:pPr algn="just" eaLnBrk="1" hangingPunct="1">
              <a:spcBef>
                <a:spcPct val="0"/>
              </a:spcBef>
              <a:buFontTx/>
              <a:buNone/>
            </a:pPr>
            <a:r>
              <a:rPr lang="fr-FR" altLang="fr-FR" sz="1800" dirty="0">
                <a:solidFill>
                  <a:srgbClr val="7030A0"/>
                </a:solidFill>
                <a:latin typeface="Arial" panose="020B0604020202020204" pitchFamily="34" charset="0"/>
              </a:rPr>
              <a:t>  - Pour la proie ou l’hôtes</a:t>
            </a:r>
          </a:p>
          <a:p>
            <a:pPr algn="just" eaLnBrk="1" hangingPunct="1">
              <a:spcBef>
                <a:spcPct val="0"/>
              </a:spcBef>
              <a:buFontTx/>
              <a:buNone/>
            </a:pPr>
            <a:r>
              <a:rPr lang="fr-FR" altLang="fr-FR" sz="1800" dirty="0">
                <a:solidFill>
                  <a:srgbClr val="7030A0"/>
                </a:solidFill>
                <a:latin typeface="Arial" panose="020B0604020202020204" pitchFamily="34" charset="0"/>
              </a:rPr>
              <a:t>  - Pour le prédateur ou le parasitoïde</a:t>
            </a:r>
          </a:p>
          <a:p>
            <a:pPr algn="just" eaLnBrk="1" hangingPunct="1">
              <a:spcBef>
                <a:spcPct val="0"/>
              </a:spcBef>
              <a:buFontTx/>
              <a:buNone/>
            </a:pPr>
            <a:r>
              <a:rPr lang="fr-FR" altLang="fr-FR" sz="1800" dirty="0">
                <a:solidFill>
                  <a:srgbClr val="7030A0"/>
                </a:solidFill>
                <a:latin typeface="Arial" panose="020B0604020202020204" pitchFamily="34" charset="0"/>
              </a:rPr>
              <a:t>• Développement des techniques d’enrobage</a:t>
            </a:r>
          </a:p>
        </p:txBody>
      </p:sp>
      <p:sp>
        <p:nvSpPr>
          <p:cNvPr id="3" name="WordArt 4">
            <a:extLst>
              <a:ext uri="{FF2B5EF4-FFF2-40B4-BE49-F238E27FC236}">
                <a16:creationId xmlns:a16="http://schemas.microsoft.com/office/drawing/2014/main" id="{0BCB04D6-6EBA-4F63-BDBB-7B8745AC52DE}"/>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10">
            <a:extLst>
              <a:ext uri="{FF2B5EF4-FFF2-40B4-BE49-F238E27FC236}">
                <a16:creationId xmlns:a16="http://schemas.microsoft.com/office/drawing/2014/main" id="{59D53DA9-A4FC-4A1D-880D-F2E8889C305F}"/>
              </a:ext>
            </a:extLst>
          </p:cNvPr>
          <p:cNvSpPr>
            <a:spLocks noChangeArrowheads="1"/>
          </p:cNvSpPr>
          <p:nvPr/>
        </p:nvSpPr>
        <p:spPr bwMode="auto">
          <a:xfrm>
            <a:off x="179389" y="61919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7030A0"/>
                </a:solidFill>
                <a:latin typeface="Arial" panose="020B0604020202020204" pitchFamily="34" charset="0"/>
              </a:rPr>
              <a:t>Source : La lutte biologique : principes, applications et limites,</a:t>
            </a:r>
          </a:p>
          <a:p>
            <a:pPr eaLnBrk="1" hangingPunct="1">
              <a:spcBef>
                <a:spcPct val="0"/>
              </a:spcBef>
              <a:buFontTx/>
              <a:buNone/>
            </a:pPr>
            <a:r>
              <a:rPr lang="fr-FR" altLang="fr-FR" sz="1200">
                <a:solidFill>
                  <a:srgbClr val="7030A0"/>
                </a:solidFill>
                <a:latin typeface="Arial" panose="020B0604020202020204" pitchFamily="34" charset="0"/>
                <a:hlinkClick r:id="rId2"/>
              </a:rPr>
              <a:t>http://www.agroparistech.fr/IMG/pdf/Spataro_lutteBio.pdf</a:t>
            </a:r>
            <a:r>
              <a:rPr lang="fr-FR" altLang="fr-FR" sz="1200">
                <a:solidFill>
                  <a:srgbClr val="7030A0"/>
                </a:solidFill>
                <a:latin typeface="Arial" panose="020B0604020202020204" pitchFamily="34" charset="0"/>
              </a:rPr>
              <a:t> </a:t>
            </a:r>
          </a:p>
        </p:txBody>
      </p:sp>
      <p:pic>
        <p:nvPicPr>
          <p:cNvPr id="8" name="Image 7">
            <a:extLst>
              <a:ext uri="{FF2B5EF4-FFF2-40B4-BE49-F238E27FC236}">
                <a16:creationId xmlns:a16="http://schemas.microsoft.com/office/drawing/2014/main" id="{DF3B7E15-AB7D-4FF6-955D-30A4FD268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0256" y="1103892"/>
            <a:ext cx="2600325" cy="2305050"/>
          </a:xfrm>
          <a:prstGeom prst="rect">
            <a:avLst/>
          </a:prstGeom>
        </p:spPr>
      </p:pic>
      <p:sp>
        <p:nvSpPr>
          <p:cNvPr id="9" name="ZoneTexte 8">
            <a:extLst>
              <a:ext uri="{FF2B5EF4-FFF2-40B4-BE49-F238E27FC236}">
                <a16:creationId xmlns:a16="http://schemas.microsoft.com/office/drawing/2014/main" id="{930D3D12-82D2-48CF-91DD-7BF3273D48BC}"/>
              </a:ext>
            </a:extLst>
          </p:cNvPr>
          <p:cNvSpPr txBox="1"/>
          <p:nvPr/>
        </p:nvSpPr>
        <p:spPr>
          <a:xfrm>
            <a:off x="9230061" y="3514269"/>
            <a:ext cx="1280161" cy="276999"/>
          </a:xfrm>
          <a:prstGeom prst="rect">
            <a:avLst/>
          </a:prstGeom>
          <a:noFill/>
        </p:spPr>
        <p:txBody>
          <a:bodyPr wrap="square" rtlCol="0">
            <a:spAutoFit/>
          </a:bodyPr>
          <a:lstStyle/>
          <a:p>
            <a:pPr algn="ctr"/>
            <a:r>
              <a:rPr lang="fr-FR" sz="1200" dirty="0">
                <a:solidFill>
                  <a:srgbClr val="7030A0"/>
                </a:solidFill>
              </a:rPr>
              <a:t>Epouvantail</a:t>
            </a:r>
          </a:p>
        </p:txBody>
      </p:sp>
      <p:sp>
        <p:nvSpPr>
          <p:cNvPr id="10" name="Espace réservé du numéro de diapositive 1">
            <a:extLst>
              <a:ext uri="{FF2B5EF4-FFF2-40B4-BE49-F238E27FC236}">
                <a16:creationId xmlns:a16="http://schemas.microsoft.com/office/drawing/2014/main" id="{3604E7E3-3AE1-490E-B0C4-E698E3CD27F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133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7386241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16F709-E7EF-40E7-BACC-325678894D7E}"/>
              </a:ext>
            </a:extLst>
          </p:cNvPr>
          <p:cNvSpPr/>
          <p:nvPr/>
        </p:nvSpPr>
        <p:spPr>
          <a:xfrm>
            <a:off x="107975" y="908883"/>
            <a:ext cx="5865708"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Annexe 1 : Elevage en masse des auxiliaires (suite)</a:t>
            </a:r>
            <a:endParaRPr lang="fr-FR" altLang="fr-FR" dirty="0">
              <a:solidFill>
                <a:srgbClr val="7030A0"/>
              </a:solidFill>
              <a:latin typeface="Arial" panose="020B0604020202020204" pitchFamily="34" charset="0"/>
            </a:endParaRPr>
          </a:p>
        </p:txBody>
      </p:sp>
      <p:sp>
        <p:nvSpPr>
          <p:cNvPr id="3" name="WordArt 4">
            <a:extLst>
              <a:ext uri="{FF2B5EF4-FFF2-40B4-BE49-F238E27FC236}">
                <a16:creationId xmlns:a16="http://schemas.microsoft.com/office/drawing/2014/main" id="{EF3A856B-B9EC-4D94-A293-47FB17AED6B5}"/>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Titre 3">
            <a:extLst>
              <a:ext uri="{FF2B5EF4-FFF2-40B4-BE49-F238E27FC236}">
                <a16:creationId xmlns:a16="http://schemas.microsoft.com/office/drawing/2014/main" id="{12420A69-7608-4118-BDAB-6373B2697E68}"/>
              </a:ext>
            </a:extLst>
          </p:cNvPr>
          <p:cNvSpPr txBox="1">
            <a:spLocks/>
          </p:cNvSpPr>
          <p:nvPr/>
        </p:nvSpPr>
        <p:spPr>
          <a:xfrm>
            <a:off x="287337" y="1591689"/>
            <a:ext cx="4887091" cy="365794"/>
          </a:xfrm>
          <a:prstGeom prst="rect">
            <a:avLst/>
          </a:prstGeom>
        </p:spPr>
        <p:txBody>
          <a:bodyPr/>
          <a:lstStyle/>
          <a:p>
            <a:pPr>
              <a:defRPr/>
            </a:pPr>
            <a:endParaRPr lang="fr-FR" b="1" dirty="0">
              <a:solidFill>
                <a:srgbClr val="7030A0"/>
              </a:solidFill>
              <a:latin typeface="+mj-lt"/>
              <a:ea typeface="+mj-ea"/>
              <a:cs typeface="+mj-cs"/>
            </a:endParaRPr>
          </a:p>
        </p:txBody>
      </p:sp>
      <p:sp>
        <p:nvSpPr>
          <p:cNvPr id="6" name="Rectangle 5">
            <a:extLst>
              <a:ext uri="{FF2B5EF4-FFF2-40B4-BE49-F238E27FC236}">
                <a16:creationId xmlns:a16="http://schemas.microsoft.com/office/drawing/2014/main" id="{8021B68E-0BB6-426B-BC18-DFCEFB975987}"/>
              </a:ext>
            </a:extLst>
          </p:cNvPr>
          <p:cNvSpPr/>
          <p:nvPr/>
        </p:nvSpPr>
        <p:spPr>
          <a:xfrm>
            <a:off x="287337" y="2231452"/>
            <a:ext cx="8218487" cy="3662362"/>
          </a:xfrm>
          <a:prstGeom prst="rect">
            <a:avLst/>
          </a:prstGeom>
          <a:solidFill>
            <a:schemeClr val="accent2">
              <a:lumMod val="60000"/>
              <a:lumOff val="40000"/>
            </a:schemeClr>
          </a:solidFill>
        </p:spPr>
        <p:txBody>
          <a:bodyPr>
            <a:spAutoFit/>
          </a:bodyPr>
          <a:lstStyle/>
          <a:p>
            <a:pPr algn="ctr" eaLnBrk="1" fontAlgn="auto" hangingPunct="1">
              <a:spcBef>
                <a:spcPts val="0"/>
              </a:spcBef>
              <a:spcAft>
                <a:spcPts val="0"/>
              </a:spcAft>
              <a:defRPr/>
            </a:pPr>
            <a:r>
              <a:rPr lang="fr-FR" sz="2000" b="1" dirty="0">
                <a:solidFill>
                  <a:srgbClr val="FFFF00"/>
                </a:solidFill>
                <a:latin typeface="Times New Roman" pitchFamily="18" charset="0"/>
                <a:cs typeface="Times New Roman" pitchFamily="18" charset="0"/>
              </a:rPr>
              <a:t>Les coccinelles se nourrissent de pucerons. L’élevage de pucerons doit précéder  celui des coccinelles.</a:t>
            </a:r>
          </a:p>
          <a:p>
            <a:pPr algn="ctr" eaLnBrk="1" fontAlgn="auto" hangingPunct="1">
              <a:spcBef>
                <a:spcPts val="0"/>
              </a:spcBef>
              <a:spcAft>
                <a:spcPts val="0"/>
              </a:spcAft>
              <a:defRPr/>
            </a:pPr>
            <a:endParaRPr lang="fr-FR" sz="2000" b="1" dirty="0">
              <a:solidFill>
                <a:srgbClr val="FFFF00"/>
              </a:solidFill>
              <a:latin typeface="Times New Roman" pitchFamily="18" charset="0"/>
              <a:cs typeface="Times New Roman" pitchFamily="18" charset="0"/>
            </a:endParaRPr>
          </a:p>
          <a:p>
            <a:pPr algn="ctr" eaLnBrk="1" fontAlgn="auto" hangingPunct="1">
              <a:spcBef>
                <a:spcPts val="0"/>
              </a:spcBef>
              <a:spcAft>
                <a:spcPts val="0"/>
              </a:spcAft>
              <a:defRPr/>
            </a:pPr>
            <a:r>
              <a:rPr lang="fr-FR" sz="2000" b="1" dirty="0">
                <a:solidFill>
                  <a:srgbClr val="FFFF00"/>
                </a:solidFill>
                <a:latin typeface="Times New Roman" pitchFamily="18" charset="0"/>
                <a:cs typeface="Times New Roman" pitchFamily="18" charset="0"/>
              </a:rPr>
              <a:t>Procédure d’élevage:</a:t>
            </a:r>
          </a:p>
          <a:p>
            <a:pPr eaLnBrk="1" fontAlgn="auto" hangingPunct="1">
              <a:spcBef>
                <a:spcPts val="0"/>
              </a:spcBef>
              <a:spcAft>
                <a:spcPts val="0"/>
              </a:spcAft>
              <a:defRPr/>
            </a:pPr>
            <a:r>
              <a:rPr lang="fr-FR" sz="2000" b="1" dirty="0">
                <a:latin typeface="+mn-lt"/>
              </a:rPr>
              <a:t>1- La nourriture des pucerons:  les pucerons sont des suceurs de la sève des plantes (cas du petit pois: </a:t>
            </a:r>
            <a:r>
              <a:rPr lang="fr-FR" sz="2000" b="1" i="1" dirty="0" err="1">
                <a:latin typeface="+mn-lt"/>
              </a:rPr>
              <a:t>Pisum</a:t>
            </a:r>
            <a:r>
              <a:rPr lang="fr-FR" sz="2000" b="1" i="1" dirty="0">
                <a:latin typeface="+mn-lt"/>
              </a:rPr>
              <a:t> </a:t>
            </a:r>
            <a:r>
              <a:rPr lang="fr-FR" sz="2000" b="1" i="1" dirty="0" err="1">
                <a:latin typeface="+mn-lt"/>
              </a:rPr>
              <a:t>sativum</a:t>
            </a:r>
            <a:r>
              <a:rPr lang="fr-FR" sz="2000" b="1" i="1" dirty="0">
                <a:latin typeface="+mn-lt"/>
              </a:rPr>
              <a:t>)</a:t>
            </a:r>
            <a:r>
              <a:rPr lang="fr-FR" sz="2000" dirty="0">
                <a:latin typeface="+mn-lt"/>
              </a:rPr>
              <a:t> </a:t>
            </a:r>
            <a:br>
              <a:rPr lang="fr-FR" sz="2000" dirty="0">
                <a:latin typeface="+mn-lt"/>
              </a:rPr>
            </a:br>
            <a:endParaRPr lang="fr-FR" sz="2000" dirty="0">
              <a:latin typeface="+mn-lt"/>
            </a:endParaRPr>
          </a:p>
          <a:p>
            <a:pPr eaLnBrk="1" fontAlgn="auto" hangingPunct="1">
              <a:spcBef>
                <a:spcPts val="0"/>
              </a:spcBef>
              <a:spcAft>
                <a:spcPts val="0"/>
              </a:spcAft>
              <a:defRPr/>
            </a:pPr>
            <a:r>
              <a:rPr lang="fr-FR" sz="2000" b="1" dirty="0">
                <a:latin typeface="Times New Roman" pitchFamily="18" charset="0"/>
                <a:cs typeface="Times New Roman" pitchFamily="18" charset="0"/>
              </a:rPr>
              <a:t>2-</a:t>
            </a:r>
            <a:r>
              <a:rPr lang="fr-FR" sz="2000" b="1" dirty="0">
                <a:solidFill>
                  <a:srgbClr val="FFFF00"/>
                </a:solidFill>
                <a:latin typeface="Times New Roman" pitchFamily="18" charset="0"/>
                <a:cs typeface="Times New Roman" pitchFamily="18" charset="0"/>
              </a:rPr>
              <a:t> </a:t>
            </a:r>
            <a:r>
              <a:rPr lang="fr-FR" b="1" dirty="0">
                <a:latin typeface="+mn-lt"/>
              </a:rPr>
              <a:t>Une culture de pois hors sol: Le pois est facile à cultiver à tout moment</a:t>
            </a:r>
          </a:p>
          <a:p>
            <a:pPr eaLnBrk="1" fontAlgn="auto" hangingPunct="1">
              <a:spcBef>
                <a:spcPts val="0"/>
              </a:spcBef>
              <a:spcAft>
                <a:spcPts val="0"/>
              </a:spcAft>
              <a:defRPr/>
            </a:pPr>
            <a:r>
              <a:rPr lang="fr-FR" b="1" dirty="0">
                <a:solidFill>
                  <a:srgbClr val="FFFF00"/>
                </a:solidFill>
                <a:latin typeface="Times New Roman" pitchFamily="18" charset="0"/>
                <a:cs typeface="Times New Roman" pitchFamily="18" charset="0"/>
              </a:rPr>
              <a:t>	</a:t>
            </a:r>
            <a:r>
              <a:rPr lang="fr-FR" b="1" dirty="0">
                <a:solidFill>
                  <a:srgbClr val="0000FF"/>
                </a:solidFill>
                <a:latin typeface="Times New Roman" pitchFamily="18" charset="0"/>
                <a:cs typeface="Times New Roman" pitchFamily="18" charset="0"/>
              </a:rPr>
              <a:t>-</a:t>
            </a:r>
            <a:r>
              <a:rPr lang="fr-FR" b="1" dirty="0">
                <a:solidFill>
                  <a:srgbClr val="FF00FF"/>
                </a:solidFill>
                <a:latin typeface="Times New Roman" pitchFamily="18" charset="0"/>
                <a:cs typeface="Times New Roman" pitchFamily="18" charset="0"/>
              </a:rPr>
              <a:t> </a:t>
            </a:r>
            <a:r>
              <a:rPr lang="fr-FR" b="1" dirty="0">
                <a:solidFill>
                  <a:srgbClr val="0000FF"/>
                </a:solidFill>
                <a:latin typeface="+mn-lt"/>
              </a:rPr>
              <a:t>Préparation des pois.</a:t>
            </a:r>
          </a:p>
          <a:p>
            <a:pPr eaLnBrk="1" fontAlgn="auto" hangingPunct="1">
              <a:spcBef>
                <a:spcPts val="0"/>
              </a:spcBef>
              <a:spcAft>
                <a:spcPts val="0"/>
              </a:spcAft>
              <a:defRPr/>
            </a:pPr>
            <a:r>
              <a:rPr lang="fr-FR" b="1" dirty="0">
                <a:solidFill>
                  <a:srgbClr val="0000FF"/>
                </a:solidFill>
                <a:latin typeface="Times New Roman" pitchFamily="18" charset="0"/>
                <a:cs typeface="Times New Roman" pitchFamily="18" charset="0"/>
              </a:rPr>
              <a:t>	- M</a:t>
            </a:r>
            <a:r>
              <a:rPr lang="fr-FR" b="1" dirty="0">
                <a:solidFill>
                  <a:srgbClr val="0000FF"/>
                </a:solidFill>
                <a:latin typeface="+mn-lt"/>
              </a:rPr>
              <a:t>ise en culture des pois.</a:t>
            </a:r>
          </a:p>
          <a:p>
            <a:pPr eaLnBrk="1" fontAlgn="auto" hangingPunct="1">
              <a:spcBef>
                <a:spcPts val="0"/>
              </a:spcBef>
              <a:spcAft>
                <a:spcPts val="0"/>
              </a:spcAft>
              <a:defRPr/>
            </a:pPr>
            <a:r>
              <a:rPr lang="fr-FR" b="1" dirty="0">
                <a:solidFill>
                  <a:srgbClr val="0000FF"/>
                </a:solidFill>
                <a:latin typeface="+mn-lt"/>
              </a:rPr>
              <a:t>	- Croissance.</a:t>
            </a:r>
          </a:p>
          <a:p>
            <a:pPr eaLnBrk="1" fontAlgn="auto" hangingPunct="1">
              <a:spcBef>
                <a:spcPts val="0"/>
              </a:spcBef>
              <a:spcAft>
                <a:spcPts val="0"/>
              </a:spcAft>
              <a:defRPr/>
            </a:pPr>
            <a:r>
              <a:rPr lang="fr-FR" b="1" dirty="0">
                <a:solidFill>
                  <a:srgbClr val="0000FF"/>
                </a:solidFill>
                <a:latin typeface="+mn-lt"/>
              </a:rPr>
              <a:t>	- Poursuite de la culture </a:t>
            </a:r>
            <a:endParaRPr lang="fr-FR" sz="1100" b="1" dirty="0">
              <a:solidFill>
                <a:srgbClr val="FFFF00"/>
              </a:solidFill>
              <a:latin typeface="Times New Roman" pitchFamily="18" charset="0"/>
              <a:cs typeface="Times New Roman" pitchFamily="18" charset="0"/>
            </a:endParaRPr>
          </a:p>
        </p:txBody>
      </p:sp>
      <p:sp>
        <p:nvSpPr>
          <p:cNvPr id="7" name="Rectangle 7">
            <a:extLst>
              <a:ext uri="{FF2B5EF4-FFF2-40B4-BE49-F238E27FC236}">
                <a16:creationId xmlns:a16="http://schemas.microsoft.com/office/drawing/2014/main" id="{56C402D0-6C78-4EE1-B7A6-410B873C2C3C}"/>
              </a:ext>
            </a:extLst>
          </p:cNvPr>
          <p:cNvSpPr>
            <a:spLocks noChangeArrowheads="1"/>
          </p:cNvSpPr>
          <p:nvPr/>
        </p:nvSpPr>
        <p:spPr bwMode="auto">
          <a:xfrm>
            <a:off x="406400" y="6167783"/>
            <a:ext cx="828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dirty="0">
                <a:solidFill>
                  <a:srgbClr val="7030A0"/>
                </a:solidFill>
                <a:latin typeface="Arial" panose="020B0604020202020204" pitchFamily="34" charset="0"/>
              </a:rPr>
              <a:t>Source : </a:t>
            </a:r>
            <a:r>
              <a:rPr lang="fr-FR" altLang="fr-FR" sz="1000" i="1" dirty="0">
                <a:solidFill>
                  <a:srgbClr val="7030A0"/>
                </a:solidFill>
                <a:latin typeface="Arial" panose="020B0604020202020204" pitchFamily="34" charset="0"/>
              </a:rPr>
              <a:t>La lutte biologique par les entomophages: La coccinelle</a:t>
            </a:r>
            <a:r>
              <a:rPr lang="fr-FR" altLang="fr-FR" sz="1000" dirty="0">
                <a:solidFill>
                  <a:srgbClr val="7030A0"/>
                </a:solidFill>
                <a:latin typeface="Arial" panose="020B0604020202020204" pitchFamily="34" charset="0"/>
              </a:rPr>
              <a:t>, Par Hamra-</a:t>
            </a:r>
            <a:r>
              <a:rPr lang="fr-FR" altLang="fr-FR" sz="1000" dirty="0" err="1">
                <a:solidFill>
                  <a:srgbClr val="7030A0"/>
                </a:solidFill>
                <a:latin typeface="Arial" panose="020B0604020202020204" pitchFamily="34" charset="0"/>
              </a:rPr>
              <a:t>Kroua</a:t>
            </a:r>
            <a:r>
              <a:rPr lang="fr-FR" altLang="fr-FR" sz="1000" dirty="0">
                <a:solidFill>
                  <a:srgbClr val="7030A0"/>
                </a:solidFill>
                <a:latin typeface="Arial" panose="020B0604020202020204" pitchFamily="34" charset="0"/>
              </a:rPr>
              <a:t> S., Présenté </a:t>
            </a:r>
            <a:r>
              <a:rPr lang="fr-FR" altLang="fr-FR" sz="1000" dirty="0" err="1">
                <a:solidFill>
                  <a:srgbClr val="7030A0"/>
                </a:solidFill>
                <a:latin typeface="Arial" panose="020B0604020202020204" pitchFamily="34" charset="0"/>
              </a:rPr>
              <a:t>parZoughailech</a:t>
            </a:r>
            <a:r>
              <a:rPr lang="fr-FR" altLang="fr-FR" sz="1000" dirty="0">
                <a:solidFill>
                  <a:srgbClr val="7030A0"/>
                </a:solidFill>
                <a:latin typeface="Arial" panose="020B0604020202020204" pitchFamily="34" charset="0"/>
              </a:rPr>
              <a:t> Abdelmalek, Laboratoire de </a:t>
            </a:r>
            <a:r>
              <a:rPr lang="fr-FR" altLang="fr-FR" sz="1000" dirty="0" err="1">
                <a:solidFill>
                  <a:srgbClr val="7030A0"/>
                </a:solidFill>
                <a:latin typeface="Arial" panose="020B0604020202020204" pitchFamily="34" charset="0"/>
              </a:rPr>
              <a:t>Biosystématique</a:t>
            </a:r>
            <a:r>
              <a:rPr lang="fr-FR" altLang="fr-FR" sz="1000" dirty="0">
                <a:solidFill>
                  <a:srgbClr val="7030A0"/>
                </a:solidFill>
                <a:latin typeface="Arial" panose="020B0604020202020204" pitchFamily="34" charset="0"/>
              </a:rPr>
              <a:t> et Ecologie des Arthropodes, Faculté SNV, Université </a:t>
            </a:r>
            <a:r>
              <a:rPr lang="fr-FR" altLang="fr-FR" sz="1000" dirty="0" err="1">
                <a:solidFill>
                  <a:srgbClr val="7030A0"/>
                </a:solidFill>
                <a:latin typeface="Arial" panose="020B0604020202020204" pitchFamily="34" charset="0"/>
              </a:rPr>
              <a:t>Mentouri</a:t>
            </a:r>
            <a:r>
              <a:rPr lang="fr-FR" altLang="fr-FR" sz="1000" dirty="0">
                <a:solidFill>
                  <a:srgbClr val="7030A0"/>
                </a:solidFill>
                <a:latin typeface="Arial" panose="020B0604020202020204" pitchFamily="34" charset="0"/>
              </a:rPr>
              <a:t>, Constantine, </a:t>
            </a:r>
            <a:r>
              <a:rPr lang="fr-FR" altLang="fr-FR" sz="1000" dirty="0">
                <a:solidFill>
                  <a:srgbClr val="7030A0"/>
                </a:solidFill>
                <a:latin typeface="Arial" panose="020B0604020202020204" pitchFamily="34" charset="0"/>
                <a:hlinkClick r:id="rId2"/>
              </a:rPr>
              <a:t>http://www.umc.edu.dz/vf/images/coccinella.pdf</a:t>
            </a:r>
            <a:r>
              <a:rPr lang="fr-FR" altLang="fr-FR" sz="1000" dirty="0">
                <a:solidFill>
                  <a:srgbClr val="7030A0"/>
                </a:solidFill>
                <a:latin typeface="Arial" panose="020B0604020202020204" pitchFamily="34" charset="0"/>
              </a:rPr>
              <a:t> </a:t>
            </a:r>
          </a:p>
        </p:txBody>
      </p:sp>
      <p:sp>
        <p:nvSpPr>
          <p:cNvPr id="8" name="Rectangle 7">
            <a:extLst>
              <a:ext uri="{FF2B5EF4-FFF2-40B4-BE49-F238E27FC236}">
                <a16:creationId xmlns:a16="http://schemas.microsoft.com/office/drawing/2014/main" id="{51421C11-282F-4CF8-BF88-772B016AF2A6}"/>
              </a:ext>
            </a:extLst>
          </p:cNvPr>
          <p:cNvSpPr/>
          <p:nvPr/>
        </p:nvSpPr>
        <p:spPr>
          <a:xfrm>
            <a:off x="287337" y="1385501"/>
            <a:ext cx="4571188" cy="369332"/>
          </a:xfrm>
          <a:prstGeom prst="rect">
            <a:avLst/>
          </a:prstGeom>
        </p:spPr>
        <p:txBody>
          <a:bodyPr wrap="none">
            <a:spAutoFit/>
          </a:bodyPr>
          <a:lstStyle/>
          <a:p>
            <a:pPr>
              <a:defRPr/>
            </a:pPr>
            <a:r>
              <a:rPr lang="fr-FR" b="1" dirty="0">
                <a:solidFill>
                  <a:srgbClr val="7030A0"/>
                </a:solidFill>
              </a:rPr>
              <a:t>Elevage de coccinelles pour la lutte biologique</a:t>
            </a:r>
          </a:p>
        </p:txBody>
      </p:sp>
      <p:sp>
        <p:nvSpPr>
          <p:cNvPr id="9" name="Espace réservé du numéro de diapositive 1">
            <a:extLst>
              <a:ext uri="{FF2B5EF4-FFF2-40B4-BE49-F238E27FC236}">
                <a16:creationId xmlns:a16="http://schemas.microsoft.com/office/drawing/2014/main" id="{29363F57-5A91-4C66-8142-5AF5CBFD290B}"/>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134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6446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EF3A856B-B9EC-4D94-A293-47FB17AED6B5}"/>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C6846AE2-8B00-4BC5-BF11-1D034DE3FCBC}"/>
              </a:ext>
            </a:extLst>
          </p:cNvPr>
          <p:cNvSpPr/>
          <p:nvPr/>
        </p:nvSpPr>
        <p:spPr>
          <a:xfrm>
            <a:off x="201893" y="806823"/>
            <a:ext cx="5865708"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Annexe 1 : Elevage en masse des auxiliaires (suite)</a:t>
            </a:r>
            <a:endParaRPr lang="fr-FR" altLang="fr-FR" dirty="0">
              <a:solidFill>
                <a:srgbClr val="7030A0"/>
              </a:solidFill>
              <a:latin typeface="Arial" panose="020B0604020202020204" pitchFamily="34" charset="0"/>
            </a:endParaRPr>
          </a:p>
        </p:txBody>
      </p:sp>
      <p:sp>
        <p:nvSpPr>
          <p:cNvPr id="5" name="Rectangle 4">
            <a:extLst>
              <a:ext uri="{FF2B5EF4-FFF2-40B4-BE49-F238E27FC236}">
                <a16:creationId xmlns:a16="http://schemas.microsoft.com/office/drawing/2014/main" id="{A6BE03ED-4AC7-4317-9095-B2C21413578A}"/>
              </a:ext>
            </a:extLst>
          </p:cNvPr>
          <p:cNvSpPr/>
          <p:nvPr/>
        </p:nvSpPr>
        <p:spPr>
          <a:xfrm>
            <a:off x="156185" y="1550813"/>
            <a:ext cx="8810114" cy="5386090"/>
          </a:xfrm>
          <a:prstGeom prst="rect">
            <a:avLst/>
          </a:prstGeom>
          <a:solidFill>
            <a:schemeClr val="accent2">
              <a:lumMod val="60000"/>
              <a:lumOff val="40000"/>
            </a:schemeClr>
          </a:solidFill>
        </p:spPr>
        <p:txBody>
          <a:bodyPr wrap="square">
            <a:spAutoFit/>
          </a:bodyPr>
          <a:lstStyle/>
          <a:p>
            <a:pPr eaLnBrk="1" fontAlgn="auto" hangingPunct="1">
              <a:spcBef>
                <a:spcPts val="0"/>
              </a:spcBef>
              <a:spcAft>
                <a:spcPts val="0"/>
              </a:spcAft>
              <a:defRPr/>
            </a:pPr>
            <a:r>
              <a:rPr lang="fr-FR" sz="2400" b="1" dirty="0">
                <a:solidFill>
                  <a:srgbClr val="1F05BB"/>
                </a:solidFill>
                <a:latin typeface="Times New Roman" pitchFamily="18" charset="0"/>
                <a:cs typeface="Times New Roman" pitchFamily="18" charset="0"/>
              </a:rPr>
              <a:t>Culture de pois </a:t>
            </a:r>
          </a:p>
          <a:p>
            <a:pPr eaLnBrk="1" fontAlgn="auto" hangingPunct="1">
              <a:spcBef>
                <a:spcPts val="0"/>
              </a:spcBef>
              <a:spcAft>
                <a:spcPts val="0"/>
              </a:spcAft>
              <a:defRPr/>
            </a:pPr>
            <a:endParaRPr lang="fr-FR" sz="1600" b="1" dirty="0">
              <a:solidFill>
                <a:srgbClr val="1F05BB"/>
              </a:solidFill>
              <a:latin typeface="Times New Roman" pitchFamily="18" charset="0"/>
              <a:cs typeface="Times New Roman" pitchFamily="18" charset="0"/>
            </a:endParaRPr>
          </a:p>
          <a:p>
            <a:pPr eaLnBrk="1" fontAlgn="auto" hangingPunct="1">
              <a:spcBef>
                <a:spcPts val="0"/>
              </a:spcBef>
              <a:spcAft>
                <a:spcPts val="0"/>
              </a:spcAft>
              <a:defRPr/>
            </a:pPr>
            <a:r>
              <a:rPr lang="fr-FR" sz="1600" b="1" dirty="0">
                <a:solidFill>
                  <a:srgbClr val="1F05BB"/>
                </a:solidFill>
                <a:latin typeface="Times New Roman" pitchFamily="18" charset="0"/>
                <a:cs typeface="Times New Roman" pitchFamily="18" charset="0"/>
              </a:rPr>
              <a:t>1- Matériel  de culture de pois hors sol:</a:t>
            </a:r>
            <a:br>
              <a:rPr lang="fr-FR" sz="1600" b="1" dirty="0">
                <a:latin typeface="Times New Roman" pitchFamily="18" charset="0"/>
                <a:cs typeface="Times New Roman" pitchFamily="18" charset="0"/>
              </a:rPr>
            </a:br>
            <a:r>
              <a:rPr lang="fr-FR" sz="1600" b="1" dirty="0">
                <a:latin typeface="Times New Roman" pitchFamily="18" charset="0"/>
                <a:cs typeface="Times New Roman" pitchFamily="18" charset="0"/>
              </a:rPr>
              <a:t>· mini serre, permettant un bon démarrage de la germination.</a:t>
            </a:r>
            <a:br>
              <a:rPr lang="fr-FR" sz="1600" b="1" dirty="0">
                <a:latin typeface="Times New Roman" pitchFamily="18" charset="0"/>
                <a:cs typeface="Times New Roman" pitchFamily="18" charset="0"/>
              </a:rPr>
            </a:br>
            <a:r>
              <a:rPr lang="fr-FR" sz="1600" b="1" dirty="0">
                <a:latin typeface="Times New Roman" pitchFamily="18" charset="0"/>
                <a:cs typeface="Times New Roman" pitchFamily="18" charset="0"/>
              </a:rPr>
              <a:t>· du sol</a:t>
            </a:r>
            <a:br>
              <a:rPr lang="fr-FR" sz="1600" b="1" dirty="0">
                <a:latin typeface="Times New Roman" pitchFamily="18" charset="0"/>
                <a:cs typeface="Times New Roman" pitchFamily="18" charset="0"/>
              </a:rPr>
            </a:br>
            <a:r>
              <a:rPr lang="fr-FR" sz="1600" b="1" dirty="0">
                <a:latin typeface="Times New Roman" pitchFamily="18" charset="0"/>
                <a:cs typeface="Times New Roman" pitchFamily="18" charset="0"/>
              </a:rPr>
              <a:t>· bacs de culture : petite barquette transparente en plastique</a:t>
            </a:r>
            <a:br>
              <a:rPr lang="fr-FR" sz="1600" b="1" dirty="0">
                <a:latin typeface="Times New Roman" pitchFamily="18" charset="0"/>
                <a:cs typeface="Times New Roman" pitchFamily="18" charset="0"/>
              </a:rPr>
            </a:br>
            <a:r>
              <a:rPr lang="fr-FR" sz="1600" b="1" dirty="0">
                <a:latin typeface="Times New Roman" pitchFamily="18" charset="0"/>
                <a:cs typeface="Times New Roman" pitchFamily="18" charset="0"/>
              </a:rPr>
              <a:t>· liquide de KNOP (pour un litre d'eau distillée) : </a:t>
            </a:r>
          </a:p>
          <a:p>
            <a:pPr eaLnBrk="1" fontAlgn="auto" hangingPunct="1">
              <a:spcBef>
                <a:spcPts val="0"/>
              </a:spcBef>
              <a:spcAft>
                <a:spcPts val="0"/>
              </a:spcAft>
              <a:defRPr/>
            </a:pPr>
            <a:r>
              <a:rPr lang="fr-FR" sz="1600" b="1" dirty="0">
                <a:latin typeface="Times New Roman" pitchFamily="18" charset="0"/>
                <a:cs typeface="Times New Roman" pitchFamily="18" charset="0"/>
              </a:rPr>
              <a:t>	1 g de nitrate de Ca </a:t>
            </a:r>
            <a:br>
              <a:rPr lang="fr-FR" sz="1600" b="1" dirty="0">
                <a:latin typeface="Times New Roman" pitchFamily="18" charset="0"/>
                <a:cs typeface="Times New Roman" pitchFamily="18" charset="0"/>
              </a:rPr>
            </a:br>
            <a:r>
              <a:rPr lang="fr-FR" sz="1600" b="1" dirty="0">
                <a:latin typeface="Times New Roman" pitchFamily="18" charset="0"/>
                <a:cs typeface="Times New Roman" pitchFamily="18" charset="0"/>
              </a:rPr>
              <a:t>	0,25 g nitrate de K </a:t>
            </a:r>
            <a:br>
              <a:rPr lang="fr-FR" sz="1600" b="1" dirty="0">
                <a:latin typeface="Times New Roman" pitchFamily="18" charset="0"/>
                <a:cs typeface="Times New Roman" pitchFamily="18" charset="0"/>
              </a:rPr>
            </a:br>
            <a:r>
              <a:rPr lang="fr-FR" sz="1600" b="1" dirty="0">
                <a:latin typeface="Times New Roman" pitchFamily="18" charset="0"/>
                <a:cs typeface="Times New Roman" pitchFamily="18" charset="0"/>
              </a:rPr>
              <a:t>	0,25 g phosphate monopotassique </a:t>
            </a:r>
            <a:br>
              <a:rPr lang="fr-FR" sz="1600" b="1" dirty="0">
                <a:latin typeface="Times New Roman" pitchFamily="18" charset="0"/>
                <a:cs typeface="Times New Roman" pitchFamily="18" charset="0"/>
              </a:rPr>
            </a:br>
            <a:r>
              <a:rPr lang="fr-FR" sz="1600" b="1" dirty="0">
                <a:latin typeface="Times New Roman" pitchFamily="18" charset="0"/>
                <a:cs typeface="Times New Roman" pitchFamily="18" charset="0"/>
              </a:rPr>
              <a:t>	0,25 g sulfate de Mg </a:t>
            </a:r>
            <a:br>
              <a:rPr lang="fr-FR" sz="1600" b="1" dirty="0">
                <a:latin typeface="Times New Roman" pitchFamily="18" charset="0"/>
                <a:cs typeface="Times New Roman" pitchFamily="18" charset="0"/>
              </a:rPr>
            </a:br>
            <a:r>
              <a:rPr lang="fr-FR" sz="1600" b="1" dirty="0">
                <a:latin typeface="Times New Roman" pitchFamily="18" charset="0"/>
                <a:cs typeface="Times New Roman" pitchFamily="18" charset="0"/>
              </a:rPr>
              <a:t>	traces de phosphate de fer (une pincée). </a:t>
            </a:r>
          </a:p>
          <a:p>
            <a:pPr eaLnBrk="1" fontAlgn="auto" hangingPunct="1">
              <a:spcBef>
                <a:spcPts val="0"/>
              </a:spcBef>
              <a:spcAft>
                <a:spcPts val="0"/>
              </a:spcAft>
              <a:defRPr/>
            </a:pPr>
            <a:endParaRPr lang="fr-FR" sz="1600" b="1" dirty="0">
              <a:solidFill>
                <a:srgbClr val="FFFF00"/>
              </a:solidFill>
              <a:latin typeface="Times New Roman" pitchFamily="18" charset="0"/>
              <a:cs typeface="Times New Roman" pitchFamily="18" charset="0"/>
            </a:endParaRPr>
          </a:p>
          <a:p>
            <a:pPr eaLnBrk="1" fontAlgn="auto" hangingPunct="1">
              <a:spcBef>
                <a:spcPts val="0"/>
              </a:spcBef>
              <a:spcAft>
                <a:spcPts val="0"/>
              </a:spcAft>
              <a:defRPr/>
            </a:pPr>
            <a:r>
              <a:rPr lang="fr-FR" sz="1600" b="1" dirty="0">
                <a:solidFill>
                  <a:srgbClr val="1F05BB"/>
                </a:solidFill>
                <a:latin typeface="Times New Roman" pitchFamily="18" charset="0"/>
                <a:cs typeface="Times New Roman" pitchFamily="18" charset="0"/>
              </a:rPr>
              <a:t>2- Etapes de la préparation du  pois à la culture:</a:t>
            </a:r>
          </a:p>
          <a:p>
            <a:pPr eaLnBrk="1" fontAlgn="auto" hangingPunct="1">
              <a:spcBef>
                <a:spcPts val="0"/>
              </a:spcBef>
              <a:spcAft>
                <a:spcPts val="0"/>
              </a:spcAft>
              <a:defRPr/>
            </a:pPr>
            <a:r>
              <a:rPr lang="fr-FR" sz="1600" b="1" dirty="0">
                <a:solidFill>
                  <a:srgbClr val="FFFF00"/>
                </a:solidFill>
                <a:latin typeface="Times New Roman" pitchFamily="18" charset="0"/>
                <a:cs typeface="Times New Roman" pitchFamily="18" charset="0"/>
              </a:rPr>
              <a:t>   	 </a:t>
            </a:r>
            <a:r>
              <a:rPr lang="fr-FR" sz="1600" b="1" dirty="0">
                <a:latin typeface="Times New Roman" pitchFamily="18" charset="0"/>
                <a:cs typeface="Times New Roman" pitchFamily="18" charset="0"/>
              </a:rPr>
              <a:t>Faire gonfler les pois secs dans l'eau pendant 24 heures</a:t>
            </a:r>
          </a:p>
          <a:p>
            <a:pPr eaLnBrk="1" fontAlgn="auto" hangingPunct="1">
              <a:spcBef>
                <a:spcPts val="0"/>
              </a:spcBef>
              <a:spcAft>
                <a:spcPts val="0"/>
              </a:spcAft>
              <a:defRPr/>
            </a:pPr>
            <a:r>
              <a:rPr lang="fr-FR" sz="1600" b="1" dirty="0">
                <a:latin typeface="Times New Roman" pitchFamily="18" charset="0"/>
                <a:cs typeface="Times New Roman" pitchFamily="18" charset="0"/>
              </a:rPr>
              <a:t>  </a:t>
            </a:r>
            <a:r>
              <a:rPr lang="fr-FR" sz="1600" b="1" dirty="0">
                <a:solidFill>
                  <a:srgbClr val="7030A0"/>
                </a:solidFill>
                <a:latin typeface="Times New Roman" pitchFamily="18" charset="0"/>
                <a:cs typeface="Times New Roman" pitchFamily="18" charset="0"/>
              </a:rPr>
              <a:t>	 Mise en culture: </a:t>
            </a:r>
          </a:p>
          <a:p>
            <a:pPr eaLnBrk="1" fontAlgn="auto" hangingPunct="1">
              <a:spcBef>
                <a:spcPts val="0"/>
              </a:spcBef>
              <a:spcAft>
                <a:spcPts val="0"/>
              </a:spcAft>
              <a:defRPr/>
            </a:pPr>
            <a:r>
              <a:rPr lang="fr-FR" sz="1600" b="1" dirty="0">
                <a:latin typeface="Times New Roman" pitchFamily="18" charset="0"/>
                <a:cs typeface="Times New Roman" pitchFamily="18" charset="0"/>
              </a:rPr>
              <a:t>	- Préparer des bacs avec du sol que l'on arrose suffisamment sans l’</a:t>
            </a:r>
            <a:r>
              <a:rPr lang="fr-FR" sz="1600" b="1" dirty="0" err="1">
                <a:latin typeface="Times New Roman" pitchFamily="18" charset="0"/>
                <a:cs typeface="Times New Roman" pitchFamily="18" charset="0"/>
              </a:rPr>
              <a:t>innonder</a:t>
            </a:r>
            <a:r>
              <a:rPr lang="fr-FR" sz="1600" b="1" dirty="0">
                <a:latin typeface="Times New Roman" pitchFamily="18" charset="0"/>
                <a:cs typeface="Times New Roman" pitchFamily="18" charset="0"/>
              </a:rPr>
              <a:t>.</a:t>
            </a:r>
            <a:br>
              <a:rPr lang="fr-FR" sz="1600" b="1" dirty="0">
                <a:latin typeface="Times New Roman" pitchFamily="18" charset="0"/>
                <a:cs typeface="Times New Roman" pitchFamily="18" charset="0"/>
              </a:rPr>
            </a:br>
            <a:r>
              <a:rPr lang="fr-FR" sz="1600" b="1" dirty="0">
                <a:latin typeface="Times New Roman" pitchFamily="18" charset="0"/>
                <a:cs typeface="Times New Roman" pitchFamily="18" charset="0"/>
              </a:rPr>
              <a:t>	- Rincer les pois qui ont gonflé, avec l'eau courante (2 à 3 fois)</a:t>
            </a:r>
            <a:br>
              <a:rPr lang="fr-FR" sz="1600" b="1" dirty="0">
                <a:latin typeface="Times New Roman" pitchFamily="18" charset="0"/>
                <a:cs typeface="Times New Roman" pitchFamily="18" charset="0"/>
              </a:rPr>
            </a:br>
            <a:r>
              <a:rPr lang="fr-FR" sz="1600" b="1" dirty="0">
                <a:latin typeface="Times New Roman" pitchFamily="18" charset="0"/>
                <a:cs typeface="Times New Roman" pitchFamily="18" charset="0"/>
              </a:rPr>
              <a:t>	- Disposer les pois sur le sol mouillé</a:t>
            </a:r>
            <a:br>
              <a:rPr lang="fr-FR" sz="1600" b="1" dirty="0">
                <a:latin typeface="Times New Roman" pitchFamily="18" charset="0"/>
                <a:cs typeface="Times New Roman" pitchFamily="18" charset="0"/>
              </a:rPr>
            </a:br>
            <a:r>
              <a:rPr lang="fr-FR" sz="1600" b="1" dirty="0">
                <a:latin typeface="Times New Roman" pitchFamily="18" charset="0"/>
                <a:cs typeface="Times New Roman" pitchFamily="18" charset="0"/>
              </a:rPr>
              <a:t>	- Couvrir la boite avec un couvercle transparent</a:t>
            </a:r>
          </a:p>
          <a:p>
            <a:pPr eaLnBrk="1" fontAlgn="auto" hangingPunct="1">
              <a:spcBef>
                <a:spcPts val="0"/>
              </a:spcBef>
              <a:spcAft>
                <a:spcPts val="0"/>
              </a:spcAft>
              <a:defRPr/>
            </a:pPr>
            <a:r>
              <a:rPr lang="fr-FR" sz="1600" b="1" dirty="0">
                <a:latin typeface="Times New Roman" pitchFamily="18" charset="0"/>
                <a:cs typeface="Times New Roman" pitchFamily="18" charset="0"/>
              </a:rPr>
              <a:t>	- On peut mettre les pois dans une mini-serre</a:t>
            </a:r>
            <a:endParaRPr lang="fr-FR" b="1" dirty="0">
              <a:solidFill>
                <a:srgbClr val="FFFF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2332A795-8988-44DB-99B7-14EF04F270ED}"/>
              </a:ext>
            </a:extLst>
          </p:cNvPr>
          <p:cNvSpPr/>
          <p:nvPr/>
        </p:nvSpPr>
        <p:spPr>
          <a:xfrm>
            <a:off x="156185" y="1176155"/>
            <a:ext cx="5776458" cy="369332"/>
          </a:xfrm>
          <a:prstGeom prst="rect">
            <a:avLst/>
          </a:prstGeom>
        </p:spPr>
        <p:txBody>
          <a:bodyPr wrap="square">
            <a:spAutoFit/>
          </a:bodyPr>
          <a:lstStyle/>
          <a:p>
            <a:pPr>
              <a:defRPr/>
            </a:pPr>
            <a:r>
              <a:rPr lang="fr-FR" b="1" dirty="0">
                <a:solidFill>
                  <a:srgbClr val="7030A0"/>
                </a:solidFill>
              </a:rPr>
              <a:t>Elevage de coccinelles pour la lutte biologique (suite)</a:t>
            </a:r>
          </a:p>
        </p:txBody>
      </p:sp>
      <p:sp>
        <p:nvSpPr>
          <p:cNvPr id="10" name="Rectangle 5">
            <a:extLst>
              <a:ext uri="{FF2B5EF4-FFF2-40B4-BE49-F238E27FC236}">
                <a16:creationId xmlns:a16="http://schemas.microsoft.com/office/drawing/2014/main" id="{684A23E9-DD85-4CBB-8502-3B316AFB397F}"/>
              </a:ext>
            </a:extLst>
          </p:cNvPr>
          <p:cNvSpPr>
            <a:spLocks noChangeArrowheads="1"/>
          </p:cNvSpPr>
          <p:nvPr/>
        </p:nvSpPr>
        <p:spPr bwMode="auto">
          <a:xfrm>
            <a:off x="9184420" y="5050971"/>
            <a:ext cx="222068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000" dirty="0">
                <a:solidFill>
                  <a:srgbClr val="7030A0"/>
                </a:solidFill>
                <a:latin typeface="Arial" panose="020B0604020202020204" pitchFamily="34" charset="0"/>
              </a:rPr>
              <a:t>Source : </a:t>
            </a:r>
            <a:r>
              <a:rPr lang="fr-FR" altLang="fr-FR" sz="1000" i="1" dirty="0">
                <a:solidFill>
                  <a:srgbClr val="7030A0"/>
                </a:solidFill>
                <a:latin typeface="Arial" panose="020B0604020202020204" pitchFamily="34" charset="0"/>
              </a:rPr>
              <a:t>La lutte biologique par les entomophages: La coccinelle</a:t>
            </a:r>
            <a:r>
              <a:rPr lang="fr-FR" altLang="fr-FR" sz="1000" dirty="0">
                <a:solidFill>
                  <a:srgbClr val="7030A0"/>
                </a:solidFill>
                <a:latin typeface="Arial" panose="020B0604020202020204" pitchFamily="34" charset="0"/>
              </a:rPr>
              <a:t>, Par Hamra-</a:t>
            </a:r>
            <a:r>
              <a:rPr lang="fr-FR" altLang="fr-FR" sz="1000" dirty="0" err="1">
                <a:solidFill>
                  <a:srgbClr val="7030A0"/>
                </a:solidFill>
                <a:latin typeface="Arial" panose="020B0604020202020204" pitchFamily="34" charset="0"/>
              </a:rPr>
              <a:t>Kroua</a:t>
            </a:r>
            <a:r>
              <a:rPr lang="fr-FR" altLang="fr-FR" sz="1000" dirty="0">
                <a:solidFill>
                  <a:srgbClr val="7030A0"/>
                </a:solidFill>
                <a:latin typeface="Arial" panose="020B0604020202020204" pitchFamily="34" charset="0"/>
              </a:rPr>
              <a:t> S., Présenté </a:t>
            </a:r>
            <a:r>
              <a:rPr lang="fr-FR" altLang="fr-FR" sz="1000" dirty="0" err="1">
                <a:solidFill>
                  <a:srgbClr val="7030A0"/>
                </a:solidFill>
                <a:latin typeface="Arial" panose="020B0604020202020204" pitchFamily="34" charset="0"/>
              </a:rPr>
              <a:t>parZoughailech</a:t>
            </a:r>
            <a:r>
              <a:rPr lang="fr-FR" altLang="fr-FR" sz="1000" dirty="0">
                <a:solidFill>
                  <a:srgbClr val="7030A0"/>
                </a:solidFill>
                <a:latin typeface="Arial" panose="020B0604020202020204" pitchFamily="34" charset="0"/>
              </a:rPr>
              <a:t> Abdelmalek, Laboratoire de </a:t>
            </a:r>
            <a:r>
              <a:rPr lang="fr-FR" altLang="fr-FR" sz="1000" dirty="0" err="1">
                <a:solidFill>
                  <a:srgbClr val="7030A0"/>
                </a:solidFill>
                <a:latin typeface="Arial" panose="020B0604020202020204" pitchFamily="34" charset="0"/>
              </a:rPr>
              <a:t>Biosystématique</a:t>
            </a:r>
            <a:r>
              <a:rPr lang="fr-FR" altLang="fr-FR" sz="1000" dirty="0">
                <a:solidFill>
                  <a:srgbClr val="7030A0"/>
                </a:solidFill>
                <a:latin typeface="Arial" panose="020B0604020202020204" pitchFamily="34" charset="0"/>
              </a:rPr>
              <a:t> et Ecologie des Arthropodes, Faculté SNV, Université </a:t>
            </a:r>
            <a:r>
              <a:rPr lang="fr-FR" altLang="fr-FR" sz="1000" dirty="0" err="1">
                <a:solidFill>
                  <a:srgbClr val="7030A0"/>
                </a:solidFill>
                <a:latin typeface="Arial" panose="020B0604020202020204" pitchFamily="34" charset="0"/>
              </a:rPr>
              <a:t>Mentouri</a:t>
            </a:r>
            <a:r>
              <a:rPr lang="fr-FR" altLang="fr-FR" sz="1000" dirty="0">
                <a:solidFill>
                  <a:srgbClr val="7030A0"/>
                </a:solidFill>
                <a:latin typeface="Arial" panose="020B0604020202020204" pitchFamily="34" charset="0"/>
              </a:rPr>
              <a:t>, Constantine, </a:t>
            </a:r>
            <a:r>
              <a:rPr lang="fr-FR" altLang="fr-FR" sz="1000" dirty="0">
                <a:solidFill>
                  <a:srgbClr val="7030A0"/>
                </a:solidFill>
                <a:latin typeface="Arial" panose="020B0604020202020204" pitchFamily="34" charset="0"/>
                <a:hlinkClick r:id="rId2"/>
              </a:rPr>
              <a:t>http://www.umc.edu.dz/vf/images/coccinella.pdf</a:t>
            </a:r>
            <a:r>
              <a:rPr lang="fr-FR" altLang="fr-FR" sz="1000" dirty="0">
                <a:solidFill>
                  <a:srgbClr val="7030A0"/>
                </a:solidFill>
                <a:latin typeface="Arial" panose="020B0604020202020204" pitchFamily="34" charset="0"/>
              </a:rPr>
              <a:t> </a:t>
            </a:r>
          </a:p>
        </p:txBody>
      </p:sp>
      <p:sp>
        <p:nvSpPr>
          <p:cNvPr id="11" name="Espace réservé du numéro de diapositive 1">
            <a:extLst>
              <a:ext uri="{FF2B5EF4-FFF2-40B4-BE49-F238E27FC236}">
                <a16:creationId xmlns:a16="http://schemas.microsoft.com/office/drawing/2014/main" id="{7D2091EC-FFAF-4FFA-BFF9-76679BE0659B}"/>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135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76514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EF3A856B-B9EC-4D94-A293-47FB17AED6B5}"/>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5DDFFA64-A9BD-426F-A6B5-ED70D1AF94DF}"/>
              </a:ext>
            </a:extLst>
          </p:cNvPr>
          <p:cNvSpPr/>
          <p:nvPr/>
        </p:nvSpPr>
        <p:spPr>
          <a:xfrm>
            <a:off x="107975" y="908883"/>
            <a:ext cx="5865708"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Annexe 1 : Elevage en masse des auxiliaires (suite)</a:t>
            </a:r>
            <a:endParaRPr lang="fr-FR" altLang="fr-FR" dirty="0">
              <a:solidFill>
                <a:srgbClr val="7030A0"/>
              </a:solidFill>
              <a:latin typeface="Arial" panose="020B0604020202020204" pitchFamily="34" charset="0"/>
            </a:endParaRPr>
          </a:p>
        </p:txBody>
      </p:sp>
      <p:sp>
        <p:nvSpPr>
          <p:cNvPr id="5" name="Rectangle 4">
            <a:extLst>
              <a:ext uri="{FF2B5EF4-FFF2-40B4-BE49-F238E27FC236}">
                <a16:creationId xmlns:a16="http://schemas.microsoft.com/office/drawing/2014/main" id="{A6FB25BF-4C71-41CA-870D-009EAB54B500}"/>
              </a:ext>
            </a:extLst>
          </p:cNvPr>
          <p:cNvSpPr/>
          <p:nvPr/>
        </p:nvSpPr>
        <p:spPr>
          <a:xfrm>
            <a:off x="107975" y="1322519"/>
            <a:ext cx="5776458" cy="369332"/>
          </a:xfrm>
          <a:prstGeom prst="rect">
            <a:avLst/>
          </a:prstGeom>
        </p:spPr>
        <p:txBody>
          <a:bodyPr wrap="square">
            <a:spAutoFit/>
          </a:bodyPr>
          <a:lstStyle/>
          <a:p>
            <a:pPr>
              <a:defRPr/>
            </a:pPr>
            <a:r>
              <a:rPr lang="fr-FR" b="1" dirty="0">
                <a:solidFill>
                  <a:srgbClr val="7030A0"/>
                </a:solidFill>
              </a:rPr>
              <a:t>Elevage de coccinelles pour la lutte biologique (suite)</a:t>
            </a:r>
          </a:p>
        </p:txBody>
      </p:sp>
      <p:sp>
        <p:nvSpPr>
          <p:cNvPr id="6" name="Rectangle 5">
            <a:extLst>
              <a:ext uri="{FF2B5EF4-FFF2-40B4-BE49-F238E27FC236}">
                <a16:creationId xmlns:a16="http://schemas.microsoft.com/office/drawing/2014/main" id="{F01DCF68-211E-4FC6-94BC-D248830DDE0C}"/>
              </a:ext>
            </a:extLst>
          </p:cNvPr>
          <p:cNvSpPr>
            <a:spLocks noChangeArrowheads="1"/>
          </p:cNvSpPr>
          <p:nvPr/>
        </p:nvSpPr>
        <p:spPr bwMode="auto">
          <a:xfrm>
            <a:off x="186279" y="1736155"/>
            <a:ext cx="8893175" cy="3667125"/>
          </a:xfrm>
          <a:prstGeom prst="rect">
            <a:avLst/>
          </a:prstGeom>
          <a:solidFill>
            <a:schemeClr val="accent2">
              <a:lumMod val="20000"/>
              <a:lumOff val="80000"/>
            </a:schemeClr>
          </a:solidFill>
          <a:ln w="9525">
            <a:noFill/>
            <a:miter lim="800000"/>
            <a:headEnd/>
            <a:tailEnd/>
          </a:ln>
        </p:spPr>
        <p:txBody>
          <a:bodyPr>
            <a:spAutoFit/>
          </a:bodyPr>
          <a:lstStyle/>
          <a:p>
            <a:pPr eaLnBrk="1" hangingPunct="1">
              <a:defRPr/>
            </a:pPr>
            <a:r>
              <a:rPr lang="fr-FR" sz="2400" b="1" dirty="0">
                <a:solidFill>
                  <a:srgbClr val="0000FF"/>
                </a:solidFill>
                <a:latin typeface="Calibri" pitchFamily="34" charset="0"/>
              </a:rPr>
              <a:t>Elevage des pucerons</a:t>
            </a:r>
          </a:p>
          <a:p>
            <a:pPr eaLnBrk="1" hangingPunct="1">
              <a:defRPr/>
            </a:pPr>
            <a:endParaRPr lang="fr-FR" sz="1600" b="1" dirty="0">
              <a:solidFill>
                <a:srgbClr val="0000FF"/>
              </a:solidFill>
              <a:latin typeface="Calibri" pitchFamily="34" charset="0"/>
            </a:endParaRPr>
          </a:p>
          <a:p>
            <a:pPr eaLnBrk="1" hangingPunct="1">
              <a:defRPr/>
            </a:pPr>
            <a:r>
              <a:rPr lang="fr-FR" sz="1600" b="1" dirty="0">
                <a:solidFill>
                  <a:srgbClr val="0000FF"/>
                </a:solidFill>
                <a:latin typeface="Calibri" pitchFamily="34" charset="0"/>
              </a:rPr>
              <a:t>1ère étape : </a:t>
            </a:r>
            <a:br>
              <a:rPr lang="fr-FR" sz="1600" b="1" dirty="0">
                <a:solidFill>
                  <a:srgbClr val="0000FF"/>
                </a:solidFill>
                <a:latin typeface="Calibri" pitchFamily="34" charset="0"/>
              </a:rPr>
            </a:br>
            <a:r>
              <a:rPr lang="fr-FR" sz="1600" b="1" dirty="0">
                <a:solidFill>
                  <a:srgbClr val="0000FF"/>
                </a:solidFill>
                <a:latin typeface="Calibri" pitchFamily="34" charset="0"/>
              </a:rPr>
              <a:t>- Sur des barquettes de pois, déposer un rameau feuillé de pois infecté de pucerons.</a:t>
            </a:r>
            <a:br>
              <a:rPr lang="fr-FR" sz="1600" b="1" dirty="0">
                <a:solidFill>
                  <a:srgbClr val="0000FF"/>
                </a:solidFill>
                <a:latin typeface="Calibri" pitchFamily="34" charset="0"/>
              </a:rPr>
            </a:br>
            <a:r>
              <a:rPr lang="fr-FR" sz="1600" b="1" dirty="0">
                <a:solidFill>
                  <a:srgbClr val="0000FF"/>
                </a:solidFill>
                <a:latin typeface="Calibri" pitchFamily="34" charset="0"/>
              </a:rPr>
              <a:t>	- Il n'est pas utile de manipuler directement les pucerons.</a:t>
            </a:r>
            <a:br>
              <a:rPr lang="fr-FR" sz="1600" b="1" dirty="0">
                <a:solidFill>
                  <a:srgbClr val="0000FF"/>
                </a:solidFill>
                <a:latin typeface="Calibri" pitchFamily="34" charset="0"/>
              </a:rPr>
            </a:br>
            <a:r>
              <a:rPr lang="fr-FR" sz="1600" b="1" dirty="0">
                <a:solidFill>
                  <a:srgbClr val="0000FF"/>
                </a:solidFill>
                <a:latin typeface="Calibri" pitchFamily="34" charset="0"/>
              </a:rPr>
              <a:t>	- De même, il faut travailler sur des barquettes de cultures récentes (5ème jour).</a:t>
            </a:r>
            <a:br>
              <a:rPr lang="fr-FR" sz="1600" b="1" dirty="0">
                <a:solidFill>
                  <a:srgbClr val="0000FF"/>
                </a:solidFill>
                <a:latin typeface="Calibri" pitchFamily="34" charset="0"/>
              </a:rPr>
            </a:br>
            <a:r>
              <a:rPr lang="fr-FR" sz="1600" b="1" dirty="0">
                <a:solidFill>
                  <a:srgbClr val="0000FF"/>
                </a:solidFill>
                <a:latin typeface="Calibri" pitchFamily="34" charset="0"/>
              </a:rPr>
              <a:t>	- Ne plus arroser les cultures après introduction des pucerons. </a:t>
            </a:r>
          </a:p>
          <a:p>
            <a:pPr eaLnBrk="1" hangingPunct="1">
              <a:defRPr/>
            </a:pPr>
            <a:endParaRPr lang="fr-FR" sz="1600" b="1" dirty="0">
              <a:solidFill>
                <a:srgbClr val="0000FF"/>
              </a:solidFill>
              <a:latin typeface="Calibri" pitchFamily="34" charset="0"/>
            </a:endParaRPr>
          </a:p>
          <a:p>
            <a:pPr eaLnBrk="1" hangingPunct="1">
              <a:defRPr/>
            </a:pPr>
            <a:r>
              <a:rPr lang="fr-FR" sz="1600" b="1" dirty="0">
                <a:solidFill>
                  <a:srgbClr val="0000FF"/>
                </a:solidFill>
                <a:latin typeface="Calibri" pitchFamily="34" charset="0"/>
              </a:rPr>
              <a:t>2ème étape :</a:t>
            </a:r>
            <a:br>
              <a:rPr lang="fr-FR" sz="1600" b="1" dirty="0">
                <a:solidFill>
                  <a:srgbClr val="0000FF"/>
                </a:solidFill>
                <a:latin typeface="Calibri" pitchFamily="34" charset="0"/>
              </a:rPr>
            </a:br>
            <a:r>
              <a:rPr lang="fr-FR" sz="1600" b="1" dirty="0">
                <a:solidFill>
                  <a:srgbClr val="FF0000"/>
                </a:solidFill>
                <a:latin typeface="Calibri" pitchFamily="34" charset="0"/>
              </a:rPr>
              <a:t>En moins d’une semaine, la barquette de pois est totalement infestée de pucerons. </a:t>
            </a:r>
          </a:p>
          <a:p>
            <a:pPr eaLnBrk="1" hangingPunct="1">
              <a:defRPr/>
            </a:pPr>
            <a:r>
              <a:rPr lang="fr-FR" sz="1600" b="1" dirty="0">
                <a:solidFill>
                  <a:srgbClr val="0000FF"/>
                </a:solidFill>
                <a:latin typeface="Calibri" pitchFamily="34" charset="0"/>
              </a:rPr>
              <a:t>	Conditions : </a:t>
            </a:r>
          </a:p>
          <a:p>
            <a:pPr eaLnBrk="1" hangingPunct="1">
              <a:defRPr/>
            </a:pPr>
            <a:r>
              <a:rPr lang="fr-FR" sz="1600" b="1" dirty="0">
                <a:solidFill>
                  <a:srgbClr val="0000FF"/>
                </a:solidFill>
                <a:latin typeface="Calibri" pitchFamily="34" charset="0"/>
              </a:rPr>
              <a:t>		· température optimale : 12°C</a:t>
            </a:r>
            <a:br>
              <a:rPr lang="fr-FR" sz="1600" b="1" dirty="0">
                <a:solidFill>
                  <a:srgbClr val="0000FF"/>
                </a:solidFill>
                <a:latin typeface="Calibri" pitchFamily="34" charset="0"/>
              </a:rPr>
            </a:br>
            <a:r>
              <a:rPr lang="fr-FR" sz="1600" b="1" dirty="0">
                <a:solidFill>
                  <a:srgbClr val="0000FF"/>
                </a:solidFill>
                <a:latin typeface="Calibri" pitchFamily="34" charset="0"/>
              </a:rPr>
              <a:t>		· photopériode (pour les pois) : 16 h lumière / 8 h obscurité.</a:t>
            </a:r>
            <a:br>
              <a:rPr lang="fr-FR" sz="1600" b="1" dirty="0">
                <a:solidFill>
                  <a:srgbClr val="0000FF"/>
                </a:solidFill>
                <a:latin typeface="Calibri" pitchFamily="34" charset="0"/>
              </a:rPr>
            </a:br>
            <a:r>
              <a:rPr lang="fr-FR" sz="1600" b="1" dirty="0">
                <a:solidFill>
                  <a:srgbClr val="0000FF"/>
                </a:solidFill>
                <a:latin typeface="Calibri" pitchFamily="34" charset="0"/>
              </a:rPr>
              <a:t>		· envelopper vos cultures infestées d'un voile fin </a:t>
            </a:r>
            <a:endParaRPr lang="fr-FR" dirty="0">
              <a:latin typeface="Calibri" pitchFamily="34" charset="0"/>
            </a:endParaRPr>
          </a:p>
        </p:txBody>
      </p:sp>
      <p:sp>
        <p:nvSpPr>
          <p:cNvPr id="7" name="Rectangle 5">
            <a:extLst>
              <a:ext uri="{FF2B5EF4-FFF2-40B4-BE49-F238E27FC236}">
                <a16:creationId xmlns:a16="http://schemas.microsoft.com/office/drawing/2014/main" id="{0C152BA7-3E4A-4C09-BF1D-949B6135AA10}"/>
              </a:ext>
            </a:extLst>
          </p:cNvPr>
          <p:cNvSpPr>
            <a:spLocks noChangeArrowheads="1"/>
          </p:cNvSpPr>
          <p:nvPr/>
        </p:nvSpPr>
        <p:spPr bwMode="auto">
          <a:xfrm>
            <a:off x="107975" y="5661195"/>
            <a:ext cx="828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dirty="0">
                <a:solidFill>
                  <a:srgbClr val="7030A0"/>
                </a:solidFill>
                <a:latin typeface="Arial" panose="020B0604020202020204" pitchFamily="34" charset="0"/>
              </a:rPr>
              <a:t>Source : </a:t>
            </a:r>
            <a:r>
              <a:rPr lang="fr-FR" altLang="fr-FR" sz="1000" i="1" dirty="0">
                <a:solidFill>
                  <a:srgbClr val="7030A0"/>
                </a:solidFill>
                <a:latin typeface="Arial" panose="020B0604020202020204" pitchFamily="34" charset="0"/>
              </a:rPr>
              <a:t>La lutte biologique par les entomophages: La coccinelle</a:t>
            </a:r>
            <a:r>
              <a:rPr lang="fr-FR" altLang="fr-FR" sz="1000" dirty="0">
                <a:solidFill>
                  <a:srgbClr val="7030A0"/>
                </a:solidFill>
                <a:latin typeface="Arial" panose="020B0604020202020204" pitchFamily="34" charset="0"/>
              </a:rPr>
              <a:t>, Par Hamra-</a:t>
            </a:r>
            <a:r>
              <a:rPr lang="fr-FR" altLang="fr-FR" sz="1000" dirty="0" err="1">
                <a:solidFill>
                  <a:srgbClr val="7030A0"/>
                </a:solidFill>
                <a:latin typeface="Arial" panose="020B0604020202020204" pitchFamily="34" charset="0"/>
              </a:rPr>
              <a:t>Kroua</a:t>
            </a:r>
            <a:r>
              <a:rPr lang="fr-FR" altLang="fr-FR" sz="1000" dirty="0">
                <a:solidFill>
                  <a:srgbClr val="7030A0"/>
                </a:solidFill>
                <a:latin typeface="Arial" panose="020B0604020202020204" pitchFamily="34" charset="0"/>
              </a:rPr>
              <a:t> S., Présenté </a:t>
            </a:r>
            <a:r>
              <a:rPr lang="fr-FR" altLang="fr-FR" sz="1000" dirty="0" err="1">
                <a:solidFill>
                  <a:srgbClr val="7030A0"/>
                </a:solidFill>
                <a:latin typeface="Arial" panose="020B0604020202020204" pitchFamily="34" charset="0"/>
              </a:rPr>
              <a:t>parZoughailech</a:t>
            </a:r>
            <a:r>
              <a:rPr lang="fr-FR" altLang="fr-FR" sz="1000" dirty="0">
                <a:solidFill>
                  <a:srgbClr val="7030A0"/>
                </a:solidFill>
                <a:latin typeface="Arial" panose="020B0604020202020204" pitchFamily="34" charset="0"/>
              </a:rPr>
              <a:t> Abdelmalek, Laboratoire de </a:t>
            </a:r>
            <a:r>
              <a:rPr lang="fr-FR" altLang="fr-FR" sz="1000" dirty="0" err="1">
                <a:solidFill>
                  <a:srgbClr val="7030A0"/>
                </a:solidFill>
                <a:latin typeface="Arial" panose="020B0604020202020204" pitchFamily="34" charset="0"/>
              </a:rPr>
              <a:t>Biosystématique</a:t>
            </a:r>
            <a:r>
              <a:rPr lang="fr-FR" altLang="fr-FR" sz="1000" dirty="0">
                <a:solidFill>
                  <a:srgbClr val="7030A0"/>
                </a:solidFill>
                <a:latin typeface="Arial" panose="020B0604020202020204" pitchFamily="34" charset="0"/>
              </a:rPr>
              <a:t> et Ecologie des Arthropodes, Faculté SNV, Université </a:t>
            </a:r>
            <a:r>
              <a:rPr lang="fr-FR" altLang="fr-FR" sz="1000" dirty="0" err="1">
                <a:solidFill>
                  <a:srgbClr val="7030A0"/>
                </a:solidFill>
                <a:latin typeface="Arial" panose="020B0604020202020204" pitchFamily="34" charset="0"/>
              </a:rPr>
              <a:t>Mentouri</a:t>
            </a:r>
            <a:r>
              <a:rPr lang="fr-FR" altLang="fr-FR" sz="1000" dirty="0">
                <a:solidFill>
                  <a:srgbClr val="7030A0"/>
                </a:solidFill>
                <a:latin typeface="Arial" panose="020B0604020202020204" pitchFamily="34" charset="0"/>
              </a:rPr>
              <a:t>, Constantine, </a:t>
            </a:r>
            <a:r>
              <a:rPr lang="fr-FR" altLang="fr-FR" sz="1000" dirty="0">
                <a:solidFill>
                  <a:srgbClr val="7030A0"/>
                </a:solidFill>
                <a:latin typeface="Arial" panose="020B0604020202020204" pitchFamily="34" charset="0"/>
                <a:hlinkClick r:id="rId2"/>
              </a:rPr>
              <a:t>http://www.umc.edu.dz/vf/images/coccinella.pdf</a:t>
            </a:r>
            <a:r>
              <a:rPr lang="fr-FR" altLang="fr-FR" sz="1000" dirty="0">
                <a:solidFill>
                  <a:srgbClr val="7030A0"/>
                </a:solidFill>
                <a:latin typeface="Arial" panose="020B0604020202020204" pitchFamily="34" charset="0"/>
              </a:rPr>
              <a:t> </a:t>
            </a:r>
          </a:p>
        </p:txBody>
      </p:sp>
      <p:sp>
        <p:nvSpPr>
          <p:cNvPr id="8" name="Espace réservé du numéro de diapositive 1">
            <a:extLst>
              <a:ext uri="{FF2B5EF4-FFF2-40B4-BE49-F238E27FC236}">
                <a16:creationId xmlns:a16="http://schemas.microsoft.com/office/drawing/2014/main" id="{B97D9891-1704-4DAE-90D8-39063A9A5B3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136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9611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EF3A856B-B9EC-4D94-A293-47FB17AED6B5}"/>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071E1516-49BC-459A-AF1C-7EF428E08AA1}"/>
              </a:ext>
            </a:extLst>
          </p:cNvPr>
          <p:cNvSpPr/>
          <p:nvPr/>
        </p:nvSpPr>
        <p:spPr>
          <a:xfrm>
            <a:off x="107975" y="908883"/>
            <a:ext cx="5865708"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Annexe 1 : Elevage en masse des auxiliaires (suite)</a:t>
            </a:r>
            <a:endParaRPr lang="fr-FR" altLang="fr-FR" dirty="0">
              <a:solidFill>
                <a:srgbClr val="7030A0"/>
              </a:solidFill>
              <a:latin typeface="Arial" panose="020B0604020202020204" pitchFamily="34" charset="0"/>
            </a:endParaRPr>
          </a:p>
        </p:txBody>
      </p:sp>
      <p:sp>
        <p:nvSpPr>
          <p:cNvPr id="5" name="Rectangle 4">
            <a:extLst>
              <a:ext uri="{FF2B5EF4-FFF2-40B4-BE49-F238E27FC236}">
                <a16:creationId xmlns:a16="http://schemas.microsoft.com/office/drawing/2014/main" id="{C4C8D42C-72A4-4D9A-8FD2-8F2F89FE6BC5}"/>
              </a:ext>
            </a:extLst>
          </p:cNvPr>
          <p:cNvSpPr/>
          <p:nvPr/>
        </p:nvSpPr>
        <p:spPr>
          <a:xfrm>
            <a:off x="107975" y="1322519"/>
            <a:ext cx="5776458" cy="369332"/>
          </a:xfrm>
          <a:prstGeom prst="rect">
            <a:avLst/>
          </a:prstGeom>
        </p:spPr>
        <p:txBody>
          <a:bodyPr wrap="square">
            <a:spAutoFit/>
          </a:bodyPr>
          <a:lstStyle/>
          <a:p>
            <a:pPr>
              <a:defRPr/>
            </a:pPr>
            <a:r>
              <a:rPr lang="fr-FR" b="1" dirty="0">
                <a:solidFill>
                  <a:srgbClr val="7030A0"/>
                </a:solidFill>
              </a:rPr>
              <a:t>Elevage de coccinelles pour la lutte biologique (suite)</a:t>
            </a:r>
          </a:p>
        </p:txBody>
      </p:sp>
      <p:sp>
        <p:nvSpPr>
          <p:cNvPr id="6" name="Rectangle 5">
            <a:extLst>
              <a:ext uri="{FF2B5EF4-FFF2-40B4-BE49-F238E27FC236}">
                <a16:creationId xmlns:a16="http://schemas.microsoft.com/office/drawing/2014/main" id="{D5FCABA2-CF7B-43F6-8CA6-14D4368C32A4}"/>
              </a:ext>
            </a:extLst>
          </p:cNvPr>
          <p:cNvSpPr>
            <a:spLocks noChangeArrowheads="1"/>
          </p:cNvSpPr>
          <p:nvPr/>
        </p:nvSpPr>
        <p:spPr bwMode="auto">
          <a:xfrm>
            <a:off x="216273" y="1691851"/>
            <a:ext cx="8391525" cy="4156075"/>
          </a:xfrm>
          <a:prstGeom prst="rect">
            <a:avLst/>
          </a:prstGeom>
          <a:solidFill>
            <a:schemeClr val="accent2">
              <a:lumMod val="20000"/>
              <a:lumOff val="80000"/>
            </a:schemeClr>
          </a:solidFill>
          <a:ln w="9525">
            <a:noFill/>
            <a:miter lim="800000"/>
            <a:headEnd/>
            <a:tailEnd/>
          </a:ln>
        </p:spPr>
        <p:txBody>
          <a:bodyPr>
            <a:spAutoFit/>
          </a:bodyPr>
          <a:lstStyle/>
          <a:p>
            <a:pPr eaLnBrk="1" hangingPunct="1">
              <a:defRPr/>
            </a:pPr>
            <a:r>
              <a:rPr lang="fr-FR" sz="2400" b="1" dirty="0">
                <a:solidFill>
                  <a:srgbClr val="0000FF"/>
                </a:solidFill>
                <a:latin typeface="Times New Roman" pitchFamily="18" charset="0"/>
                <a:cs typeface="Times New Roman" pitchFamily="18" charset="0"/>
              </a:rPr>
              <a:t>Elevage des coccinelles à petite échelle</a:t>
            </a:r>
          </a:p>
          <a:p>
            <a:pPr eaLnBrk="1" hangingPunct="1">
              <a:defRPr/>
            </a:pPr>
            <a:endParaRPr lang="fr-FR" sz="1600" b="1" dirty="0">
              <a:solidFill>
                <a:srgbClr val="0000FF"/>
              </a:solidFill>
              <a:latin typeface="Times New Roman" pitchFamily="18" charset="0"/>
              <a:cs typeface="Times New Roman" pitchFamily="18" charset="0"/>
            </a:endParaRPr>
          </a:p>
          <a:p>
            <a:pPr eaLnBrk="1" hangingPunct="1">
              <a:defRPr/>
            </a:pPr>
            <a:r>
              <a:rPr lang="fr-FR" sz="1600" b="1" dirty="0">
                <a:solidFill>
                  <a:srgbClr val="0000FF"/>
                </a:solidFill>
                <a:latin typeface="Times New Roman" pitchFamily="18" charset="0"/>
                <a:cs typeface="Times New Roman" pitchFamily="18" charset="0"/>
              </a:rPr>
              <a:t>1ère étape : </a:t>
            </a:r>
            <a:br>
              <a:rPr lang="fr-FR" sz="1600" dirty="0">
                <a:solidFill>
                  <a:srgbClr val="800000"/>
                </a:solidFill>
                <a:latin typeface="Times New Roman" pitchFamily="18" charset="0"/>
                <a:cs typeface="Times New Roman" pitchFamily="18" charset="0"/>
              </a:rPr>
            </a:br>
            <a:r>
              <a:rPr lang="fr-FR" sz="1600" b="1" dirty="0">
                <a:solidFill>
                  <a:srgbClr val="800000"/>
                </a:solidFill>
                <a:latin typeface="Times New Roman" pitchFamily="18" charset="0"/>
                <a:cs typeface="Times New Roman" pitchFamily="18" charset="0"/>
              </a:rPr>
              <a:t>Sur des barquettes de pois infestées de pucerons, on introduit un rameau feuillé de pois portant des </a:t>
            </a:r>
            <a:r>
              <a:rPr lang="fr-FR" sz="1600" b="1" dirty="0" err="1">
                <a:solidFill>
                  <a:srgbClr val="800000"/>
                </a:solidFill>
                <a:latin typeface="Times New Roman" pitchFamily="18" charset="0"/>
                <a:cs typeface="Times New Roman" pitchFamily="18" charset="0"/>
              </a:rPr>
              <a:t>oeufs</a:t>
            </a:r>
            <a:r>
              <a:rPr lang="fr-FR" sz="1600" b="1" dirty="0">
                <a:solidFill>
                  <a:srgbClr val="800000"/>
                </a:solidFill>
                <a:latin typeface="Times New Roman" pitchFamily="18" charset="0"/>
                <a:cs typeface="Times New Roman" pitchFamily="18" charset="0"/>
              </a:rPr>
              <a:t> de coccinelles. </a:t>
            </a:r>
            <a:br>
              <a:rPr lang="fr-FR" sz="1600" b="1" dirty="0">
                <a:solidFill>
                  <a:srgbClr val="800000"/>
                </a:solidFill>
                <a:latin typeface="Times New Roman" pitchFamily="18" charset="0"/>
                <a:cs typeface="Times New Roman" pitchFamily="18" charset="0"/>
              </a:rPr>
            </a:br>
            <a:r>
              <a:rPr lang="fr-FR" sz="1600" b="1" dirty="0">
                <a:solidFill>
                  <a:srgbClr val="800000"/>
                </a:solidFill>
                <a:latin typeface="Times New Roman" pitchFamily="18" charset="0"/>
                <a:cs typeface="Times New Roman" pitchFamily="18" charset="0"/>
              </a:rPr>
              <a:t>Dans un délai de quatre jours, les </a:t>
            </a:r>
            <a:r>
              <a:rPr lang="fr-FR" sz="1600" b="1" dirty="0" err="1">
                <a:solidFill>
                  <a:srgbClr val="800000"/>
                </a:solidFill>
                <a:latin typeface="Times New Roman" pitchFamily="18" charset="0"/>
                <a:cs typeface="Times New Roman" pitchFamily="18" charset="0"/>
              </a:rPr>
              <a:t>oeufs</a:t>
            </a:r>
            <a:r>
              <a:rPr lang="fr-FR" sz="1600" b="1" dirty="0">
                <a:solidFill>
                  <a:srgbClr val="800000"/>
                </a:solidFill>
                <a:latin typeface="Times New Roman" pitchFamily="18" charset="0"/>
                <a:cs typeface="Times New Roman" pitchFamily="18" charset="0"/>
              </a:rPr>
              <a:t> éclosent et donnent une larve très petite L1 </a:t>
            </a:r>
          </a:p>
          <a:p>
            <a:pPr eaLnBrk="1" hangingPunct="1">
              <a:defRPr/>
            </a:pPr>
            <a:r>
              <a:rPr lang="fr-FR" sz="1600" b="1" dirty="0">
                <a:solidFill>
                  <a:srgbClr val="0000FF"/>
                </a:solidFill>
                <a:latin typeface="Times New Roman" pitchFamily="18" charset="0"/>
                <a:cs typeface="Times New Roman" pitchFamily="18" charset="0"/>
              </a:rPr>
              <a:t>2ème étape :</a:t>
            </a:r>
            <a:br>
              <a:rPr lang="fr-FR" sz="1600" dirty="0">
                <a:solidFill>
                  <a:srgbClr val="800000"/>
                </a:solidFill>
                <a:latin typeface="Times New Roman" pitchFamily="18" charset="0"/>
                <a:cs typeface="Times New Roman" pitchFamily="18" charset="0"/>
              </a:rPr>
            </a:br>
            <a:r>
              <a:rPr lang="fr-FR" sz="1600" b="1" dirty="0">
                <a:solidFill>
                  <a:srgbClr val="800000"/>
                </a:solidFill>
                <a:latin typeface="Times New Roman" pitchFamily="18" charset="0"/>
                <a:cs typeface="Times New Roman" pitchFamily="18" charset="0"/>
              </a:rPr>
              <a:t>Par la suite les stades larvaires se succèdent (jusqu'à L4). Il faut veiller à ce que les barquettes soient bien fournies en pucerons. Les L3 et L4 dévorent  beaucoup de pucerons</a:t>
            </a:r>
          </a:p>
          <a:p>
            <a:pPr eaLnBrk="1" hangingPunct="1">
              <a:defRPr/>
            </a:pPr>
            <a:r>
              <a:rPr lang="fr-FR" sz="1600" b="1" dirty="0">
                <a:solidFill>
                  <a:srgbClr val="0000FF"/>
                </a:solidFill>
                <a:latin typeface="Times New Roman" pitchFamily="18" charset="0"/>
                <a:cs typeface="Times New Roman" pitchFamily="18" charset="0"/>
              </a:rPr>
              <a:t>3ème étape :</a:t>
            </a:r>
            <a:br>
              <a:rPr lang="fr-FR" sz="1600" dirty="0">
                <a:solidFill>
                  <a:srgbClr val="800000"/>
                </a:solidFill>
                <a:latin typeface="Times New Roman" pitchFamily="18" charset="0"/>
                <a:cs typeface="Times New Roman" pitchFamily="18" charset="0"/>
              </a:rPr>
            </a:br>
            <a:r>
              <a:rPr lang="fr-FR" sz="1600" b="1" dirty="0">
                <a:solidFill>
                  <a:srgbClr val="800000"/>
                </a:solidFill>
                <a:latin typeface="Times New Roman" pitchFamily="18" charset="0"/>
                <a:cs typeface="Times New Roman" pitchFamily="18" charset="0"/>
              </a:rPr>
              <a:t>Après la L4, bien reconnaissable par quatre taches jaunes, une nymphe apparait et puis ce sera l'adulte (mâle et femelle).</a:t>
            </a:r>
          </a:p>
          <a:p>
            <a:pPr eaLnBrk="1" hangingPunct="1">
              <a:defRPr/>
            </a:pPr>
            <a:r>
              <a:rPr lang="fr-FR" sz="1600" b="1" dirty="0">
                <a:solidFill>
                  <a:srgbClr val="800000"/>
                </a:solidFill>
                <a:latin typeface="Times New Roman" pitchFamily="18" charset="0"/>
                <a:cs typeface="Times New Roman" pitchFamily="18" charset="0"/>
              </a:rPr>
              <a:t>Conditions :</a:t>
            </a:r>
            <a:r>
              <a:rPr lang="fr-FR" sz="1600" dirty="0">
                <a:solidFill>
                  <a:srgbClr val="800000"/>
                </a:solidFill>
                <a:latin typeface="Times New Roman" pitchFamily="18" charset="0"/>
                <a:cs typeface="Times New Roman" pitchFamily="18" charset="0"/>
              </a:rPr>
              <a:t> </a:t>
            </a:r>
          </a:p>
          <a:p>
            <a:pPr eaLnBrk="1" hangingPunct="1">
              <a:defRPr/>
            </a:pPr>
            <a:r>
              <a:rPr lang="fr-FR" sz="1600" dirty="0">
                <a:solidFill>
                  <a:srgbClr val="800000"/>
                </a:solidFill>
                <a:latin typeface="Times New Roman" pitchFamily="18" charset="0"/>
                <a:cs typeface="Times New Roman" pitchFamily="18" charset="0"/>
              </a:rPr>
              <a:t>    · température optimale : 24°C</a:t>
            </a:r>
            <a:br>
              <a:rPr lang="fr-FR" sz="1600" dirty="0">
                <a:solidFill>
                  <a:srgbClr val="800000"/>
                </a:solidFill>
                <a:latin typeface="Times New Roman" pitchFamily="18" charset="0"/>
                <a:cs typeface="Times New Roman" pitchFamily="18" charset="0"/>
              </a:rPr>
            </a:br>
            <a:r>
              <a:rPr lang="fr-FR" sz="1600" dirty="0">
                <a:solidFill>
                  <a:srgbClr val="800000"/>
                </a:solidFill>
                <a:latin typeface="Times New Roman" pitchFamily="18" charset="0"/>
                <a:cs typeface="Times New Roman" pitchFamily="18" charset="0"/>
              </a:rPr>
              <a:t>    · photopériode (pour les pois) : 16 h lumière / 8 h obscurité.</a:t>
            </a:r>
            <a:br>
              <a:rPr lang="fr-FR" sz="1600" dirty="0">
                <a:solidFill>
                  <a:srgbClr val="800000"/>
                </a:solidFill>
                <a:latin typeface="Times New Roman" pitchFamily="18" charset="0"/>
                <a:cs typeface="Times New Roman" pitchFamily="18" charset="0"/>
              </a:rPr>
            </a:br>
            <a:r>
              <a:rPr lang="fr-FR" sz="1600" dirty="0">
                <a:solidFill>
                  <a:srgbClr val="800000"/>
                </a:solidFill>
                <a:latin typeface="Times New Roman" pitchFamily="18" charset="0"/>
                <a:cs typeface="Times New Roman" pitchFamily="18" charset="0"/>
              </a:rPr>
              <a:t>    · envelopper  les  cultures d'un voile fin. </a:t>
            </a:r>
            <a:endParaRPr lang="fr-FR" sz="1600" dirty="0">
              <a:latin typeface="Calibri" pitchFamily="34" charset="0"/>
            </a:endParaRPr>
          </a:p>
        </p:txBody>
      </p:sp>
      <p:sp>
        <p:nvSpPr>
          <p:cNvPr id="7" name="Rectangle 6">
            <a:extLst>
              <a:ext uri="{FF2B5EF4-FFF2-40B4-BE49-F238E27FC236}">
                <a16:creationId xmlns:a16="http://schemas.microsoft.com/office/drawing/2014/main" id="{C1D66122-1829-4D1E-984A-C13FDB57698A}"/>
              </a:ext>
            </a:extLst>
          </p:cNvPr>
          <p:cNvSpPr>
            <a:spLocks noChangeArrowheads="1"/>
          </p:cNvSpPr>
          <p:nvPr/>
        </p:nvSpPr>
        <p:spPr bwMode="auto">
          <a:xfrm>
            <a:off x="216273" y="6061537"/>
            <a:ext cx="828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dirty="0">
                <a:solidFill>
                  <a:srgbClr val="7030A0"/>
                </a:solidFill>
                <a:latin typeface="Arial" panose="020B0604020202020204" pitchFamily="34" charset="0"/>
              </a:rPr>
              <a:t>Source : </a:t>
            </a:r>
            <a:r>
              <a:rPr lang="fr-FR" altLang="fr-FR" sz="1000" i="1" dirty="0">
                <a:solidFill>
                  <a:srgbClr val="7030A0"/>
                </a:solidFill>
                <a:latin typeface="Arial" panose="020B0604020202020204" pitchFamily="34" charset="0"/>
              </a:rPr>
              <a:t>La lutte biologique par les entomophages: La coccinelle</a:t>
            </a:r>
            <a:r>
              <a:rPr lang="fr-FR" altLang="fr-FR" sz="1000" dirty="0">
                <a:solidFill>
                  <a:srgbClr val="7030A0"/>
                </a:solidFill>
                <a:latin typeface="Arial" panose="020B0604020202020204" pitchFamily="34" charset="0"/>
              </a:rPr>
              <a:t>, Par Hamra-</a:t>
            </a:r>
            <a:r>
              <a:rPr lang="fr-FR" altLang="fr-FR" sz="1000" dirty="0" err="1">
                <a:solidFill>
                  <a:srgbClr val="7030A0"/>
                </a:solidFill>
                <a:latin typeface="Arial" panose="020B0604020202020204" pitchFamily="34" charset="0"/>
              </a:rPr>
              <a:t>Kroua</a:t>
            </a:r>
            <a:r>
              <a:rPr lang="fr-FR" altLang="fr-FR" sz="1000" dirty="0">
                <a:solidFill>
                  <a:srgbClr val="7030A0"/>
                </a:solidFill>
                <a:latin typeface="Arial" panose="020B0604020202020204" pitchFamily="34" charset="0"/>
              </a:rPr>
              <a:t> S., Présenté </a:t>
            </a:r>
            <a:r>
              <a:rPr lang="fr-FR" altLang="fr-FR" sz="1000" dirty="0" err="1">
                <a:solidFill>
                  <a:srgbClr val="7030A0"/>
                </a:solidFill>
                <a:latin typeface="Arial" panose="020B0604020202020204" pitchFamily="34" charset="0"/>
              </a:rPr>
              <a:t>parZoughailech</a:t>
            </a:r>
            <a:r>
              <a:rPr lang="fr-FR" altLang="fr-FR" sz="1000" dirty="0">
                <a:solidFill>
                  <a:srgbClr val="7030A0"/>
                </a:solidFill>
                <a:latin typeface="Arial" panose="020B0604020202020204" pitchFamily="34" charset="0"/>
              </a:rPr>
              <a:t> Abdelmalek, Laboratoire de </a:t>
            </a:r>
            <a:r>
              <a:rPr lang="fr-FR" altLang="fr-FR" sz="1000" dirty="0" err="1">
                <a:solidFill>
                  <a:srgbClr val="7030A0"/>
                </a:solidFill>
                <a:latin typeface="Arial" panose="020B0604020202020204" pitchFamily="34" charset="0"/>
              </a:rPr>
              <a:t>Biosystématique</a:t>
            </a:r>
            <a:r>
              <a:rPr lang="fr-FR" altLang="fr-FR" sz="1000" dirty="0">
                <a:solidFill>
                  <a:srgbClr val="7030A0"/>
                </a:solidFill>
                <a:latin typeface="Arial" panose="020B0604020202020204" pitchFamily="34" charset="0"/>
              </a:rPr>
              <a:t> et Ecologie des Arthropodes, Faculté SNV, Université </a:t>
            </a:r>
            <a:r>
              <a:rPr lang="fr-FR" altLang="fr-FR" sz="1000" dirty="0" err="1">
                <a:solidFill>
                  <a:srgbClr val="7030A0"/>
                </a:solidFill>
                <a:latin typeface="Arial" panose="020B0604020202020204" pitchFamily="34" charset="0"/>
              </a:rPr>
              <a:t>Mentouri</a:t>
            </a:r>
            <a:r>
              <a:rPr lang="fr-FR" altLang="fr-FR" sz="1000" dirty="0">
                <a:solidFill>
                  <a:srgbClr val="7030A0"/>
                </a:solidFill>
                <a:latin typeface="Arial" panose="020B0604020202020204" pitchFamily="34" charset="0"/>
              </a:rPr>
              <a:t>, Constantine, </a:t>
            </a:r>
            <a:r>
              <a:rPr lang="fr-FR" altLang="fr-FR" sz="1000" dirty="0">
                <a:solidFill>
                  <a:srgbClr val="7030A0"/>
                </a:solidFill>
                <a:latin typeface="Arial" panose="020B0604020202020204" pitchFamily="34" charset="0"/>
                <a:hlinkClick r:id="rId2"/>
              </a:rPr>
              <a:t>http://www.umc.edu.dz/vf/images/coccinella.pdf</a:t>
            </a:r>
            <a:r>
              <a:rPr lang="fr-FR" altLang="fr-FR" sz="1000" dirty="0">
                <a:solidFill>
                  <a:srgbClr val="7030A0"/>
                </a:solidFill>
                <a:latin typeface="Arial" panose="020B0604020202020204" pitchFamily="34" charset="0"/>
              </a:rPr>
              <a:t> </a:t>
            </a:r>
          </a:p>
        </p:txBody>
      </p:sp>
      <p:sp>
        <p:nvSpPr>
          <p:cNvPr id="8" name="Espace réservé du numéro de diapositive 1">
            <a:extLst>
              <a:ext uri="{FF2B5EF4-FFF2-40B4-BE49-F238E27FC236}">
                <a16:creationId xmlns:a16="http://schemas.microsoft.com/office/drawing/2014/main" id="{9B13789B-F364-4490-AE29-9207D99E37E0}"/>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137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82283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EF3A856B-B9EC-4D94-A293-47FB17AED6B5}"/>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6452FCC3-E760-4CDB-9D28-779ADDFE5846}"/>
              </a:ext>
            </a:extLst>
          </p:cNvPr>
          <p:cNvSpPr/>
          <p:nvPr/>
        </p:nvSpPr>
        <p:spPr>
          <a:xfrm>
            <a:off x="107975" y="908883"/>
            <a:ext cx="5814412"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Annexe 1 : Elevage en masse des auxiliaires (suite)</a:t>
            </a:r>
            <a:endParaRPr lang="fr-FR" altLang="fr-FR" dirty="0">
              <a:solidFill>
                <a:srgbClr val="7030A0"/>
              </a:solidFill>
              <a:latin typeface="Arial" panose="020B0604020202020204" pitchFamily="34" charset="0"/>
            </a:endParaRPr>
          </a:p>
        </p:txBody>
      </p:sp>
      <p:pic>
        <p:nvPicPr>
          <p:cNvPr id="5" name="Picture 2">
            <a:extLst>
              <a:ext uri="{FF2B5EF4-FFF2-40B4-BE49-F238E27FC236}">
                <a16:creationId xmlns:a16="http://schemas.microsoft.com/office/drawing/2014/main" id="{DA150D82-AF3D-478B-972B-6C1D24612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59100"/>
            <a:ext cx="6411558" cy="352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EC947E8-53F8-4563-961D-F00E4A332699}"/>
              </a:ext>
            </a:extLst>
          </p:cNvPr>
          <p:cNvSpPr>
            <a:spLocks noChangeArrowheads="1"/>
          </p:cNvSpPr>
          <p:nvPr/>
        </p:nvSpPr>
        <p:spPr bwMode="auto">
          <a:xfrm>
            <a:off x="179388" y="1435100"/>
            <a:ext cx="8964612" cy="13239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000" b="1" dirty="0">
                <a:solidFill>
                  <a:srgbClr val="1C17ED"/>
                </a:solidFill>
                <a:latin typeface="Times New Roman" panose="02020603050405020304" pitchFamily="18" charset="0"/>
                <a:cs typeface="Times New Roman" panose="02020603050405020304" pitchFamily="18" charset="0"/>
              </a:rPr>
              <a:t>Dispositif simplifié d’élevage de pucerons et de coccinelles</a:t>
            </a:r>
          </a:p>
          <a:p>
            <a:pPr eaLnBrk="1" hangingPunct="1">
              <a:spcBef>
                <a:spcPct val="0"/>
              </a:spcBef>
              <a:buFontTx/>
              <a:buNone/>
            </a:pPr>
            <a:endParaRPr lang="fr-FR" altLang="fr-FR" sz="2000" b="1" dirty="0">
              <a:latin typeface="Times New Roman" panose="02020603050405020304" pitchFamily="18" charset="0"/>
              <a:cs typeface="Times New Roman" panose="02020603050405020304" pitchFamily="18" charset="0"/>
            </a:endParaRPr>
          </a:p>
          <a:p>
            <a:pPr eaLnBrk="1" hangingPunct="1">
              <a:spcBef>
                <a:spcPct val="0"/>
              </a:spcBef>
              <a:buFontTx/>
              <a:buNone/>
            </a:pPr>
            <a:r>
              <a:rPr lang="fr-FR" altLang="fr-FR" sz="2000" b="1" dirty="0">
                <a:latin typeface="Times New Roman" panose="02020603050405020304" pitchFamily="18" charset="0"/>
                <a:cs typeface="Times New Roman" panose="02020603050405020304" pitchFamily="18" charset="0"/>
              </a:rPr>
              <a:t>Les 2 vont de pair car les coccinelles se nourrissent de pucerons. En parallèle de l’élevage de coccinelles, il est donc nécessaire de prévoir un élevage de pucerons.</a:t>
            </a:r>
            <a:endParaRPr lang="fr-FR" altLang="fr-FR" dirty="0">
              <a:latin typeface="Arial" panose="020B0604020202020204" pitchFamily="34" charset="0"/>
            </a:endParaRPr>
          </a:p>
        </p:txBody>
      </p:sp>
      <p:sp>
        <p:nvSpPr>
          <p:cNvPr id="7" name="Rectangle 7">
            <a:extLst>
              <a:ext uri="{FF2B5EF4-FFF2-40B4-BE49-F238E27FC236}">
                <a16:creationId xmlns:a16="http://schemas.microsoft.com/office/drawing/2014/main" id="{75B909BF-33F5-45D2-A51D-95786BAC8E1F}"/>
              </a:ext>
            </a:extLst>
          </p:cNvPr>
          <p:cNvSpPr>
            <a:spLocks noChangeArrowheads="1"/>
          </p:cNvSpPr>
          <p:nvPr/>
        </p:nvSpPr>
        <p:spPr bwMode="auto">
          <a:xfrm>
            <a:off x="6577984" y="5443942"/>
            <a:ext cx="39322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dirty="0">
                <a:solidFill>
                  <a:srgbClr val="7030A0"/>
                </a:solidFill>
                <a:latin typeface="Arial" panose="020B0604020202020204" pitchFamily="34" charset="0"/>
              </a:rPr>
              <a:t>Source : </a:t>
            </a:r>
            <a:r>
              <a:rPr lang="fr-FR" altLang="fr-FR" sz="1000" i="1" dirty="0">
                <a:solidFill>
                  <a:srgbClr val="7030A0"/>
                </a:solidFill>
                <a:latin typeface="Arial" panose="020B0604020202020204" pitchFamily="34" charset="0"/>
              </a:rPr>
              <a:t>La lutte biologique par les entomophages: La coccinelle</a:t>
            </a:r>
            <a:r>
              <a:rPr lang="fr-FR" altLang="fr-FR" sz="1000" dirty="0">
                <a:solidFill>
                  <a:srgbClr val="7030A0"/>
                </a:solidFill>
                <a:latin typeface="Arial" panose="020B0604020202020204" pitchFamily="34" charset="0"/>
              </a:rPr>
              <a:t>, Par Hamra-</a:t>
            </a:r>
            <a:r>
              <a:rPr lang="fr-FR" altLang="fr-FR" sz="1000" dirty="0" err="1">
                <a:solidFill>
                  <a:srgbClr val="7030A0"/>
                </a:solidFill>
                <a:latin typeface="Arial" panose="020B0604020202020204" pitchFamily="34" charset="0"/>
              </a:rPr>
              <a:t>Kroua</a:t>
            </a:r>
            <a:r>
              <a:rPr lang="fr-FR" altLang="fr-FR" sz="1000" dirty="0">
                <a:solidFill>
                  <a:srgbClr val="7030A0"/>
                </a:solidFill>
                <a:latin typeface="Arial" panose="020B0604020202020204" pitchFamily="34" charset="0"/>
              </a:rPr>
              <a:t> S., Présenté </a:t>
            </a:r>
            <a:r>
              <a:rPr lang="fr-FR" altLang="fr-FR" sz="1000" dirty="0" err="1">
                <a:solidFill>
                  <a:srgbClr val="7030A0"/>
                </a:solidFill>
                <a:latin typeface="Arial" panose="020B0604020202020204" pitchFamily="34" charset="0"/>
              </a:rPr>
              <a:t>parZoughailech</a:t>
            </a:r>
            <a:r>
              <a:rPr lang="fr-FR" altLang="fr-FR" sz="1000" dirty="0">
                <a:solidFill>
                  <a:srgbClr val="7030A0"/>
                </a:solidFill>
                <a:latin typeface="Arial" panose="020B0604020202020204" pitchFamily="34" charset="0"/>
              </a:rPr>
              <a:t> Abdelmalek, Laboratoire de </a:t>
            </a:r>
            <a:r>
              <a:rPr lang="fr-FR" altLang="fr-FR" sz="1000" dirty="0" err="1">
                <a:solidFill>
                  <a:srgbClr val="7030A0"/>
                </a:solidFill>
                <a:latin typeface="Arial" panose="020B0604020202020204" pitchFamily="34" charset="0"/>
              </a:rPr>
              <a:t>Biosystématique</a:t>
            </a:r>
            <a:r>
              <a:rPr lang="fr-FR" altLang="fr-FR" sz="1000" dirty="0">
                <a:solidFill>
                  <a:srgbClr val="7030A0"/>
                </a:solidFill>
                <a:latin typeface="Arial" panose="020B0604020202020204" pitchFamily="34" charset="0"/>
              </a:rPr>
              <a:t> et Ecologie des Arthropodes, Faculté SNV, Université </a:t>
            </a:r>
            <a:r>
              <a:rPr lang="fr-FR" altLang="fr-FR" sz="1000" dirty="0" err="1">
                <a:solidFill>
                  <a:srgbClr val="7030A0"/>
                </a:solidFill>
                <a:latin typeface="Arial" panose="020B0604020202020204" pitchFamily="34" charset="0"/>
              </a:rPr>
              <a:t>Mentouri</a:t>
            </a:r>
            <a:r>
              <a:rPr lang="fr-FR" altLang="fr-FR" sz="1000" dirty="0">
                <a:solidFill>
                  <a:srgbClr val="7030A0"/>
                </a:solidFill>
                <a:latin typeface="Arial" panose="020B0604020202020204" pitchFamily="34" charset="0"/>
              </a:rPr>
              <a:t>, Constantine, </a:t>
            </a:r>
            <a:r>
              <a:rPr lang="fr-FR" altLang="fr-FR" sz="1000" dirty="0">
                <a:solidFill>
                  <a:srgbClr val="7030A0"/>
                </a:solidFill>
                <a:latin typeface="Arial" panose="020B0604020202020204" pitchFamily="34" charset="0"/>
                <a:hlinkClick r:id="rId3"/>
              </a:rPr>
              <a:t>http://www.umc.edu.dz/vf/images/coccinella.pdf</a:t>
            </a:r>
            <a:r>
              <a:rPr lang="fr-FR" altLang="fr-FR" sz="1000" dirty="0">
                <a:solidFill>
                  <a:srgbClr val="7030A0"/>
                </a:solidFill>
                <a:latin typeface="Arial" panose="020B0604020202020204" pitchFamily="34" charset="0"/>
              </a:rPr>
              <a:t> </a:t>
            </a:r>
          </a:p>
        </p:txBody>
      </p:sp>
      <p:sp>
        <p:nvSpPr>
          <p:cNvPr id="8" name="Rectangle 7">
            <a:extLst>
              <a:ext uri="{FF2B5EF4-FFF2-40B4-BE49-F238E27FC236}">
                <a16:creationId xmlns:a16="http://schemas.microsoft.com/office/drawing/2014/main" id="{91CE1902-7562-4DF8-8CFA-24FD47CB6709}"/>
              </a:ext>
            </a:extLst>
          </p:cNvPr>
          <p:cNvSpPr/>
          <p:nvPr/>
        </p:nvSpPr>
        <p:spPr>
          <a:xfrm>
            <a:off x="6153772" y="936295"/>
            <a:ext cx="5776458" cy="369332"/>
          </a:xfrm>
          <a:prstGeom prst="rect">
            <a:avLst/>
          </a:prstGeom>
        </p:spPr>
        <p:txBody>
          <a:bodyPr wrap="square">
            <a:spAutoFit/>
          </a:bodyPr>
          <a:lstStyle/>
          <a:p>
            <a:pPr>
              <a:defRPr/>
            </a:pPr>
            <a:r>
              <a:rPr lang="fr-FR" b="1" dirty="0">
                <a:solidFill>
                  <a:srgbClr val="7030A0"/>
                </a:solidFill>
              </a:rPr>
              <a:t>Elevage de coccinelles pour la lutte biologique (suite)</a:t>
            </a:r>
          </a:p>
        </p:txBody>
      </p:sp>
      <p:sp>
        <p:nvSpPr>
          <p:cNvPr id="9" name="Espace réservé du numéro de diapositive 1">
            <a:extLst>
              <a:ext uri="{FF2B5EF4-FFF2-40B4-BE49-F238E27FC236}">
                <a16:creationId xmlns:a16="http://schemas.microsoft.com/office/drawing/2014/main" id="{DC69D597-A903-41BC-826A-50976EFBCD25}"/>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138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7950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D291A31A-20F1-4EF6-93E2-3790C4228DAD}"/>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33136D55-758B-4C1B-BB45-6F752CE9F67C}"/>
              </a:ext>
            </a:extLst>
          </p:cNvPr>
          <p:cNvSpPr/>
          <p:nvPr/>
        </p:nvSpPr>
        <p:spPr>
          <a:xfrm>
            <a:off x="107975" y="908883"/>
            <a:ext cx="5814412"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Annexe 1 : Elevage en masse des auxiliaires (suite)</a:t>
            </a:r>
            <a:endParaRPr lang="fr-FR" altLang="fr-FR" dirty="0">
              <a:solidFill>
                <a:srgbClr val="7030A0"/>
              </a:solidFill>
              <a:latin typeface="Arial" panose="020B0604020202020204" pitchFamily="34" charset="0"/>
            </a:endParaRPr>
          </a:p>
        </p:txBody>
      </p:sp>
      <p:sp>
        <p:nvSpPr>
          <p:cNvPr id="4" name="Rectangle 3">
            <a:extLst>
              <a:ext uri="{FF2B5EF4-FFF2-40B4-BE49-F238E27FC236}">
                <a16:creationId xmlns:a16="http://schemas.microsoft.com/office/drawing/2014/main" id="{F5BB7898-45EB-4B36-AED6-583F4D6D4D3D}"/>
              </a:ext>
            </a:extLst>
          </p:cNvPr>
          <p:cNvSpPr/>
          <p:nvPr/>
        </p:nvSpPr>
        <p:spPr>
          <a:xfrm>
            <a:off x="107975" y="1322519"/>
            <a:ext cx="5776458" cy="369332"/>
          </a:xfrm>
          <a:prstGeom prst="rect">
            <a:avLst/>
          </a:prstGeom>
        </p:spPr>
        <p:txBody>
          <a:bodyPr wrap="square">
            <a:spAutoFit/>
          </a:bodyPr>
          <a:lstStyle/>
          <a:p>
            <a:pPr>
              <a:defRPr/>
            </a:pPr>
            <a:r>
              <a:rPr lang="fr-FR" b="1" dirty="0">
                <a:solidFill>
                  <a:srgbClr val="7030A0"/>
                </a:solidFill>
              </a:rPr>
              <a:t>Elevage de coccinelles pour la lutte biologique (suite)</a:t>
            </a:r>
          </a:p>
        </p:txBody>
      </p:sp>
      <p:pic>
        <p:nvPicPr>
          <p:cNvPr id="5" name="Picture 2" descr="G:\IMG_0006.JPG">
            <a:extLst>
              <a:ext uri="{FF2B5EF4-FFF2-40B4-BE49-F238E27FC236}">
                <a16:creationId xmlns:a16="http://schemas.microsoft.com/office/drawing/2014/main" id="{593B9CD6-2306-4C0C-B06D-A1B0F9B7C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29" y="1736155"/>
            <a:ext cx="555307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a:extLst>
              <a:ext uri="{FF2B5EF4-FFF2-40B4-BE49-F238E27FC236}">
                <a16:creationId xmlns:a16="http://schemas.microsoft.com/office/drawing/2014/main" id="{5E361B32-34F2-4FE4-9E13-28EA114916DB}"/>
              </a:ext>
            </a:extLst>
          </p:cNvPr>
          <p:cNvSpPr txBox="1">
            <a:spLocks/>
          </p:cNvSpPr>
          <p:nvPr/>
        </p:nvSpPr>
        <p:spPr>
          <a:xfrm>
            <a:off x="2175660" y="6050980"/>
            <a:ext cx="2159672" cy="211137"/>
          </a:xfrm>
          <a:prstGeom prst="rect">
            <a:avLst/>
          </a:prstGeom>
        </p:spPr>
        <p:txBody>
          <a:bodyPr/>
          <a:lstStyle/>
          <a:p>
            <a:pPr algn="ctr">
              <a:defRPr/>
            </a:pPr>
            <a:r>
              <a:rPr lang="fr-FR" sz="1200" dirty="0">
                <a:solidFill>
                  <a:srgbClr val="7030A0"/>
                </a:solidFill>
                <a:latin typeface="+mj-lt"/>
                <a:ea typeface="+mj-ea"/>
                <a:cs typeface="+mj-cs"/>
              </a:rPr>
              <a:t>Bac de culture des petits pois</a:t>
            </a:r>
          </a:p>
        </p:txBody>
      </p:sp>
      <p:pic>
        <p:nvPicPr>
          <p:cNvPr id="7" name="Picture 3" descr="G:\IMG_0001.JPG">
            <a:extLst>
              <a:ext uri="{FF2B5EF4-FFF2-40B4-BE49-F238E27FC236}">
                <a16:creationId xmlns:a16="http://schemas.microsoft.com/office/drawing/2014/main" id="{7F59584D-2292-44B3-B8C9-16DE09E0E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967" y="1591693"/>
            <a:ext cx="31226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a:extLst>
              <a:ext uri="{FF2B5EF4-FFF2-40B4-BE49-F238E27FC236}">
                <a16:creationId xmlns:a16="http://schemas.microsoft.com/office/drawing/2014/main" id="{356F1A9A-30F8-46E7-85DD-3AA2035A3B85}"/>
              </a:ext>
            </a:extLst>
          </p:cNvPr>
          <p:cNvSpPr txBox="1">
            <a:spLocks/>
          </p:cNvSpPr>
          <p:nvPr/>
        </p:nvSpPr>
        <p:spPr>
          <a:xfrm>
            <a:off x="6320454" y="6128768"/>
            <a:ext cx="3210821" cy="287337"/>
          </a:xfrm>
          <a:prstGeom prst="rect">
            <a:avLst/>
          </a:prstGeom>
        </p:spPr>
        <p:txBody>
          <a:bodyPr anchor="ctr"/>
          <a:lstStyle/>
          <a:p>
            <a:pPr algn="ctr" eaLnBrk="1" fontAlgn="auto" hangingPunct="1">
              <a:spcAft>
                <a:spcPts val="0"/>
              </a:spcAft>
              <a:defRPr/>
            </a:pPr>
            <a:r>
              <a:rPr lang="fr-FR" sz="1200" dirty="0">
                <a:solidFill>
                  <a:srgbClr val="7030A0"/>
                </a:solidFill>
                <a:latin typeface="+mj-lt"/>
                <a:ea typeface="+mj-ea"/>
                <a:cs typeface="+mj-cs"/>
              </a:rPr>
              <a:t>Cage d’élevage de pucerons et de coccinelles</a:t>
            </a:r>
          </a:p>
        </p:txBody>
      </p:sp>
      <p:sp>
        <p:nvSpPr>
          <p:cNvPr id="9" name="Rectangle 8">
            <a:extLst>
              <a:ext uri="{FF2B5EF4-FFF2-40B4-BE49-F238E27FC236}">
                <a16:creationId xmlns:a16="http://schemas.microsoft.com/office/drawing/2014/main" id="{6147C197-0E67-4DE4-BA96-96228F455852}"/>
              </a:ext>
            </a:extLst>
          </p:cNvPr>
          <p:cNvSpPr>
            <a:spLocks noChangeArrowheads="1"/>
          </p:cNvSpPr>
          <p:nvPr/>
        </p:nvSpPr>
        <p:spPr bwMode="auto">
          <a:xfrm>
            <a:off x="1397411" y="6373983"/>
            <a:ext cx="828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solidFill>
                  <a:srgbClr val="7030A0"/>
                </a:solidFill>
                <a:latin typeface="Arial" panose="020B0604020202020204" pitchFamily="34" charset="0"/>
              </a:rPr>
              <a:t>Source : </a:t>
            </a:r>
            <a:r>
              <a:rPr lang="fr-FR" altLang="fr-FR" sz="1000" i="1">
                <a:solidFill>
                  <a:srgbClr val="7030A0"/>
                </a:solidFill>
                <a:latin typeface="Arial" panose="020B0604020202020204" pitchFamily="34" charset="0"/>
              </a:rPr>
              <a:t>La lutte biologique par les entomophages: La coccinelle</a:t>
            </a:r>
            <a:r>
              <a:rPr lang="fr-FR" altLang="fr-FR" sz="1000">
                <a:solidFill>
                  <a:srgbClr val="7030A0"/>
                </a:solidFill>
                <a:latin typeface="Arial" panose="020B0604020202020204" pitchFamily="34" charset="0"/>
              </a:rPr>
              <a:t>, Par Hamra-Kroua S., Présenté parZoughailech Abdelmalek, Laboratoire de Biosystématique et Ecologie des Arthropodes, Faculté SNV, Université Mentouri, Constantine, </a:t>
            </a:r>
            <a:r>
              <a:rPr lang="fr-FR" altLang="fr-FR" sz="1000">
                <a:solidFill>
                  <a:srgbClr val="7030A0"/>
                </a:solidFill>
                <a:latin typeface="Arial" panose="020B0604020202020204" pitchFamily="34" charset="0"/>
                <a:hlinkClick r:id="rId4"/>
              </a:rPr>
              <a:t>http://www.umc.edu.dz/vf/images/coccinella.pdf</a:t>
            </a:r>
            <a:r>
              <a:rPr lang="fr-FR" altLang="fr-FR" sz="1000">
                <a:solidFill>
                  <a:srgbClr val="7030A0"/>
                </a:solidFill>
                <a:latin typeface="Arial" panose="020B0604020202020204" pitchFamily="34" charset="0"/>
              </a:rPr>
              <a:t> </a:t>
            </a:r>
          </a:p>
        </p:txBody>
      </p:sp>
      <p:sp>
        <p:nvSpPr>
          <p:cNvPr id="10" name="Espace réservé du numéro de diapositive 1">
            <a:extLst>
              <a:ext uri="{FF2B5EF4-FFF2-40B4-BE49-F238E27FC236}">
                <a16:creationId xmlns:a16="http://schemas.microsoft.com/office/drawing/2014/main" id="{E9B9A3CF-C09D-4B0C-B99B-3C6ABA4AEE47}"/>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139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76723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E33E3-D394-41AB-981E-B1A0F95959DE}"/>
              </a:ext>
            </a:extLst>
          </p:cNvPr>
          <p:cNvSpPr/>
          <p:nvPr/>
        </p:nvSpPr>
        <p:spPr>
          <a:xfrm>
            <a:off x="153412" y="1268499"/>
            <a:ext cx="2967479" cy="369332"/>
          </a:xfrm>
          <a:prstGeom prst="rect">
            <a:avLst/>
          </a:prstGeom>
        </p:spPr>
        <p:txBody>
          <a:bodyPr wrap="none">
            <a:spAutoFit/>
          </a:bodyPr>
          <a:lstStyle/>
          <a:p>
            <a:r>
              <a:rPr lang="fr-FR" b="1" i="0" dirty="0">
                <a:solidFill>
                  <a:srgbClr val="7030A0"/>
                </a:solidFill>
                <a:effectLst/>
                <a:latin typeface="Arial" panose="020B0604020202020204" pitchFamily="34" charset="0"/>
              </a:rPr>
              <a:t>Méthodes de lutte directe</a:t>
            </a:r>
          </a:p>
        </p:txBody>
      </p:sp>
      <p:sp>
        <p:nvSpPr>
          <p:cNvPr id="3" name="WordArt 4">
            <a:extLst>
              <a:ext uri="{FF2B5EF4-FFF2-40B4-BE49-F238E27FC236}">
                <a16:creationId xmlns:a16="http://schemas.microsoft.com/office/drawing/2014/main" id="{54254BC6-63EE-4B27-B21F-1F3DB52556C4}"/>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8574B3F1-951D-4F82-A78A-9E635680246C}"/>
              </a:ext>
            </a:extLst>
          </p:cNvPr>
          <p:cNvSpPr/>
          <p:nvPr/>
        </p:nvSpPr>
        <p:spPr>
          <a:xfrm>
            <a:off x="153412" y="852995"/>
            <a:ext cx="6429965" cy="369332"/>
          </a:xfrm>
          <a:prstGeom prst="rect">
            <a:avLst/>
          </a:prstGeom>
        </p:spPr>
        <p:txBody>
          <a:bodyPr wrap="none">
            <a:spAutoFit/>
          </a:bodyPr>
          <a:lstStyle/>
          <a:p>
            <a:pPr>
              <a:spcBef>
                <a:spcPct val="0"/>
              </a:spcBef>
            </a:pPr>
            <a:r>
              <a:rPr lang="fr-FR" altLang="fr-FR" dirty="0">
                <a:solidFill>
                  <a:srgbClr val="7030A0"/>
                </a:solidFill>
                <a:latin typeface="Arial" panose="020B0604020202020204" pitchFamily="34" charset="0"/>
                <a:cs typeface="Arial" panose="020B0604020202020204" pitchFamily="34" charset="0"/>
              </a:rPr>
              <a:t>3. </a:t>
            </a:r>
            <a:r>
              <a:rPr lang="fr-FR" altLang="fr-FR" b="1" dirty="0">
                <a:solidFill>
                  <a:srgbClr val="7030A0"/>
                </a:solidFill>
                <a:latin typeface="Arial" panose="020B0604020202020204" pitchFamily="34" charset="0"/>
                <a:cs typeface="Arial" panose="020B0604020202020204" pitchFamily="34" charset="0"/>
              </a:rPr>
              <a:t>Les méthodes de protection des végétaux (suite et fin)</a:t>
            </a:r>
          </a:p>
        </p:txBody>
      </p:sp>
      <p:sp>
        <p:nvSpPr>
          <p:cNvPr id="5" name="Rectangle 4">
            <a:extLst>
              <a:ext uri="{FF2B5EF4-FFF2-40B4-BE49-F238E27FC236}">
                <a16:creationId xmlns:a16="http://schemas.microsoft.com/office/drawing/2014/main" id="{97A5E957-0C63-4D7C-9C74-B9CCE5111113}"/>
              </a:ext>
            </a:extLst>
          </p:cNvPr>
          <p:cNvSpPr/>
          <p:nvPr/>
        </p:nvSpPr>
        <p:spPr>
          <a:xfrm>
            <a:off x="153412" y="1637831"/>
            <a:ext cx="2307042" cy="369332"/>
          </a:xfrm>
          <a:prstGeom prst="rect">
            <a:avLst/>
          </a:prstGeom>
        </p:spPr>
        <p:txBody>
          <a:bodyPr wrap="none">
            <a:spAutoFit/>
          </a:bodyPr>
          <a:lstStyle/>
          <a:p>
            <a:pPr marL="285750" indent="-285750">
              <a:buFont typeface="Wingdings" panose="05000000000000000000" pitchFamily="2" charset="2"/>
              <a:buChar char="Ø"/>
            </a:pPr>
            <a:r>
              <a:rPr lang="fr-FR" b="1" i="0" dirty="0">
                <a:solidFill>
                  <a:srgbClr val="7030A0"/>
                </a:solidFill>
                <a:effectLst/>
                <a:latin typeface="Arial" panose="020B0604020202020204" pitchFamily="34" charset="0"/>
              </a:rPr>
              <a:t>Lutte mécanique</a:t>
            </a:r>
          </a:p>
        </p:txBody>
      </p:sp>
      <p:sp>
        <p:nvSpPr>
          <p:cNvPr id="6" name="Rectangle 5">
            <a:extLst>
              <a:ext uri="{FF2B5EF4-FFF2-40B4-BE49-F238E27FC236}">
                <a16:creationId xmlns:a16="http://schemas.microsoft.com/office/drawing/2014/main" id="{40CE6FBE-B59C-4B78-A8E5-4E08AF836EC3}"/>
              </a:ext>
            </a:extLst>
          </p:cNvPr>
          <p:cNvSpPr/>
          <p:nvPr/>
        </p:nvSpPr>
        <p:spPr>
          <a:xfrm>
            <a:off x="153412" y="2007163"/>
            <a:ext cx="12038588" cy="1200329"/>
          </a:xfrm>
          <a:prstGeom prst="rect">
            <a:avLst/>
          </a:prstGeom>
        </p:spPr>
        <p:txBody>
          <a:bodyPr wrap="square">
            <a:spAutoFit/>
          </a:bodyPr>
          <a:lstStyle/>
          <a:p>
            <a:pPr>
              <a:buFont typeface="Arial" panose="020B0604020202020204" pitchFamily="34" charset="0"/>
              <a:buChar char="•"/>
            </a:pPr>
            <a:r>
              <a:rPr lang="fr-FR" b="0" i="0" dirty="0">
                <a:solidFill>
                  <a:srgbClr val="7030A0"/>
                </a:solidFill>
                <a:effectLst/>
                <a:latin typeface="Arial" panose="020B0604020202020204" pitchFamily="34" charset="0"/>
              </a:rPr>
              <a:t> ramassage et destruction des parasites, </a:t>
            </a:r>
            <a:r>
              <a:rPr lang="fr-FR" b="0" i="0" u="none" strike="noStrike" dirty="0">
                <a:solidFill>
                  <a:srgbClr val="7030A0"/>
                </a:solidFill>
                <a:effectLst/>
                <a:latin typeface="Arial" panose="020B0604020202020204" pitchFamily="34" charset="0"/>
                <a:hlinkClick r:id="rId2" tooltip="Échenillage (page inexistante)"/>
              </a:rPr>
              <a:t>échenillage</a:t>
            </a:r>
            <a:r>
              <a:rPr lang="fr-FR" b="0" i="0" dirty="0">
                <a:solidFill>
                  <a:srgbClr val="7030A0"/>
                </a:solidFill>
                <a:effectLst/>
                <a:latin typeface="Arial" panose="020B0604020202020204" pitchFamily="34" charset="0"/>
              </a:rPr>
              <a:t>, enlèvement des parasites végétaux</a:t>
            </a:r>
          </a:p>
          <a:p>
            <a:pPr>
              <a:buFont typeface="Arial" panose="020B0604020202020204" pitchFamily="34" charset="0"/>
              <a:buChar char="•"/>
            </a:pPr>
            <a:r>
              <a:rPr lang="fr-FR" b="0" i="0" dirty="0">
                <a:solidFill>
                  <a:srgbClr val="7030A0"/>
                </a:solidFill>
                <a:effectLst/>
                <a:latin typeface="Arial" panose="020B0604020202020204" pitchFamily="34" charset="0"/>
              </a:rPr>
              <a:t> pièges</a:t>
            </a:r>
          </a:p>
          <a:p>
            <a:pPr>
              <a:buFont typeface="Arial" panose="020B0604020202020204" pitchFamily="34" charset="0"/>
              <a:buChar char="•"/>
            </a:pPr>
            <a:r>
              <a:rPr lang="fr-FR" b="0" i="0" dirty="0">
                <a:solidFill>
                  <a:srgbClr val="7030A0"/>
                </a:solidFill>
                <a:effectLst/>
                <a:latin typeface="Arial" panose="020B0604020202020204" pitchFamily="34" charset="0"/>
              </a:rPr>
              <a:t> désinfection par des procédés thermiques (mais bilan énergétique défavorable)</a:t>
            </a:r>
          </a:p>
          <a:p>
            <a:pPr>
              <a:buFont typeface="Arial" panose="020B0604020202020204" pitchFamily="34" charset="0"/>
              <a:buChar char="•"/>
            </a:pPr>
            <a:r>
              <a:rPr lang="fr-FR" b="0" i="0" dirty="0">
                <a:solidFill>
                  <a:srgbClr val="7030A0"/>
                </a:solidFill>
                <a:effectLst/>
                <a:latin typeface="Arial" panose="020B0604020202020204" pitchFamily="34" charset="0"/>
              </a:rPr>
              <a:t> protection physique (ensachage des fruits, filets contre les oiseaux, ceintures protectrices sur les troncs)</a:t>
            </a:r>
          </a:p>
        </p:txBody>
      </p:sp>
      <p:sp>
        <p:nvSpPr>
          <p:cNvPr id="7" name="Rectangle 6">
            <a:extLst>
              <a:ext uri="{FF2B5EF4-FFF2-40B4-BE49-F238E27FC236}">
                <a16:creationId xmlns:a16="http://schemas.microsoft.com/office/drawing/2014/main" id="{DA48DC49-9415-4D62-A443-BD17E7829E23}"/>
              </a:ext>
            </a:extLst>
          </p:cNvPr>
          <p:cNvSpPr/>
          <p:nvPr/>
        </p:nvSpPr>
        <p:spPr>
          <a:xfrm>
            <a:off x="183705" y="3207492"/>
            <a:ext cx="2114681" cy="369332"/>
          </a:xfrm>
          <a:prstGeom prst="rect">
            <a:avLst/>
          </a:prstGeom>
        </p:spPr>
        <p:txBody>
          <a:bodyPr wrap="none">
            <a:spAutoFit/>
          </a:bodyPr>
          <a:lstStyle/>
          <a:p>
            <a:pPr marL="285750" indent="-285750">
              <a:buFont typeface="Wingdings" panose="05000000000000000000" pitchFamily="2" charset="2"/>
              <a:buChar char="Ø"/>
            </a:pPr>
            <a:r>
              <a:rPr lang="fr-FR" b="1" i="0" dirty="0">
                <a:solidFill>
                  <a:srgbClr val="7030A0"/>
                </a:solidFill>
                <a:effectLst/>
                <a:latin typeface="Arial" panose="020B0604020202020204" pitchFamily="34" charset="0"/>
              </a:rPr>
              <a:t>Lutte chimique</a:t>
            </a:r>
          </a:p>
        </p:txBody>
      </p:sp>
      <p:sp>
        <p:nvSpPr>
          <p:cNvPr id="8" name="Rectangle 7">
            <a:extLst>
              <a:ext uri="{FF2B5EF4-FFF2-40B4-BE49-F238E27FC236}">
                <a16:creationId xmlns:a16="http://schemas.microsoft.com/office/drawing/2014/main" id="{D1D1AEC4-2C4E-4223-8D04-4AE4227CA7DF}"/>
              </a:ext>
            </a:extLst>
          </p:cNvPr>
          <p:cNvSpPr/>
          <p:nvPr/>
        </p:nvSpPr>
        <p:spPr>
          <a:xfrm>
            <a:off x="153412" y="3558373"/>
            <a:ext cx="11195906" cy="369332"/>
          </a:xfrm>
          <a:prstGeom prst="rect">
            <a:avLst/>
          </a:prstGeom>
        </p:spPr>
        <p:txBody>
          <a:bodyPr wrap="square">
            <a:spAutoFit/>
          </a:bodyPr>
          <a:lstStyle/>
          <a:p>
            <a:r>
              <a:rPr lang="fr-FR" b="0" i="0" dirty="0">
                <a:solidFill>
                  <a:srgbClr val="7030A0"/>
                </a:solidFill>
                <a:effectLst/>
                <a:latin typeface="Arial" panose="020B0604020202020204" pitchFamily="34" charset="0"/>
              </a:rPr>
              <a:t>C'est le recours aux </a:t>
            </a:r>
            <a:r>
              <a:rPr lang="fr-FR" b="0" i="0" u="none" strike="noStrike" dirty="0">
                <a:solidFill>
                  <a:srgbClr val="7030A0"/>
                </a:solidFill>
                <a:effectLst/>
                <a:latin typeface="Arial" panose="020B0604020202020204" pitchFamily="34" charset="0"/>
                <a:hlinkClick r:id="rId3" tooltip="Produit phytopharmaceutique"/>
              </a:rPr>
              <a:t>produits phytopharmaceutiques</a:t>
            </a:r>
            <a:r>
              <a:rPr lang="fr-FR" b="0" i="0" dirty="0">
                <a:solidFill>
                  <a:srgbClr val="7030A0"/>
                </a:solidFill>
                <a:effectLst/>
                <a:latin typeface="Arial" panose="020B0604020202020204" pitchFamily="34" charset="0"/>
              </a:rPr>
              <a:t> ou phytopharmacie.</a:t>
            </a:r>
            <a:endParaRPr lang="fr-FR" dirty="0">
              <a:solidFill>
                <a:srgbClr val="7030A0"/>
              </a:solidFill>
            </a:endParaRPr>
          </a:p>
        </p:txBody>
      </p:sp>
      <p:sp>
        <p:nvSpPr>
          <p:cNvPr id="9" name="Rectangle 8">
            <a:extLst>
              <a:ext uri="{FF2B5EF4-FFF2-40B4-BE49-F238E27FC236}">
                <a16:creationId xmlns:a16="http://schemas.microsoft.com/office/drawing/2014/main" id="{9172ECE9-489E-4A13-92AE-6AF365D0DEAB}"/>
              </a:ext>
            </a:extLst>
          </p:cNvPr>
          <p:cNvSpPr/>
          <p:nvPr/>
        </p:nvSpPr>
        <p:spPr>
          <a:xfrm>
            <a:off x="191884" y="3909254"/>
            <a:ext cx="2268570" cy="369332"/>
          </a:xfrm>
          <a:prstGeom prst="rect">
            <a:avLst/>
          </a:prstGeom>
        </p:spPr>
        <p:txBody>
          <a:bodyPr wrap="none">
            <a:spAutoFit/>
          </a:bodyPr>
          <a:lstStyle/>
          <a:p>
            <a:pPr marL="285750" indent="-285750">
              <a:buFont typeface="Wingdings" panose="05000000000000000000" pitchFamily="2" charset="2"/>
              <a:buChar char="Ø"/>
            </a:pPr>
            <a:r>
              <a:rPr lang="fr-FR" b="1" i="0" u="sng" dirty="0">
                <a:solidFill>
                  <a:srgbClr val="0B0080"/>
                </a:solidFill>
                <a:effectLst/>
                <a:latin typeface="Arial" panose="020B0604020202020204" pitchFamily="34" charset="0"/>
                <a:hlinkClick r:id="rId4" tooltip="Lutte biologique"/>
              </a:rPr>
              <a:t>Lutte biologique</a:t>
            </a:r>
            <a:endParaRPr lang="fr-FR" b="1" i="0" dirty="0">
              <a:solidFill>
                <a:srgbClr val="000000"/>
              </a:solidFill>
              <a:effectLst/>
              <a:latin typeface="Arial" panose="020B0604020202020204" pitchFamily="34" charset="0"/>
            </a:endParaRPr>
          </a:p>
        </p:txBody>
      </p:sp>
      <p:sp>
        <p:nvSpPr>
          <p:cNvPr id="10" name="Rectangle 9">
            <a:extLst>
              <a:ext uri="{FF2B5EF4-FFF2-40B4-BE49-F238E27FC236}">
                <a16:creationId xmlns:a16="http://schemas.microsoft.com/office/drawing/2014/main" id="{8DCB31CB-63CF-46DA-AF0B-9BFE5BF8498E}"/>
              </a:ext>
            </a:extLst>
          </p:cNvPr>
          <p:cNvSpPr/>
          <p:nvPr/>
        </p:nvSpPr>
        <p:spPr>
          <a:xfrm>
            <a:off x="153412" y="4278586"/>
            <a:ext cx="11776819" cy="923330"/>
          </a:xfrm>
          <a:prstGeom prst="rect">
            <a:avLst/>
          </a:prstGeom>
        </p:spPr>
        <p:txBody>
          <a:bodyPr wrap="square">
            <a:spAutoFit/>
          </a:bodyPr>
          <a:lstStyle/>
          <a:p>
            <a:pPr algn="just"/>
            <a:r>
              <a:rPr lang="fr-FR" b="0" i="0" dirty="0">
                <a:solidFill>
                  <a:srgbClr val="7030A0"/>
                </a:solidFill>
                <a:effectLst/>
                <a:latin typeface="Arial" panose="020B0604020202020204" pitchFamily="34" charset="0"/>
              </a:rPr>
              <a:t>C'est l'utilisation d'organismes vivants tels que des oiseaux ou des insectes et de virus antagonistes des ravageurs ou des maladies attaquant les plantes cultivées. L'utilisation combinée de </a:t>
            </a:r>
            <a:r>
              <a:rPr lang="fr-FR" b="0" i="0" u="none" strike="noStrike" dirty="0">
                <a:solidFill>
                  <a:srgbClr val="7030A0"/>
                </a:solidFill>
                <a:effectLst/>
                <a:latin typeface="Arial" panose="020B0604020202020204" pitchFamily="34" charset="0"/>
                <a:hlinkClick r:id="rId5" tooltip="Phéromone"/>
              </a:rPr>
              <a:t>phéromones</a:t>
            </a:r>
            <a:r>
              <a:rPr lang="fr-FR" b="0" i="0" dirty="0">
                <a:solidFill>
                  <a:srgbClr val="7030A0"/>
                </a:solidFill>
                <a:effectLst/>
                <a:latin typeface="Arial" panose="020B0604020202020204" pitchFamily="34" charset="0"/>
              </a:rPr>
              <a:t> et de pièges est également fréquemment associée à la lutte biologique. A ne pas confondre avec l'</a:t>
            </a:r>
            <a:r>
              <a:rPr lang="fr-FR" b="0" i="0" u="none" strike="noStrike" dirty="0">
                <a:solidFill>
                  <a:srgbClr val="7030A0"/>
                </a:solidFill>
                <a:effectLst/>
                <a:latin typeface="Arial" panose="020B0604020202020204" pitchFamily="34" charset="0"/>
                <a:hlinkClick r:id="rId6" tooltip="Agriculture biologique"/>
              </a:rPr>
              <a:t>agriculture biologique</a:t>
            </a:r>
            <a:r>
              <a:rPr lang="fr-FR" b="0" i="0" dirty="0">
                <a:solidFill>
                  <a:srgbClr val="7030A0"/>
                </a:solidFill>
                <a:effectLst/>
                <a:latin typeface="Arial" panose="020B0604020202020204" pitchFamily="34" charset="0"/>
              </a:rPr>
              <a:t>.</a:t>
            </a:r>
            <a:endParaRPr lang="fr-FR" dirty="0">
              <a:solidFill>
                <a:srgbClr val="7030A0"/>
              </a:solidFill>
            </a:endParaRPr>
          </a:p>
        </p:txBody>
      </p:sp>
      <p:sp>
        <p:nvSpPr>
          <p:cNvPr id="11" name="Rectangle 10">
            <a:extLst>
              <a:ext uri="{FF2B5EF4-FFF2-40B4-BE49-F238E27FC236}">
                <a16:creationId xmlns:a16="http://schemas.microsoft.com/office/drawing/2014/main" id="{44C57BEF-03CE-460B-807D-6F2D80B9B549}"/>
              </a:ext>
            </a:extLst>
          </p:cNvPr>
          <p:cNvSpPr/>
          <p:nvPr/>
        </p:nvSpPr>
        <p:spPr>
          <a:xfrm>
            <a:off x="191884" y="5201916"/>
            <a:ext cx="1999265" cy="369332"/>
          </a:xfrm>
          <a:prstGeom prst="rect">
            <a:avLst/>
          </a:prstGeom>
        </p:spPr>
        <p:txBody>
          <a:bodyPr wrap="none">
            <a:spAutoFit/>
          </a:bodyPr>
          <a:lstStyle/>
          <a:p>
            <a:pPr marL="285750" indent="-285750">
              <a:buFont typeface="Wingdings" panose="05000000000000000000" pitchFamily="2" charset="2"/>
              <a:buChar char="Ø"/>
            </a:pPr>
            <a:r>
              <a:rPr lang="fr-FR" b="1" i="0" u="none" strike="noStrike" dirty="0">
                <a:solidFill>
                  <a:srgbClr val="0B0080"/>
                </a:solidFill>
                <a:effectLst/>
                <a:latin typeface="Arial" panose="020B0604020202020204" pitchFamily="34" charset="0"/>
                <a:hlinkClick r:id="rId7" tooltip="Lutte intégrée"/>
              </a:rPr>
              <a:t>Lutte intégrée</a:t>
            </a:r>
            <a:endParaRPr lang="fr-FR" b="1" i="0" dirty="0">
              <a:solidFill>
                <a:srgbClr val="000000"/>
              </a:solidFill>
              <a:effectLst/>
              <a:latin typeface="Arial" panose="020B0604020202020204" pitchFamily="34" charset="0"/>
            </a:endParaRPr>
          </a:p>
        </p:txBody>
      </p:sp>
      <p:sp>
        <p:nvSpPr>
          <p:cNvPr id="12" name="ZoneTexte 11">
            <a:extLst>
              <a:ext uri="{FF2B5EF4-FFF2-40B4-BE49-F238E27FC236}">
                <a16:creationId xmlns:a16="http://schemas.microsoft.com/office/drawing/2014/main" id="{223CB366-5378-47C0-AB3A-3FD08BE1AF43}"/>
              </a:ext>
            </a:extLst>
          </p:cNvPr>
          <p:cNvSpPr txBox="1"/>
          <p:nvPr/>
        </p:nvSpPr>
        <p:spPr>
          <a:xfrm>
            <a:off x="153412" y="5552797"/>
            <a:ext cx="12000116" cy="1200329"/>
          </a:xfrm>
          <a:prstGeom prst="rect">
            <a:avLst/>
          </a:prstGeom>
          <a:noFill/>
        </p:spPr>
        <p:txBody>
          <a:bodyPr wrap="square" rtlCol="0">
            <a:spAutoFit/>
          </a:bodyPr>
          <a:lstStyle/>
          <a:p>
            <a:pPr algn="just"/>
            <a:r>
              <a:rPr lang="fr-FR" dirty="0">
                <a:solidFill>
                  <a:srgbClr val="7030A0"/>
                </a:solidFill>
                <a:latin typeface="Arial" panose="020B0604020202020204" pitchFamily="34" charset="0"/>
                <a:cs typeface="Arial" panose="020B0604020202020204" pitchFamily="34" charset="0"/>
              </a:rPr>
              <a:t>La lutte intégrée est une méthode de protection phytosanitaire contre les </a:t>
            </a:r>
            <a:r>
              <a:rPr lang="fr-FR" dirty="0">
                <a:solidFill>
                  <a:srgbClr val="7030A0"/>
                </a:solidFill>
                <a:latin typeface="Arial" panose="020B0604020202020204" pitchFamily="34" charset="0"/>
                <a:cs typeface="Arial" panose="020B0604020202020204" pitchFamily="34" charset="0"/>
                <a:hlinkClick r:id="rId8" tooltip="Insecte"/>
              </a:rPr>
              <a:t>insectes</a:t>
            </a:r>
            <a:r>
              <a:rPr lang="fr-FR" dirty="0">
                <a:solidFill>
                  <a:srgbClr val="7030A0"/>
                </a:solidFill>
                <a:latin typeface="Arial" panose="020B0604020202020204" pitchFamily="34" charset="0"/>
                <a:cs typeface="Arial" panose="020B0604020202020204" pitchFamily="34" charset="0"/>
              </a:rPr>
              <a:t> indésirables. Elle consiste à suivre l'évolution des </a:t>
            </a:r>
            <a:r>
              <a:rPr lang="fr-FR" dirty="0">
                <a:solidFill>
                  <a:srgbClr val="7030A0"/>
                </a:solidFill>
                <a:latin typeface="Arial" panose="020B0604020202020204" pitchFamily="34" charset="0"/>
                <a:cs typeface="Arial" panose="020B0604020202020204" pitchFamily="34" charset="0"/>
                <a:hlinkClick r:id="rId9" tooltip="Nuisible"/>
              </a:rPr>
              <a:t>nuisibles</a:t>
            </a:r>
            <a:r>
              <a:rPr lang="fr-FR" dirty="0">
                <a:solidFill>
                  <a:srgbClr val="7030A0"/>
                </a:solidFill>
                <a:latin typeface="Arial" panose="020B0604020202020204" pitchFamily="34" charset="0"/>
                <a:cs typeface="Arial" panose="020B0604020202020204" pitchFamily="34" charset="0"/>
              </a:rPr>
              <a:t> et de leurs prédateurs naturels, de décider d'un seuil d'action et de choisir parmi tous les moyens d'intervention disponibles (façons culturales, équilibres nutritifs, ennemis naturels et, en cas de nécessité, de produits chimiques), ceux qui s'avèrent les mieux adaptés sur le plan économique, écologique et toxicologique.</a:t>
            </a:r>
          </a:p>
        </p:txBody>
      </p:sp>
      <p:sp>
        <p:nvSpPr>
          <p:cNvPr id="13" name="Espace réservé du numéro de diapositive 1">
            <a:extLst>
              <a:ext uri="{FF2B5EF4-FFF2-40B4-BE49-F238E27FC236}">
                <a16:creationId xmlns:a16="http://schemas.microsoft.com/office/drawing/2014/main" id="{E59D3F19-DCCC-46B3-9F4A-CD3BF3699B5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580116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BF2EE32-5EC6-4BA7-9551-B515DE9F1988}"/>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1CBB8FCF-3B71-4BAA-9697-380621948FCC}"/>
              </a:ext>
            </a:extLst>
          </p:cNvPr>
          <p:cNvSpPr/>
          <p:nvPr/>
        </p:nvSpPr>
        <p:spPr>
          <a:xfrm>
            <a:off x="107975" y="908883"/>
            <a:ext cx="6429965"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Annexe 1 : Elevage en masse des auxiliaires (suite et fin)</a:t>
            </a:r>
            <a:endParaRPr lang="fr-FR" altLang="fr-FR" dirty="0">
              <a:solidFill>
                <a:srgbClr val="7030A0"/>
              </a:solidFill>
              <a:latin typeface="Arial" panose="020B0604020202020204" pitchFamily="34" charset="0"/>
            </a:endParaRPr>
          </a:p>
        </p:txBody>
      </p:sp>
      <p:sp>
        <p:nvSpPr>
          <p:cNvPr id="4" name="Rectangle 3">
            <a:extLst>
              <a:ext uri="{FF2B5EF4-FFF2-40B4-BE49-F238E27FC236}">
                <a16:creationId xmlns:a16="http://schemas.microsoft.com/office/drawing/2014/main" id="{59ED3EA1-B1B2-4A30-B43B-35678C2D38C5}"/>
              </a:ext>
            </a:extLst>
          </p:cNvPr>
          <p:cNvSpPr/>
          <p:nvPr/>
        </p:nvSpPr>
        <p:spPr>
          <a:xfrm>
            <a:off x="107975" y="1322519"/>
            <a:ext cx="5776458" cy="369332"/>
          </a:xfrm>
          <a:prstGeom prst="rect">
            <a:avLst/>
          </a:prstGeom>
        </p:spPr>
        <p:txBody>
          <a:bodyPr wrap="square">
            <a:spAutoFit/>
          </a:bodyPr>
          <a:lstStyle/>
          <a:p>
            <a:pPr>
              <a:defRPr/>
            </a:pPr>
            <a:r>
              <a:rPr lang="fr-FR" b="1" dirty="0">
                <a:solidFill>
                  <a:srgbClr val="7030A0"/>
                </a:solidFill>
              </a:rPr>
              <a:t>Elevage de coccinelles pour la lutte biologique (suite et fin)</a:t>
            </a:r>
          </a:p>
        </p:txBody>
      </p:sp>
      <p:sp>
        <p:nvSpPr>
          <p:cNvPr id="5" name="Rectangle 2">
            <a:extLst>
              <a:ext uri="{FF2B5EF4-FFF2-40B4-BE49-F238E27FC236}">
                <a16:creationId xmlns:a16="http://schemas.microsoft.com/office/drawing/2014/main" id="{43701238-81E6-413B-A882-094814E8B9E5}"/>
              </a:ext>
            </a:extLst>
          </p:cNvPr>
          <p:cNvSpPr>
            <a:spLocks noChangeArrowheads="1"/>
          </p:cNvSpPr>
          <p:nvPr/>
        </p:nvSpPr>
        <p:spPr bwMode="auto">
          <a:xfrm>
            <a:off x="172017" y="1838568"/>
            <a:ext cx="8782050" cy="4832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Low" eaLnBrk="1" hangingPunct="1">
              <a:spcBef>
                <a:spcPct val="0"/>
              </a:spcBef>
              <a:buFontTx/>
              <a:buNone/>
            </a:pPr>
            <a:r>
              <a:rPr lang="fr-FR" altLang="fr-FR" sz="1400" b="1" u="sng" dirty="0">
                <a:solidFill>
                  <a:srgbClr val="7030A0"/>
                </a:solidFill>
                <a:cs typeface="Arial" panose="020B0604020202020204" pitchFamily="34" charset="0"/>
              </a:rPr>
              <a:t>Précautions à prendre.</a:t>
            </a:r>
            <a:endParaRPr lang="fr-FR" altLang="fr-FR" sz="1400" dirty="0">
              <a:solidFill>
                <a:srgbClr val="7030A0"/>
              </a:solidFill>
              <a:cs typeface="Arial" panose="020B0604020202020204" pitchFamily="34" charset="0"/>
            </a:endParaRPr>
          </a:p>
          <a:p>
            <a:pPr algn="justLow">
              <a:spcBef>
                <a:spcPct val="0"/>
              </a:spcBef>
              <a:buFontTx/>
              <a:buNone/>
            </a:pPr>
            <a:endParaRPr lang="fr-FR" altLang="fr-FR" sz="1400" dirty="0">
              <a:solidFill>
                <a:srgbClr val="7030A0"/>
              </a:solidFill>
              <a:cs typeface="Arial" panose="020B0604020202020204" pitchFamily="34" charset="0"/>
            </a:endParaRPr>
          </a:p>
          <a:p>
            <a:pPr algn="justLow">
              <a:spcBef>
                <a:spcPct val="0"/>
              </a:spcBef>
              <a:buFontTx/>
              <a:buNone/>
            </a:pPr>
            <a:r>
              <a:rPr lang="fr-FR" altLang="fr-FR" sz="1400" dirty="0">
                <a:solidFill>
                  <a:srgbClr val="7030A0"/>
                </a:solidFill>
                <a:cs typeface="Arial" panose="020B0604020202020204" pitchFamily="34" charset="0"/>
              </a:rPr>
              <a:t>-</a:t>
            </a:r>
            <a:r>
              <a:rPr lang="fr-FR" altLang="fr-FR" sz="1400" b="1" dirty="0">
                <a:solidFill>
                  <a:srgbClr val="7030A0"/>
                </a:solidFill>
                <a:cs typeface="Arial" panose="020B0604020202020204" pitchFamily="34" charset="0"/>
              </a:rPr>
              <a:t>Nettoyage régulier des cages ou boites d’élevage (enlever les déjections).</a:t>
            </a:r>
          </a:p>
          <a:p>
            <a:pPr algn="justLow">
              <a:spcBef>
                <a:spcPct val="0"/>
              </a:spcBef>
              <a:buFontTx/>
              <a:buNone/>
            </a:pPr>
            <a:endParaRPr lang="fr-FR" altLang="fr-FR" sz="1400" b="1" dirty="0">
              <a:solidFill>
                <a:srgbClr val="7030A0"/>
              </a:solidFill>
              <a:cs typeface="Arial" panose="020B0604020202020204" pitchFamily="34" charset="0"/>
            </a:endParaRPr>
          </a:p>
          <a:p>
            <a:pPr algn="justLow">
              <a:spcBef>
                <a:spcPct val="0"/>
              </a:spcBef>
              <a:buFontTx/>
              <a:buNone/>
            </a:pPr>
            <a:r>
              <a:rPr lang="fr-FR" altLang="fr-FR" sz="1400" b="1" dirty="0">
                <a:solidFill>
                  <a:srgbClr val="7030A0"/>
                </a:solidFill>
                <a:cs typeface="Arial" panose="020B0604020202020204" pitchFamily="34" charset="0"/>
              </a:rPr>
              <a:t>-Ne pas arracher les pucerons de la plante où ils se trouvent.</a:t>
            </a:r>
          </a:p>
          <a:p>
            <a:pPr algn="justLow">
              <a:spcBef>
                <a:spcPct val="0"/>
              </a:spcBef>
              <a:buFontTx/>
              <a:buNone/>
            </a:pPr>
            <a:endParaRPr lang="fr-FR" altLang="fr-FR" sz="1400" b="1" dirty="0">
              <a:solidFill>
                <a:srgbClr val="7030A0"/>
              </a:solidFill>
              <a:cs typeface="Arial" panose="020B0604020202020204" pitchFamily="34" charset="0"/>
            </a:endParaRPr>
          </a:p>
          <a:p>
            <a:pPr algn="justLow">
              <a:spcBef>
                <a:spcPct val="0"/>
              </a:spcBef>
              <a:buFontTx/>
              <a:buNone/>
            </a:pPr>
            <a:r>
              <a:rPr lang="fr-FR" altLang="fr-FR" sz="1400" b="1" dirty="0">
                <a:solidFill>
                  <a:srgbClr val="7030A0"/>
                </a:solidFill>
                <a:cs typeface="Arial" panose="020B0604020202020204" pitchFamily="34" charset="0"/>
              </a:rPr>
              <a:t>-Pour un développement rapide des coccinelles (1 mois):</a:t>
            </a:r>
          </a:p>
          <a:p>
            <a:pPr algn="justLow">
              <a:spcBef>
                <a:spcPct val="0"/>
              </a:spcBef>
              <a:buFontTx/>
              <a:buNone/>
            </a:pPr>
            <a:endParaRPr lang="fr-FR" altLang="fr-FR" sz="1400" b="1" dirty="0">
              <a:solidFill>
                <a:srgbClr val="7030A0"/>
              </a:solidFill>
              <a:cs typeface="Arial" panose="020B0604020202020204" pitchFamily="34" charset="0"/>
            </a:endParaRPr>
          </a:p>
          <a:p>
            <a:pPr algn="justLow">
              <a:spcBef>
                <a:spcPct val="0"/>
              </a:spcBef>
              <a:buFontTx/>
              <a:buNone/>
            </a:pPr>
            <a:r>
              <a:rPr lang="fr-FR" altLang="fr-FR" sz="1400" b="1" dirty="0">
                <a:solidFill>
                  <a:srgbClr val="7030A0"/>
                </a:solidFill>
                <a:cs typeface="Arial" panose="020B0604020202020204" pitchFamily="34" charset="0"/>
              </a:rPr>
              <a:t>* Maintenir une température entre 20 et 30°C à l’aide d’une lampe au-dessus de la cage par exemple</a:t>
            </a:r>
            <a:r>
              <a:rPr lang="fr-FR" altLang="fr-FR" sz="1400" dirty="0">
                <a:solidFill>
                  <a:srgbClr val="7030A0"/>
                </a:solidFill>
                <a:cs typeface="Arial" panose="020B0604020202020204" pitchFamily="34" charset="0"/>
              </a:rPr>
              <a:t>.</a:t>
            </a:r>
          </a:p>
          <a:p>
            <a:pPr algn="justLow">
              <a:spcBef>
                <a:spcPct val="0"/>
              </a:spcBef>
              <a:buFontTx/>
              <a:buNone/>
            </a:pPr>
            <a:endParaRPr lang="fr-FR" altLang="fr-FR" sz="1400" dirty="0">
              <a:solidFill>
                <a:srgbClr val="7030A0"/>
              </a:solidFill>
              <a:cs typeface="Arial" panose="020B0604020202020204" pitchFamily="34" charset="0"/>
            </a:endParaRPr>
          </a:p>
          <a:p>
            <a:pPr algn="justLow">
              <a:spcBef>
                <a:spcPct val="0"/>
              </a:spcBef>
              <a:buFontTx/>
              <a:buNone/>
            </a:pPr>
            <a:r>
              <a:rPr lang="fr-FR" altLang="fr-FR" sz="1400" b="1" dirty="0">
                <a:solidFill>
                  <a:srgbClr val="7030A0"/>
                </a:solidFill>
                <a:cs typeface="Arial" panose="020B0604020202020204" pitchFamily="34" charset="0"/>
              </a:rPr>
              <a:t>* Mettre des pierres ou de la mousse dans la cage pour que les larves de coccinelles aient un abri où accomplir leur métamorphose (nymphose). </a:t>
            </a:r>
          </a:p>
          <a:p>
            <a:pPr algn="justLow">
              <a:spcBef>
                <a:spcPct val="0"/>
              </a:spcBef>
              <a:buFontTx/>
              <a:buNone/>
            </a:pPr>
            <a:endParaRPr lang="fr-FR" altLang="fr-FR" sz="1400" b="1" dirty="0">
              <a:solidFill>
                <a:srgbClr val="7030A0"/>
              </a:solidFill>
              <a:cs typeface="Arial" panose="020B0604020202020204" pitchFamily="34" charset="0"/>
            </a:endParaRPr>
          </a:p>
          <a:p>
            <a:pPr algn="justLow">
              <a:spcBef>
                <a:spcPct val="0"/>
              </a:spcBef>
              <a:buFontTx/>
              <a:buNone/>
            </a:pPr>
            <a:r>
              <a:rPr lang="fr-FR" altLang="fr-FR" sz="1400" b="1" dirty="0">
                <a:solidFill>
                  <a:srgbClr val="7030A0"/>
                </a:solidFill>
                <a:cs typeface="Arial" panose="020B0604020202020204" pitchFamily="34" charset="0"/>
              </a:rPr>
              <a:t>* Isoler les œufs de coccinelles au fur et à mesure des pontes, les faire éclore à 25°C environ, à l’humidité et mettre les jeunes  larves sur des plantes couvertes de pucerons.</a:t>
            </a:r>
          </a:p>
          <a:p>
            <a:pPr algn="justLow">
              <a:spcBef>
                <a:spcPct val="0"/>
              </a:spcBef>
              <a:buFontTx/>
              <a:buNone/>
            </a:pPr>
            <a:endParaRPr lang="fr-FR" altLang="fr-FR" sz="1400" b="1" dirty="0">
              <a:solidFill>
                <a:srgbClr val="7030A0"/>
              </a:solidFill>
              <a:cs typeface="Arial" panose="020B0604020202020204" pitchFamily="34" charset="0"/>
            </a:endParaRPr>
          </a:p>
          <a:p>
            <a:pPr algn="justLow">
              <a:spcBef>
                <a:spcPct val="0"/>
              </a:spcBef>
              <a:buFontTx/>
              <a:buNone/>
            </a:pPr>
            <a:r>
              <a:rPr lang="fr-FR" altLang="fr-FR" sz="1400" b="1" dirty="0">
                <a:solidFill>
                  <a:srgbClr val="7030A0"/>
                </a:solidFill>
                <a:cs typeface="Arial" panose="020B0604020202020204" pitchFamily="34" charset="0"/>
              </a:rPr>
              <a:t>* Prévoir un gros élevage de pucerons car une coccinelle peut en manger entre 100 et 150 par jour en moyenne</a:t>
            </a:r>
          </a:p>
          <a:p>
            <a:pPr eaLnBrk="1" hangingPunct="1">
              <a:spcBef>
                <a:spcPct val="0"/>
              </a:spcBef>
              <a:buFontTx/>
              <a:buNone/>
            </a:pPr>
            <a:endParaRPr lang="fr-FR" altLang="fr-FR" sz="1400" b="1" dirty="0">
              <a:solidFill>
                <a:srgbClr val="7030A0"/>
              </a:solidFill>
              <a:cs typeface="Arial" panose="020B0604020202020204" pitchFamily="34" charset="0"/>
            </a:endParaRPr>
          </a:p>
          <a:p>
            <a:pPr eaLnBrk="1" hangingPunct="1">
              <a:spcBef>
                <a:spcPct val="0"/>
              </a:spcBef>
              <a:buFontTx/>
              <a:buNone/>
            </a:pPr>
            <a:r>
              <a:rPr lang="fr-FR" altLang="fr-FR" sz="1400" b="1" dirty="0">
                <a:solidFill>
                  <a:srgbClr val="7030A0"/>
                </a:solidFill>
                <a:cs typeface="Arial" panose="020B0604020202020204" pitchFamily="34" charset="0"/>
              </a:rPr>
              <a:t>* La nourriture est donnée fraîche, sous forme de rameaux feuillés et doit être renouvelée tous les 2 à 3 jours.</a:t>
            </a:r>
          </a:p>
          <a:p>
            <a:pPr eaLnBrk="1" hangingPunct="1">
              <a:spcBef>
                <a:spcPct val="0"/>
              </a:spcBef>
              <a:buFontTx/>
              <a:buNone/>
            </a:pPr>
            <a:endParaRPr lang="fr-FR" altLang="fr-FR" sz="1400" b="1" dirty="0">
              <a:solidFill>
                <a:srgbClr val="7030A0"/>
              </a:solidFill>
              <a:cs typeface="Arial" panose="020B0604020202020204" pitchFamily="34" charset="0"/>
            </a:endParaRPr>
          </a:p>
          <a:p>
            <a:pPr eaLnBrk="1" hangingPunct="1">
              <a:spcBef>
                <a:spcPct val="0"/>
              </a:spcBef>
              <a:buFontTx/>
              <a:buNone/>
            </a:pPr>
            <a:r>
              <a:rPr lang="fr-FR" altLang="fr-FR" sz="1400" b="1" dirty="0">
                <a:solidFill>
                  <a:srgbClr val="7030A0"/>
                </a:solidFill>
                <a:cs typeface="Arial" panose="020B0604020202020204" pitchFamily="34" charset="0"/>
              </a:rPr>
              <a:t>* Humidifier l’atmosphère à l’aide d’une éponge, d’un bout de coton humide ou en vaporisant de l’eau dans la cage. Mettre un petit abreuvoir pour les coccinelles.</a:t>
            </a:r>
            <a:endParaRPr lang="fr-FR" altLang="fr-FR" sz="1400" dirty="0">
              <a:solidFill>
                <a:srgbClr val="7030A0"/>
              </a:solidFill>
              <a:cs typeface="Arial" panose="020B0604020202020204" pitchFamily="34" charset="0"/>
            </a:endParaRPr>
          </a:p>
        </p:txBody>
      </p:sp>
      <p:sp>
        <p:nvSpPr>
          <p:cNvPr id="6" name="Rectangle 12">
            <a:extLst>
              <a:ext uri="{FF2B5EF4-FFF2-40B4-BE49-F238E27FC236}">
                <a16:creationId xmlns:a16="http://schemas.microsoft.com/office/drawing/2014/main" id="{D8DC5D3E-EDCE-41D7-8867-CBD03BFFE044}"/>
              </a:ext>
            </a:extLst>
          </p:cNvPr>
          <p:cNvSpPr>
            <a:spLocks noChangeArrowheads="1"/>
          </p:cNvSpPr>
          <p:nvPr/>
        </p:nvSpPr>
        <p:spPr bwMode="auto">
          <a:xfrm>
            <a:off x="8960434" y="5622982"/>
            <a:ext cx="3099576" cy="104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dirty="0">
                <a:solidFill>
                  <a:srgbClr val="7030A0"/>
                </a:solidFill>
                <a:latin typeface="Arial" panose="020B0604020202020204" pitchFamily="34" charset="0"/>
              </a:rPr>
              <a:t>Source : </a:t>
            </a:r>
            <a:r>
              <a:rPr lang="fr-FR" altLang="fr-FR" sz="1000" i="1" dirty="0">
                <a:solidFill>
                  <a:srgbClr val="7030A0"/>
                </a:solidFill>
                <a:latin typeface="Arial" panose="020B0604020202020204" pitchFamily="34" charset="0"/>
              </a:rPr>
              <a:t>La lutte biologique par les entomophages: La coccinelle</a:t>
            </a:r>
            <a:r>
              <a:rPr lang="fr-FR" altLang="fr-FR" sz="1000" dirty="0">
                <a:solidFill>
                  <a:srgbClr val="7030A0"/>
                </a:solidFill>
                <a:latin typeface="Arial" panose="020B0604020202020204" pitchFamily="34" charset="0"/>
              </a:rPr>
              <a:t>, Par Hamra-</a:t>
            </a:r>
            <a:r>
              <a:rPr lang="fr-FR" altLang="fr-FR" sz="1000" dirty="0" err="1">
                <a:solidFill>
                  <a:srgbClr val="7030A0"/>
                </a:solidFill>
                <a:latin typeface="Arial" panose="020B0604020202020204" pitchFamily="34" charset="0"/>
              </a:rPr>
              <a:t>Kroua</a:t>
            </a:r>
            <a:r>
              <a:rPr lang="fr-FR" altLang="fr-FR" sz="1000" dirty="0">
                <a:solidFill>
                  <a:srgbClr val="7030A0"/>
                </a:solidFill>
                <a:latin typeface="Arial" panose="020B0604020202020204" pitchFamily="34" charset="0"/>
              </a:rPr>
              <a:t> S., Présenté </a:t>
            </a:r>
            <a:r>
              <a:rPr lang="fr-FR" altLang="fr-FR" sz="1000" dirty="0" err="1">
                <a:solidFill>
                  <a:srgbClr val="7030A0"/>
                </a:solidFill>
                <a:latin typeface="Arial" panose="020B0604020202020204" pitchFamily="34" charset="0"/>
              </a:rPr>
              <a:t>parZoughailech</a:t>
            </a:r>
            <a:r>
              <a:rPr lang="fr-FR" altLang="fr-FR" sz="1000" dirty="0">
                <a:solidFill>
                  <a:srgbClr val="7030A0"/>
                </a:solidFill>
                <a:latin typeface="Arial" panose="020B0604020202020204" pitchFamily="34" charset="0"/>
              </a:rPr>
              <a:t> Abdelmalek, Laboratoire de </a:t>
            </a:r>
            <a:r>
              <a:rPr lang="fr-FR" altLang="fr-FR" sz="1000" dirty="0" err="1">
                <a:solidFill>
                  <a:srgbClr val="7030A0"/>
                </a:solidFill>
                <a:latin typeface="Arial" panose="020B0604020202020204" pitchFamily="34" charset="0"/>
              </a:rPr>
              <a:t>Biosystématique</a:t>
            </a:r>
            <a:r>
              <a:rPr lang="fr-FR" altLang="fr-FR" sz="1000" dirty="0">
                <a:solidFill>
                  <a:srgbClr val="7030A0"/>
                </a:solidFill>
                <a:latin typeface="Arial" panose="020B0604020202020204" pitchFamily="34" charset="0"/>
              </a:rPr>
              <a:t> et Ecologie des Arthropodes, Faculté SNV, Université </a:t>
            </a:r>
            <a:r>
              <a:rPr lang="fr-FR" altLang="fr-FR" sz="1000" dirty="0" err="1">
                <a:solidFill>
                  <a:srgbClr val="7030A0"/>
                </a:solidFill>
                <a:latin typeface="Arial" panose="020B0604020202020204" pitchFamily="34" charset="0"/>
              </a:rPr>
              <a:t>Mentouri</a:t>
            </a:r>
            <a:r>
              <a:rPr lang="fr-FR" altLang="fr-FR" sz="1000" dirty="0">
                <a:solidFill>
                  <a:srgbClr val="7030A0"/>
                </a:solidFill>
                <a:latin typeface="Arial" panose="020B0604020202020204" pitchFamily="34" charset="0"/>
              </a:rPr>
              <a:t>, Constantine, </a:t>
            </a:r>
            <a:r>
              <a:rPr lang="fr-FR" altLang="fr-FR" sz="1000" dirty="0">
                <a:solidFill>
                  <a:srgbClr val="7030A0"/>
                </a:solidFill>
                <a:latin typeface="Arial" panose="020B0604020202020204" pitchFamily="34" charset="0"/>
                <a:hlinkClick r:id="rId2"/>
              </a:rPr>
              <a:t>http://www.umc.edu.dz/vf/images/coccinella.pdf</a:t>
            </a:r>
            <a:r>
              <a:rPr lang="fr-FR" altLang="fr-FR" sz="1000" dirty="0">
                <a:solidFill>
                  <a:srgbClr val="7030A0"/>
                </a:solidFill>
                <a:latin typeface="Arial" panose="020B0604020202020204" pitchFamily="34" charset="0"/>
              </a:rPr>
              <a:t> </a:t>
            </a:r>
          </a:p>
        </p:txBody>
      </p:sp>
      <p:sp>
        <p:nvSpPr>
          <p:cNvPr id="7" name="Espace réservé du numéro de diapositive 1">
            <a:extLst>
              <a:ext uri="{FF2B5EF4-FFF2-40B4-BE49-F238E27FC236}">
                <a16:creationId xmlns:a16="http://schemas.microsoft.com/office/drawing/2014/main" id="{DC4D353E-4C87-449B-80C6-202077B0720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140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908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0AB9A2A-4833-4D48-9CA9-32D48324259F}"/>
              </a:ext>
            </a:extLst>
          </p:cNvPr>
          <p:cNvSpPr txBox="1"/>
          <p:nvPr/>
        </p:nvSpPr>
        <p:spPr>
          <a:xfrm>
            <a:off x="211353" y="5819887"/>
            <a:ext cx="4069864" cy="830997"/>
          </a:xfrm>
          <a:prstGeom prst="rect">
            <a:avLst/>
          </a:prstGeom>
          <a:noFill/>
        </p:spPr>
        <p:txBody>
          <a:bodyPr wrap="square" rtlCol="0">
            <a:spAutoFit/>
          </a:bodyPr>
          <a:lstStyle/>
          <a:p>
            <a:r>
              <a:rPr lang="fr-FR" sz="1200" dirty="0">
                <a:solidFill>
                  <a:srgbClr val="7030A0"/>
                </a:solidFill>
              </a:rPr>
              <a:t>Source : </a:t>
            </a:r>
            <a:r>
              <a:rPr lang="fr-FR" sz="1200" i="1" dirty="0">
                <a:solidFill>
                  <a:srgbClr val="7030A0"/>
                </a:solidFill>
              </a:rPr>
              <a:t>Proposition de l’adoption de l’agriculture microbiologique  en Algérie, dans le but de protéger les cultures agricoles contre les maladies fongique</a:t>
            </a:r>
            <a:r>
              <a:rPr lang="fr-FR" sz="1200" dirty="0">
                <a:solidFill>
                  <a:srgbClr val="7030A0"/>
                </a:solidFill>
              </a:rPr>
              <a:t>, Asma Ait Kaki, </a:t>
            </a:r>
            <a:r>
              <a:rPr lang="fr-FR" sz="1200" dirty="0">
                <a:solidFill>
                  <a:srgbClr val="7030A0"/>
                </a:solidFill>
                <a:hlinkClick r:id="rId2"/>
              </a:rPr>
              <a:t>http://slideplayer.fr/slide/3174185/</a:t>
            </a:r>
            <a:r>
              <a:rPr lang="fr-FR" sz="1200" dirty="0">
                <a:solidFill>
                  <a:srgbClr val="7030A0"/>
                </a:solidFill>
              </a:rPr>
              <a:t>  </a:t>
            </a:r>
          </a:p>
        </p:txBody>
      </p:sp>
      <p:sp>
        <p:nvSpPr>
          <p:cNvPr id="3" name="WordArt 4">
            <a:extLst>
              <a:ext uri="{FF2B5EF4-FFF2-40B4-BE49-F238E27FC236}">
                <a16:creationId xmlns:a16="http://schemas.microsoft.com/office/drawing/2014/main" id="{B3E0F031-2D75-46E3-B643-7FE7D4552286}"/>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BA9701DD-A26C-4C15-8D6F-4D0861BB367E}"/>
              </a:ext>
            </a:extLst>
          </p:cNvPr>
          <p:cNvSpPr/>
          <p:nvPr/>
        </p:nvSpPr>
        <p:spPr>
          <a:xfrm>
            <a:off x="107975" y="908883"/>
            <a:ext cx="4416594"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cs typeface="Arial" panose="020B0604020202020204" pitchFamily="34" charset="0"/>
              </a:rPr>
              <a:t>Annexe 2 : La production des Bacilles </a:t>
            </a:r>
            <a:endParaRPr lang="fr-FR" altLang="fr-FR" dirty="0">
              <a:solidFill>
                <a:srgbClr val="7030A0"/>
              </a:solidFill>
              <a:latin typeface="Arial" panose="020B0604020202020204" pitchFamily="34" charset="0"/>
              <a:cs typeface="Arial" panose="020B0604020202020204" pitchFamily="34" charset="0"/>
            </a:endParaRPr>
          </a:p>
        </p:txBody>
      </p:sp>
      <p:sp>
        <p:nvSpPr>
          <p:cNvPr id="5" name="Espace réservé du numéro de diapositive 1">
            <a:extLst>
              <a:ext uri="{FF2B5EF4-FFF2-40B4-BE49-F238E27FC236}">
                <a16:creationId xmlns:a16="http://schemas.microsoft.com/office/drawing/2014/main" id="{6A3878A9-2F18-46B1-ADA5-22BDDCC0BCF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141</a:t>
            </a:fld>
            <a:endParaRPr lang="fr-FR" altLang="fr-FR" sz="1200">
              <a:solidFill>
                <a:srgbClr val="898989"/>
              </a:solidFill>
              <a:latin typeface="Times New Roman" panose="02020603050405020304" pitchFamily="18" charset="0"/>
            </a:endParaRPr>
          </a:p>
        </p:txBody>
      </p:sp>
      <p:pic>
        <p:nvPicPr>
          <p:cNvPr id="6" name="Picture 2" descr="20L">
            <a:extLst>
              <a:ext uri="{FF2B5EF4-FFF2-40B4-BE49-F238E27FC236}">
                <a16:creationId xmlns:a16="http://schemas.microsoft.com/office/drawing/2014/main" id="{6E034F14-1C1C-471A-B5E2-7694A0EEC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53" y="1380275"/>
            <a:ext cx="2222224" cy="263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a:extLst>
              <a:ext uri="{FF2B5EF4-FFF2-40B4-BE49-F238E27FC236}">
                <a16:creationId xmlns:a16="http://schemas.microsoft.com/office/drawing/2014/main" id="{00A973B8-0795-4C45-876D-BDE14A8939C8}"/>
              </a:ext>
            </a:extLst>
          </p:cNvPr>
          <p:cNvSpPr txBox="1">
            <a:spLocks noChangeArrowheads="1"/>
          </p:cNvSpPr>
          <p:nvPr/>
        </p:nvSpPr>
        <p:spPr bwMode="auto">
          <a:xfrm>
            <a:off x="211353" y="4036675"/>
            <a:ext cx="2280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dirty="0">
                <a:solidFill>
                  <a:srgbClr val="7030A0"/>
                </a:solidFill>
              </a:rPr>
              <a:t>Fermenteur de 20L</a:t>
            </a:r>
          </a:p>
        </p:txBody>
      </p:sp>
      <p:pic>
        <p:nvPicPr>
          <p:cNvPr id="9" name="Image 8" descr="Une image contenant intérieur, mur, plancher, bâtiment&#10;&#10;Description générée avec un niveau de confiance très élevé">
            <a:extLst>
              <a:ext uri="{FF2B5EF4-FFF2-40B4-BE49-F238E27FC236}">
                <a16:creationId xmlns:a16="http://schemas.microsoft.com/office/drawing/2014/main" id="{A694E54F-504F-4577-9BD5-5AD202B61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782" y="1380275"/>
            <a:ext cx="2036613" cy="2644557"/>
          </a:xfrm>
          <a:prstGeom prst="rect">
            <a:avLst/>
          </a:prstGeom>
        </p:spPr>
      </p:pic>
      <p:sp>
        <p:nvSpPr>
          <p:cNvPr id="10" name="TextBox 3">
            <a:extLst>
              <a:ext uri="{FF2B5EF4-FFF2-40B4-BE49-F238E27FC236}">
                <a16:creationId xmlns:a16="http://schemas.microsoft.com/office/drawing/2014/main" id="{E19D5EBE-9AC5-4438-8111-1A1B28152464}"/>
              </a:ext>
            </a:extLst>
          </p:cNvPr>
          <p:cNvSpPr txBox="1">
            <a:spLocks noChangeArrowheads="1"/>
          </p:cNvSpPr>
          <p:nvPr/>
        </p:nvSpPr>
        <p:spPr bwMode="auto">
          <a:xfrm>
            <a:off x="2433577" y="3978842"/>
            <a:ext cx="2280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dirty="0">
                <a:solidFill>
                  <a:srgbClr val="7030A0"/>
                </a:solidFill>
              </a:rPr>
              <a:t>Fermenteur de 2 m3</a:t>
            </a:r>
          </a:p>
        </p:txBody>
      </p:sp>
      <p:sp>
        <p:nvSpPr>
          <p:cNvPr id="11" name="TextBox 1">
            <a:extLst>
              <a:ext uri="{FF2B5EF4-FFF2-40B4-BE49-F238E27FC236}">
                <a16:creationId xmlns:a16="http://schemas.microsoft.com/office/drawing/2014/main" id="{DB8D3B9C-5547-498F-85C5-D6D3B675935F}"/>
              </a:ext>
            </a:extLst>
          </p:cNvPr>
          <p:cNvSpPr txBox="1">
            <a:spLocks noChangeArrowheads="1"/>
          </p:cNvSpPr>
          <p:nvPr/>
        </p:nvSpPr>
        <p:spPr bwMode="auto">
          <a:xfrm>
            <a:off x="299964" y="4463840"/>
            <a:ext cx="52079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dirty="0">
                <a:solidFill>
                  <a:srgbClr val="7030A0"/>
                </a:solidFill>
              </a:rPr>
              <a:t>La production des Bacilles se fait dans un fermenteur</a:t>
            </a:r>
          </a:p>
        </p:txBody>
      </p:sp>
      <p:sp>
        <p:nvSpPr>
          <p:cNvPr id="12" name="Rectangle 11">
            <a:extLst>
              <a:ext uri="{FF2B5EF4-FFF2-40B4-BE49-F238E27FC236}">
                <a16:creationId xmlns:a16="http://schemas.microsoft.com/office/drawing/2014/main" id="{3F323412-4BD1-451C-9205-6357BB091DFC}"/>
              </a:ext>
            </a:extLst>
          </p:cNvPr>
          <p:cNvSpPr/>
          <p:nvPr/>
        </p:nvSpPr>
        <p:spPr>
          <a:xfrm>
            <a:off x="6392641" y="4463840"/>
            <a:ext cx="1558247" cy="369332"/>
          </a:xfrm>
          <a:prstGeom prst="rect">
            <a:avLst/>
          </a:prstGeom>
        </p:spPr>
        <p:txBody>
          <a:bodyPr wrap="none">
            <a:spAutoFit/>
          </a:bodyPr>
          <a:lstStyle/>
          <a:p>
            <a:pPr algn="ctr"/>
            <a:r>
              <a:rPr lang="fr-FR" altLang="fr-FR" dirty="0">
                <a:solidFill>
                  <a:srgbClr val="7030A0"/>
                </a:solidFill>
              </a:rPr>
              <a:t>Centrifugation</a:t>
            </a:r>
            <a:endParaRPr lang="fr-FR" dirty="0">
              <a:solidFill>
                <a:srgbClr val="7030A0"/>
              </a:solidFill>
            </a:endParaRPr>
          </a:p>
        </p:txBody>
      </p:sp>
      <p:pic>
        <p:nvPicPr>
          <p:cNvPr id="14" name="Image 13" descr="Une image contenant extérieur, bâtiment, rue, signe&#10;&#10;Description générée avec un niveau de confiance très élevé">
            <a:extLst>
              <a:ext uri="{FF2B5EF4-FFF2-40B4-BE49-F238E27FC236}">
                <a16:creationId xmlns:a16="http://schemas.microsoft.com/office/drawing/2014/main" id="{BA8BE66C-BCD0-410D-9959-7193EDF20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2886" y="1278215"/>
            <a:ext cx="2395299" cy="3185625"/>
          </a:xfrm>
          <a:prstGeom prst="rect">
            <a:avLst/>
          </a:prstGeom>
        </p:spPr>
      </p:pic>
      <p:sp>
        <p:nvSpPr>
          <p:cNvPr id="15" name="TextBox 3">
            <a:extLst>
              <a:ext uri="{FF2B5EF4-FFF2-40B4-BE49-F238E27FC236}">
                <a16:creationId xmlns:a16="http://schemas.microsoft.com/office/drawing/2014/main" id="{88E11649-A637-4284-952E-D9E5D8D7C55D}"/>
              </a:ext>
            </a:extLst>
          </p:cNvPr>
          <p:cNvSpPr txBox="1">
            <a:spLocks noChangeArrowheads="1"/>
          </p:cNvSpPr>
          <p:nvPr/>
        </p:nvSpPr>
        <p:spPr bwMode="auto">
          <a:xfrm>
            <a:off x="8663492" y="4427522"/>
            <a:ext cx="35285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dirty="0">
                <a:solidFill>
                  <a:srgbClr val="7030A0"/>
                </a:solidFill>
              </a:rPr>
              <a:t>Lyophilisation basée sur un phénomène physique : Sublimation </a:t>
            </a:r>
          </a:p>
        </p:txBody>
      </p:sp>
      <p:pic>
        <p:nvPicPr>
          <p:cNvPr id="17" name="Image 16" descr="Une image contenant plancher, intérieur, personne, homme&#10;&#10;Description générée avec un niveau de confiance très élevé">
            <a:extLst>
              <a:ext uri="{FF2B5EF4-FFF2-40B4-BE49-F238E27FC236}">
                <a16:creationId xmlns:a16="http://schemas.microsoft.com/office/drawing/2014/main" id="{A2A48C51-F065-4C41-8931-4C0301A7A6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1868" y="1195560"/>
            <a:ext cx="2287905" cy="3210447"/>
          </a:xfrm>
          <a:prstGeom prst="rect">
            <a:avLst/>
          </a:prstGeom>
        </p:spPr>
      </p:pic>
    </p:spTree>
    <p:extLst>
      <p:ext uri="{BB962C8B-B14F-4D97-AF65-F5344CB8AC3E}">
        <p14:creationId xmlns:p14="http://schemas.microsoft.com/office/powerpoint/2010/main" val="13062497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FB69B13-89F1-4D27-B56B-B858104F0D0D}"/>
              </a:ext>
            </a:extLst>
          </p:cNvPr>
          <p:cNvSpPr>
            <a:spLocks noChangeArrowheads="1"/>
          </p:cNvSpPr>
          <p:nvPr/>
        </p:nvSpPr>
        <p:spPr bwMode="auto">
          <a:xfrm>
            <a:off x="179388" y="836613"/>
            <a:ext cx="117185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3 : Intérêt du contrôle de la diapause</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b="1" i="1" dirty="0">
                <a:solidFill>
                  <a:srgbClr val="7030A0"/>
                </a:solidFill>
                <a:latin typeface="Arial" panose="020B0604020202020204" pitchFamily="34" charset="0"/>
              </a:rPr>
              <a:t>Diapause</a:t>
            </a:r>
            <a:r>
              <a:rPr lang="fr-FR" altLang="fr-FR" sz="1800" dirty="0">
                <a:solidFill>
                  <a:srgbClr val="7030A0"/>
                </a:solidFill>
                <a:latin typeface="Arial" panose="020B0604020202020204" pitchFamily="34" charset="0"/>
              </a:rPr>
              <a:t> : Période au cours de laquelle l'activité métabolique ou le développement d'un insecte est suspendu à un stade déterminé de son évolution, sous l'action de facteurs internes ou externes (°).</a:t>
            </a:r>
          </a:p>
        </p:txBody>
      </p:sp>
      <p:pic>
        <p:nvPicPr>
          <p:cNvPr id="3" name="Image 4" descr="diapause.jpg">
            <a:extLst>
              <a:ext uri="{FF2B5EF4-FFF2-40B4-BE49-F238E27FC236}">
                <a16:creationId xmlns:a16="http://schemas.microsoft.com/office/drawing/2014/main" id="{9DC95A4F-F80C-4DEB-B20A-A99B0D3C7E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4591" y="2164684"/>
            <a:ext cx="39322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
            <a:extLst>
              <a:ext uri="{FF2B5EF4-FFF2-40B4-BE49-F238E27FC236}">
                <a16:creationId xmlns:a16="http://schemas.microsoft.com/office/drawing/2014/main" id="{D0A8A7B3-4E2F-4605-9FA7-9F0E670CEC0F}"/>
              </a:ext>
            </a:extLst>
          </p:cNvPr>
          <p:cNvSpPr>
            <a:spLocks noChangeArrowheads="1"/>
          </p:cNvSpPr>
          <p:nvPr/>
        </p:nvSpPr>
        <p:spPr bwMode="auto">
          <a:xfrm>
            <a:off x="3253628" y="4972971"/>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a:solidFill>
                  <a:srgbClr val="7030A0"/>
                </a:solidFill>
                <a:latin typeface="Arial" panose="020B0604020202020204" pitchFamily="34" charset="0"/>
                <a:hlinkClick r:id="rId3"/>
              </a:rPr>
              <a:t>http://www.agroparistech.fr/IMG/pdf/Spataro_lutteBio.pdf</a:t>
            </a:r>
            <a:r>
              <a:rPr lang="fr-FR" altLang="fr-FR" sz="1200">
                <a:solidFill>
                  <a:srgbClr val="7030A0"/>
                </a:solidFill>
                <a:latin typeface="Arial" panose="020B0604020202020204" pitchFamily="34" charset="0"/>
              </a:rPr>
              <a:t> </a:t>
            </a:r>
          </a:p>
        </p:txBody>
      </p:sp>
      <p:sp>
        <p:nvSpPr>
          <p:cNvPr id="5" name="ZoneTexte 6">
            <a:extLst>
              <a:ext uri="{FF2B5EF4-FFF2-40B4-BE49-F238E27FC236}">
                <a16:creationId xmlns:a16="http://schemas.microsoft.com/office/drawing/2014/main" id="{5D063836-A3CE-4AB3-B337-06DD362BA46B}"/>
              </a:ext>
            </a:extLst>
          </p:cNvPr>
          <p:cNvSpPr txBox="1">
            <a:spLocks noChangeArrowheads="1"/>
          </p:cNvSpPr>
          <p:nvPr/>
        </p:nvSpPr>
        <p:spPr bwMode="auto">
          <a:xfrm>
            <a:off x="125600" y="5562676"/>
            <a:ext cx="117723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7030A0"/>
                </a:solidFill>
                <a:latin typeface="Arial" panose="020B0604020202020204" pitchFamily="34" charset="0"/>
              </a:rPr>
              <a:t>(°) La diapause est déclenchée par un événement extérieur (par exemple la réduction de la longueur du jour en automne) ; elle est levée (le développement reprend) lorsque le temps nécessaire exact est passé : dans ce cas, fréquent, l'insecte passe l'hiver sans avoir besoin de trouver sa nourriture et reprend son activité quand la mauvaise saison est définitivement terminée. </a:t>
            </a:r>
            <a:r>
              <a:rPr lang="fr-FR" altLang="fr-FR" sz="1200" dirty="0">
                <a:solidFill>
                  <a:srgbClr val="7030A0"/>
                </a:solidFill>
                <a:latin typeface="Arial" panose="020B0604020202020204" pitchFamily="34" charset="0"/>
              </a:rPr>
              <a:t>Source : </a:t>
            </a:r>
            <a:r>
              <a:rPr lang="fr-FR" altLang="fr-FR" sz="1200" dirty="0">
                <a:solidFill>
                  <a:srgbClr val="7030A0"/>
                </a:solidFill>
                <a:latin typeface="Arial" panose="020B0604020202020204" pitchFamily="34" charset="0"/>
                <a:hlinkClick r:id="rId4"/>
              </a:rPr>
              <a:t>http://fr.wikipedia.org/wiki/Diapause</a:t>
            </a:r>
            <a:r>
              <a:rPr lang="fr-FR" altLang="fr-FR" sz="1200" dirty="0">
                <a:solidFill>
                  <a:srgbClr val="7030A0"/>
                </a:solidFill>
                <a:latin typeface="Arial" panose="020B0604020202020204" pitchFamily="34" charset="0"/>
              </a:rPr>
              <a:t> </a:t>
            </a:r>
          </a:p>
        </p:txBody>
      </p:sp>
      <p:sp>
        <p:nvSpPr>
          <p:cNvPr id="6" name="WordArt 4">
            <a:extLst>
              <a:ext uri="{FF2B5EF4-FFF2-40B4-BE49-F238E27FC236}">
                <a16:creationId xmlns:a16="http://schemas.microsoft.com/office/drawing/2014/main" id="{1968D197-C16D-43A2-A623-82A1BF9A9E39}"/>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7" name="Espace réservé du numéro de diapositive 1">
            <a:extLst>
              <a:ext uri="{FF2B5EF4-FFF2-40B4-BE49-F238E27FC236}">
                <a16:creationId xmlns:a16="http://schemas.microsoft.com/office/drawing/2014/main" id="{104D0CAE-652F-42AD-A5C2-1AA00EE48CB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142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6232394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FAA691FF-9084-4A40-B298-A4E783B225B6}"/>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A67A2E3F-341B-43EE-BBE4-F1C1090E8B91}"/>
              </a:ext>
            </a:extLst>
          </p:cNvPr>
          <p:cNvSpPr>
            <a:spLocks noChangeArrowheads="1"/>
          </p:cNvSpPr>
          <p:nvPr/>
        </p:nvSpPr>
        <p:spPr bwMode="auto">
          <a:xfrm>
            <a:off x="287338" y="908050"/>
            <a:ext cx="8856662"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4 : Comment estimer l’efficacité d’une lutte par lâcher</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a:t>
            </a:r>
            <a:r>
              <a:rPr lang="fr-FR" altLang="fr-FR" sz="1600" i="1" dirty="0">
                <a:solidFill>
                  <a:srgbClr val="7030A0"/>
                </a:solidFill>
                <a:latin typeface="Arial" panose="020B0604020202020204" pitchFamily="34" charset="0"/>
              </a:rPr>
              <a:t>mesure du taux de parasitisme</a:t>
            </a:r>
          </a:p>
          <a:p>
            <a:pPr algn="just" eaLnBrk="1" hangingPunct="1">
              <a:spcBef>
                <a:spcPct val="0"/>
              </a:spcBef>
              <a:buFontTx/>
              <a:buNone/>
            </a:pPr>
            <a:r>
              <a:rPr lang="fr-FR" altLang="fr-FR" sz="1600" dirty="0">
                <a:solidFill>
                  <a:srgbClr val="7030A0"/>
                </a:solidFill>
                <a:latin typeface="Arial" panose="020B0604020202020204" pitchFamily="34" charset="0"/>
              </a:rPr>
              <a:t>    le lien avec la densité n'est pas toujours simple</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a:t>
            </a:r>
            <a:r>
              <a:rPr lang="fr-FR" altLang="fr-FR" sz="1600" i="1" dirty="0">
                <a:solidFill>
                  <a:srgbClr val="7030A0"/>
                </a:solidFill>
                <a:latin typeface="Arial" panose="020B0604020202020204" pitchFamily="34" charset="0"/>
              </a:rPr>
              <a:t>mesure des densités</a:t>
            </a:r>
          </a:p>
          <a:p>
            <a:pPr algn="just" eaLnBrk="1" hangingPunct="1">
              <a:spcBef>
                <a:spcPct val="0"/>
              </a:spcBef>
              <a:buFontTx/>
              <a:buNone/>
            </a:pPr>
            <a:r>
              <a:rPr lang="fr-FR" altLang="fr-FR" sz="1600" dirty="0">
                <a:solidFill>
                  <a:srgbClr val="7030A0"/>
                </a:solidFill>
                <a:latin typeface="Arial" panose="020B0604020202020204" pitchFamily="34" charset="0"/>
              </a:rPr>
              <a:t>    le lien avec les dégâts n'est pas toujours simple</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a:t>
            </a:r>
            <a:r>
              <a:rPr lang="fr-FR" altLang="fr-FR" sz="1600" i="1" dirty="0">
                <a:solidFill>
                  <a:srgbClr val="7030A0"/>
                </a:solidFill>
                <a:latin typeface="Arial" panose="020B0604020202020204" pitchFamily="34" charset="0"/>
              </a:rPr>
              <a:t>mesure des dégâts</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a:t>
            </a:r>
            <a:r>
              <a:rPr lang="fr-FR" altLang="fr-FR" sz="1600" i="1" dirty="0">
                <a:solidFill>
                  <a:srgbClr val="7030A0"/>
                </a:solidFill>
                <a:latin typeface="Arial" panose="020B0604020202020204" pitchFamily="34" charset="0"/>
              </a:rPr>
              <a:t>mesure du rendement</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a:t>
            </a:r>
            <a:r>
              <a:rPr lang="fr-FR" altLang="fr-FR" sz="1600" i="1" dirty="0">
                <a:solidFill>
                  <a:srgbClr val="7030A0"/>
                </a:solidFill>
                <a:latin typeface="Arial" panose="020B0604020202020204" pitchFamily="34" charset="0"/>
              </a:rPr>
              <a:t>mesure intégrant le coût du traitement</a:t>
            </a:r>
          </a:p>
          <a:p>
            <a:pPr algn="just" eaLnBrk="1" hangingPunct="1">
              <a:spcBef>
                <a:spcPct val="0"/>
              </a:spcBef>
              <a:buFontTx/>
              <a:buNone/>
            </a:pPr>
            <a:r>
              <a:rPr lang="fr-FR" altLang="fr-FR" sz="1600" dirty="0">
                <a:solidFill>
                  <a:srgbClr val="7030A0"/>
                </a:solidFill>
                <a:latin typeface="Arial" panose="020B0604020202020204" pitchFamily="34" charset="0"/>
              </a:rPr>
              <a:t>    =&gt; analyse coût-bénéfice</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2 problèmes majeurs :</a:t>
            </a:r>
          </a:p>
          <a:p>
            <a:pPr algn="just" eaLnBrk="1" hangingPunct="1">
              <a:spcBef>
                <a:spcPct val="0"/>
              </a:spcBef>
              <a:buFontTx/>
              <a:buNone/>
            </a:pPr>
            <a:r>
              <a:rPr lang="fr-FR" altLang="fr-FR" sz="1600" dirty="0">
                <a:solidFill>
                  <a:srgbClr val="7030A0"/>
                </a:solidFill>
                <a:latin typeface="Arial" panose="020B0604020202020204" pitchFamily="34" charset="0"/>
              </a:rPr>
              <a:t>    - </a:t>
            </a:r>
            <a:r>
              <a:rPr lang="fr-FR" altLang="fr-FR" sz="1600" i="1" dirty="0">
                <a:solidFill>
                  <a:srgbClr val="7030A0"/>
                </a:solidFill>
                <a:latin typeface="Arial" panose="020B0604020202020204" pitchFamily="34" charset="0"/>
              </a:rPr>
              <a:t>quel contrôle </a:t>
            </a:r>
            <a:r>
              <a:rPr lang="fr-FR" altLang="fr-FR" sz="1600" dirty="0">
                <a:solidFill>
                  <a:srgbClr val="7030A0"/>
                </a:solidFill>
                <a:latin typeface="Arial" panose="020B0604020202020204" pitchFamily="34" charset="0"/>
              </a:rPr>
              <a:t>?</a:t>
            </a:r>
          </a:p>
          <a:p>
            <a:pPr algn="just" eaLnBrk="1" hangingPunct="1">
              <a:spcBef>
                <a:spcPct val="0"/>
              </a:spcBef>
              <a:buFontTx/>
              <a:buNone/>
            </a:pPr>
            <a:r>
              <a:rPr lang="fr-FR" altLang="fr-FR" sz="1600" dirty="0">
                <a:solidFill>
                  <a:srgbClr val="7030A0"/>
                </a:solidFill>
                <a:latin typeface="Arial" panose="020B0604020202020204" pitchFamily="34" charset="0"/>
              </a:rPr>
              <a:t>        parcelle traitées (quel type de traitement ?), non-traitées</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 </a:t>
            </a:r>
            <a:r>
              <a:rPr lang="fr-FR" altLang="fr-FR" sz="1600" i="1" dirty="0">
                <a:solidFill>
                  <a:srgbClr val="7030A0"/>
                </a:solidFill>
                <a:latin typeface="Arial" panose="020B0604020202020204" pitchFamily="34" charset="0"/>
              </a:rPr>
              <a:t>comment intégrer le bénéfice (ou le coût) "écologique" ?</a:t>
            </a:r>
          </a:p>
        </p:txBody>
      </p:sp>
      <p:sp>
        <p:nvSpPr>
          <p:cNvPr id="4" name="Rectangle 10">
            <a:extLst>
              <a:ext uri="{FF2B5EF4-FFF2-40B4-BE49-F238E27FC236}">
                <a16:creationId xmlns:a16="http://schemas.microsoft.com/office/drawing/2014/main" id="{F64E5365-0981-4673-812E-33BCEBFE3AC4}"/>
              </a:ext>
            </a:extLst>
          </p:cNvPr>
          <p:cNvSpPr>
            <a:spLocks noChangeArrowheads="1"/>
          </p:cNvSpPr>
          <p:nvPr/>
        </p:nvSpPr>
        <p:spPr bwMode="auto">
          <a:xfrm>
            <a:off x="143669" y="6179839"/>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dirty="0">
                <a:solidFill>
                  <a:srgbClr val="7030A0"/>
                </a:solidFill>
                <a:latin typeface="Arial" panose="020B0604020202020204" pitchFamily="34" charset="0"/>
                <a:hlinkClick r:id="rId2"/>
              </a:rPr>
              <a:t>http://www.agroparistech.fr/IMG/pdf/Spataro_lutteBio.pdf</a:t>
            </a:r>
            <a:r>
              <a:rPr lang="fr-FR" altLang="fr-FR" sz="1200" dirty="0">
                <a:solidFill>
                  <a:srgbClr val="7030A0"/>
                </a:solidFill>
                <a:latin typeface="Arial" panose="020B0604020202020204" pitchFamily="34" charset="0"/>
              </a:rPr>
              <a:t> </a:t>
            </a:r>
          </a:p>
        </p:txBody>
      </p:sp>
      <p:sp>
        <p:nvSpPr>
          <p:cNvPr id="5" name="Espace réservé du numéro de diapositive 1">
            <a:extLst>
              <a:ext uri="{FF2B5EF4-FFF2-40B4-BE49-F238E27FC236}">
                <a16:creationId xmlns:a16="http://schemas.microsoft.com/office/drawing/2014/main" id="{DBA5344B-E92C-4733-9099-A7391E656890}"/>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143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2167083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CE42BCD-7682-4819-AC45-3F1529C14888}"/>
              </a:ext>
            </a:extLst>
          </p:cNvPr>
          <p:cNvSpPr>
            <a:spLocks noChangeArrowheads="1"/>
          </p:cNvSpPr>
          <p:nvPr/>
        </p:nvSpPr>
        <p:spPr bwMode="auto">
          <a:xfrm>
            <a:off x="179388" y="908050"/>
            <a:ext cx="115679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5 : Lutte biologique par introduction-acclimatation</a:t>
            </a: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7030A0"/>
                </a:solidFill>
                <a:latin typeface="Arial" panose="020B0604020202020204" pitchFamily="34" charset="0"/>
              </a:rPr>
              <a:t>Lutte biologique "classique"</a:t>
            </a:r>
          </a:p>
          <a:p>
            <a:pPr algn="just" eaLnBrk="1" hangingPunct="1">
              <a:spcBef>
                <a:spcPct val="0"/>
              </a:spcBef>
              <a:buFontTx/>
              <a:buNone/>
            </a:pPr>
            <a:r>
              <a:rPr lang="fr-FR" altLang="fr-FR" sz="1800" dirty="0">
                <a:solidFill>
                  <a:srgbClr val="7030A0"/>
                </a:solidFill>
                <a:latin typeface="Arial" panose="020B0604020202020204" pitchFamily="34" charset="0"/>
              </a:rPr>
              <a:t>Lâcher intentionnel d'organismes vivants comme agent de lutte biologique, afin qu'ils se multiplient et contrôlent la cible pour une longue période.</a:t>
            </a:r>
          </a:p>
        </p:txBody>
      </p:sp>
      <p:pic>
        <p:nvPicPr>
          <p:cNvPr id="3" name="Image 4" descr="LutteBioAcclimatation.jpg">
            <a:extLst>
              <a:ext uri="{FF2B5EF4-FFF2-40B4-BE49-F238E27FC236}">
                <a16:creationId xmlns:a16="http://schemas.microsoft.com/office/drawing/2014/main" id="{852D9AAE-23D0-401E-B4A6-FB1547D336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5345" y="2385378"/>
            <a:ext cx="3624262"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5">
            <a:extLst>
              <a:ext uri="{FF2B5EF4-FFF2-40B4-BE49-F238E27FC236}">
                <a16:creationId xmlns:a16="http://schemas.microsoft.com/office/drawing/2014/main" id="{477C0531-ACE7-48A4-BEA8-70A6844873AD}"/>
              </a:ext>
            </a:extLst>
          </p:cNvPr>
          <p:cNvSpPr txBox="1">
            <a:spLocks noChangeArrowheads="1"/>
          </p:cNvSpPr>
          <p:nvPr/>
        </p:nvSpPr>
        <p:spPr bwMode="auto">
          <a:xfrm>
            <a:off x="214313" y="4357370"/>
            <a:ext cx="8353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7030A0"/>
                </a:solidFill>
                <a:latin typeface="Arial" panose="020B0604020202020204" pitchFamily="34" charset="0"/>
              </a:rPr>
              <a:t>• On choisit en général un agent qui provient du même écosystème que la cible</a:t>
            </a:r>
          </a:p>
          <a:p>
            <a:pPr eaLnBrk="1" hangingPunct="1">
              <a:spcBef>
                <a:spcPct val="0"/>
              </a:spcBef>
              <a:buFontTx/>
              <a:buNone/>
            </a:pPr>
            <a:r>
              <a:rPr lang="fr-FR" altLang="fr-FR" sz="1800" dirty="0">
                <a:solidFill>
                  <a:srgbClr val="7030A0"/>
                </a:solidFill>
                <a:latin typeface="Arial" panose="020B0604020202020204" pitchFamily="34" charset="0"/>
              </a:rPr>
              <a:t>• L'objectif n'est pas d'éradiquer la cible</a:t>
            </a:r>
          </a:p>
        </p:txBody>
      </p:sp>
      <p:sp>
        <p:nvSpPr>
          <p:cNvPr id="5" name="Rectangle 10">
            <a:extLst>
              <a:ext uri="{FF2B5EF4-FFF2-40B4-BE49-F238E27FC236}">
                <a16:creationId xmlns:a16="http://schemas.microsoft.com/office/drawing/2014/main" id="{2EC70ECD-12FD-4601-AE19-08B44351C28F}"/>
              </a:ext>
            </a:extLst>
          </p:cNvPr>
          <p:cNvSpPr>
            <a:spLocks noChangeArrowheads="1"/>
          </p:cNvSpPr>
          <p:nvPr/>
        </p:nvSpPr>
        <p:spPr bwMode="auto">
          <a:xfrm>
            <a:off x="2651032" y="5003482"/>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dirty="0">
                <a:solidFill>
                  <a:srgbClr val="7030A0"/>
                </a:solidFill>
                <a:latin typeface="Arial" panose="020B0604020202020204" pitchFamily="34" charset="0"/>
                <a:hlinkClick r:id="rId3"/>
              </a:rPr>
              <a:t>http://www.agroparistech.fr/IMG/pdf/Spataro_lutteBio.pdf</a:t>
            </a:r>
            <a:r>
              <a:rPr lang="fr-FR" altLang="fr-FR" sz="1200" dirty="0">
                <a:solidFill>
                  <a:srgbClr val="7030A0"/>
                </a:solidFill>
                <a:latin typeface="Arial" panose="020B0604020202020204" pitchFamily="34" charset="0"/>
              </a:rPr>
              <a:t> </a:t>
            </a:r>
          </a:p>
        </p:txBody>
      </p:sp>
      <p:sp>
        <p:nvSpPr>
          <p:cNvPr id="6" name="WordArt 4">
            <a:extLst>
              <a:ext uri="{FF2B5EF4-FFF2-40B4-BE49-F238E27FC236}">
                <a16:creationId xmlns:a16="http://schemas.microsoft.com/office/drawing/2014/main" id="{E9763F00-DA40-438B-9F96-C82E5F312637}"/>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7" name="Espace réservé du numéro de diapositive 1">
            <a:extLst>
              <a:ext uri="{FF2B5EF4-FFF2-40B4-BE49-F238E27FC236}">
                <a16:creationId xmlns:a16="http://schemas.microsoft.com/office/drawing/2014/main" id="{D1A1220F-A435-45D7-A4B3-5582F1B596A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144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7140701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D58C84A-C3B8-4BF3-BAFA-E322129994B3}"/>
              </a:ext>
            </a:extLst>
          </p:cNvPr>
          <p:cNvSpPr>
            <a:spLocks noChangeArrowheads="1"/>
          </p:cNvSpPr>
          <p:nvPr/>
        </p:nvSpPr>
        <p:spPr bwMode="auto">
          <a:xfrm>
            <a:off x="228815" y="1349114"/>
            <a:ext cx="7533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6 : Comparaisons acclimatation VS lâchers périodiques</a:t>
            </a:r>
          </a:p>
        </p:txBody>
      </p:sp>
      <p:graphicFrame>
        <p:nvGraphicFramePr>
          <p:cNvPr id="3" name="Tableau 2">
            <a:extLst>
              <a:ext uri="{FF2B5EF4-FFF2-40B4-BE49-F238E27FC236}">
                <a16:creationId xmlns:a16="http://schemas.microsoft.com/office/drawing/2014/main" id="{C7ECEA7E-9B74-40B1-ADA6-C9B9DCE03A83}"/>
              </a:ext>
            </a:extLst>
          </p:cNvPr>
          <p:cNvGraphicFramePr>
            <a:graphicFrameLocks noGrp="1"/>
          </p:cNvGraphicFramePr>
          <p:nvPr>
            <p:extLst>
              <p:ext uri="{D42A27DB-BD31-4B8C-83A1-F6EECF244321}">
                <p14:modId xmlns:p14="http://schemas.microsoft.com/office/powerpoint/2010/main" val="2576106022"/>
              </p:ext>
            </p:extLst>
          </p:nvPr>
        </p:nvGraphicFramePr>
        <p:xfrm>
          <a:off x="1547813" y="2060575"/>
          <a:ext cx="5111750" cy="3983044"/>
        </p:xfrm>
        <a:graphic>
          <a:graphicData uri="http://schemas.openxmlformats.org/drawingml/2006/table">
            <a:tbl>
              <a:tblPr/>
              <a:tblGrid>
                <a:gridCol w="1812925">
                  <a:extLst>
                    <a:ext uri="{9D8B030D-6E8A-4147-A177-3AD203B41FA5}">
                      <a16:colId xmlns:a16="http://schemas.microsoft.com/office/drawing/2014/main" val="20000"/>
                    </a:ext>
                  </a:extLst>
                </a:gridCol>
                <a:gridCol w="1649412">
                  <a:extLst>
                    <a:ext uri="{9D8B030D-6E8A-4147-A177-3AD203B41FA5}">
                      <a16:colId xmlns:a16="http://schemas.microsoft.com/office/drawing/2014/main" val="20001"/>
                    </a:ext>
                  </a:extLst>
                </a:gridCol>
                <a:gridCol w="1649413">
                  <a:extLst>
                    <a:ext uri="{9D8B030D-6E8A-4147-A177-3AD203B41FA5}">
                      <a16:colId xmlns:a16="http://schemas.microsoft.com/office/drawing/2014/main" val="20002"/>
                    </a:ext>
                  </a:extLst>
                </a:gridCol>
              </a:tblGrid>
              <a:tr h="520548">
                <a:tc>
                  <a:txBody>
                    <a:bodyPr/>
                    <a:lstStyle/>
                    <a:p>
                      <a:pPr marL="34925" marR="0" lvl="0" indent="0" algn="l" defTabSz="914400" rtl="0" eaLnBrk="0" fontAlgn="base" latinLnBrk="0" hangingPunct="0">
                        <a:lnSpc>
                          <a:spcPct val="100000"/>
                        </a:lnSpc>
                        <a:spcBef>
                          <a:spcPts val="600"/>
                        </a:spcBef>
                        <a:spcAft>
                          <a:spcPts val="600"/>
                        </a:spcAft>
                        <a:buClrTx/>
                        <a:buSzTx/>
                        <a:buFontTx/>
                        <a:buNone/>
                        <a:tabLst/>
                      </a:pP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7F4BA"/>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1" i="0" u="none" strike="noStrike" cap="none" normalizeH="0" baseline="0">
                          <a:ln>
                            <a:noFill/>
                          </a:ln>
                          <a:solidFill>
                            <a:srgbClr val="663300"/>
                          </a:solidFill>
                          <a:effectLst/>
                          <a:latin typeface="Calibri" pitchFamily="34" charset="0"/>
                          <a:ea typeface="Calibri" pitchFamily="34" charset="0"/>
                          <a:cs typeface="Times New Roman" pitchFamily="18" charset="0"/>
                        </a:rPr>
                        <a:t>Lâchers</a:t>
                      </a:r>
                      <a:br>
                        <a:rPr kumimoji="0" lang="fr-FR" sz="1600" b="1" i="0" u="none" strike="noStrike" cap="none" normalizeH="0" baseline="0">
                          <a:ln>
                            <a:noFill/>
                          </a:ln>
                          <a:solidFill>
                            <a:srgbClr val="663300"/>
                          </a:solidFill>
                          <a:effectLst/>
                          <a:latin typeface="Calibri" pitchFamily="34" charset="0"/>
                          <a:ea typeface="Calibri" pitchFamily="34" charset="0"/>
                          <a:cs typeface="Times New Roman" pitchFamily="18" charset="0"/>
                        </a:rPr>
                      </a:br>
                      <a:r>
                        <a:rPr kumimoji="0" lang="fr-FR" sz="1600" b="1" i="0" u="none" strike="noStrike" cap="none" normalizeH="0" baseline="0">
                          <a:ln>
                            <a:noFill/>
                          </a:ln>
                          <a:solidFill>
                            <a:srgbClr val="663300"/>
                          </a:solidFill>
                          <a:effectLst/>
                          <a:latin typeface="Calibri" pitchFamily="34" charset="0"/>
                          <a:ea typeface="Calibri" pitchFamily="34" charset="0"/>
                          <a:cs typeface="Times New Roman" pitchFamily="18" charset="0"/>
                        </a:rPr>
                        <a:t>périodiques</a:t>
                      </a:r>
                      <a:endParaRPr kumimoji="0" lang="fr-FR" sz="16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E7A7"/>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1" i="0" u="none" strike="noStrike" cap="none" normalizeH="0" baseline="0" dirty="0">
                          <a:ln>
                            <a:noFill/>
                          </a:ln>
                          <a:solidFill>
                            <a:srgbClr val="663300"/>
                          </a:solidFill>
                          <a:effectLst/>
                          <a:latin typeface="Calibri" pitchFamily="34" charset="0"/>
                          <a:ea typeface="Calibri" pitchFamily="34" charset="0"/>
                          <a:cs typeface="Times New Roman" pitchFamily="18" charset="0"/>
                        </a:rPr>
                        <a:t>Acclimatation</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D88F"/>
                    </a:solidFill>
                  </a:tcPr>
                </a:tc>
                <a:extLst>
                  <a:ext uri="{0D108BD9-81ED-4DB2-BD59-A6C34878D82A}">
                    <a16:rowId xmlns:a16="http://schemas.microsoft.com/office/drawing/2014/main" val="10000"/>
                  </a:ext>
                </a:extLst>
              </a:tr>
              <a:tr h="487679">
                <a:tc>
                  <a:txBody>
                    <a:bodyPr/>
                    <a:lstStyle/>
                    <a:p>
                      <a:pPr marL="34925" marR="0" lvl="0" indent="0" algn="l"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Coût de l'application du traitement</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4BA"/>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a:ln>
                            <a:noFill/>
                          </a:ln>
                          <a:solidFill>
                            <a:srgbClr val="663300"/>
                          </a:solidFill>
                          <a:effectLst/>
                          <a:latin typeface="Calibri" pitchFamily="34" charset="0"/>
                          <a:ea typeface="Calibri" pitchFamily="34" charset="0"/>
                          <a:cs typeface="Times New Roman" pitchFamily="18" charset="0"/>
                        </a:rPr>
                        <a:t>important</a:t>
                      </a:r>
                      <a:endParaRPr kumimoji="0" lang="fr-FR" sz="16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E7A7"/>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faible</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D88F"/>
                    </a:solidFill>
                  </a:tcPr>
                </a:tc>
                <a:extLst>
                  <a:ext uri="{0D108BD9-81ED-4DB2-BD59-A6C34878D82A}">
                    <a16:rowId xmlns:a16="http://schemas.microsoft.com/office/drawing/2014/main" val="10001"/>
                  </a:ext>
                </a:extLst>
              </a:tr>
              <a:tr h="487679">
                <a:tc>
                  <a:txBody>
                    <a:bodyPr/>
                    <a:lstStyle/>
                    <a:p>
                      <a:pPr marL="34925" marR="0" lvl="0" indent="0" algn="l"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Mise en œuvre du traitement</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E7A7"/>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fastidieuse</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D88F"/>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variable</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D88F"/>
                    </a:solidFill>
                  </a:tcPr>
                </a:tc>
                <a:extLst>
                  <a:ext uri="{0D108BD9-81ED-4DB2-BD59-A6C34878D82A}">
                    <a16:rowId xmlns:a16="http://schemas.microsoft.com/office/drawing/2014/main" val="10002"/>
                  </a:ext>
                </a:extLst>
              </a:tr>
              <a:tr h="487679">
                <a:tc>
                  <a:txBody>
                    <a:bodyPr/>
                    <a:lstStyle/>
                    <a:p>
                      <a:pPr marL="34925" marR="0" lvl="0" indent="0" algn="l"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Mise au point du traitement</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E7A7"/>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délicate</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D88F"/>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très délicate</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C774"/>
                    </a:solidFill>
                  </a:tcPr>
                </a:tc>
                <a:extLst>
                  <a:ext uri="{0D108BD9-81ED-4DB2-BD59-A6C34878D82A}">
                    <a16:rowId xmlns:a16="http://schemas.microsoft.com/office/drawing/2014/main" val="10003"/>
                  </a:ext>
                </a:extLst>
              </a:tr>
              <a:tr h="536416">
                <a:tc>
                  <a:txBody>
                    <a:bodyPr/>
                    <a:lstStyle/>
                    <a:p>
                      <a:pPr marL="34925" marR="0" lvl="0" indent="0" algn="l"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Risques de résistances</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E7A7"/>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a:ln>
                            <a:noFill/>
                          </a:ln>
                          <a:solidFill>
                            <a:srgbClr val="663300"/>
                          </a:solidFill>
                          <a:effectLst/>
                          <a:latin typeface="Calibri" pitchFamily="34" charset="0"/>
                          <a:ea typeface="Calibri" pitchFamily="34" charset="0"/>
                          <a:cs typeface="Times New Roman" pitchFamily="18" charset="0"/>
                        </a:rPr>
                        <a:t>importants</a:t>
                      </a:r>
                      <a:endParaRPr kumimoji="0" lang="fr-FR" sz="16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D88F"/>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modérés</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C774"/>
                    </a:solidFill>
                  </a:tcPr>
                </a:tc>
                <a:extLst>
                  <a:ext uri="{0D108BD9-81ED-4DB2-BD59-A6C34878D82A}">
                    <a16:rowId xmlns:a16="http://schemas.microsoft.com/office/drawing/2014/main" val="10004"/>
                  </a:ext>
                </a:extLst>
              </a:tr>
              <a:tr h="487679">
                <a:tc>
                  <a:txBody>
                    <a:bodyPr/>
                    <a:lstStyle/>
                    <a:p>
                      <a:pPr marL="34925" marR="0" lvl="0" indent="0" algn="l"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Risques pour l'environnement</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D88F"/>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a:ln>
                            <a:noFill/>
                          </a:ln>
                          <a:solidFill>
                            <a:srgbClr val="663300"/>
                          </a:solidFill>
                          <a:effectLst/>
                          <a:latin typeface="Calibri" pitchFamily="34" charset="0"/>
                          <a:ea typeface="Calibri" pitchFamily="34" charset="0"/>
                          <a:cs typeface="Times New Roman" pitchFamily="18" charset="0"/>
                        </a:rPr>
                        <a:t>modérés</a:t>
                      </a:r>
                      <a:endParaRPr kumimoji="0" lang="fr-FR" sz="16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D88F"/>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important</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C774"/>
                    </a:solidFill>
                  </a:tcPr>
                </a:tc>
                <a:extLst>
                  <a:ext uri="{0D108BD9-81ED-4DB2-BD59-A6C34878D82A}">
                    <a16:rowId xmlns:a16="http://schemas.microsoft.com/office/drawing/2014/main" val="10005"/>
                  </a:ext>
                </a:extLst>
              </a:tr>
              <a:tr h="487679">
                <a:tc>
                  <a:txBody>
                    <a:bodyPr/>
                    <a:lstStyle/>
                    <a:p>
                      <a:pPr marL="34925" marR="0" lvl="0" indent="0" algn="l"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Amortissement de l'investissement</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D88F"/>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a:ln>
                            <a:noFill/>
                          </a:ln>
                          <a:solidFill>
                            <a:srgbClr val="663300"/>
                          </a:solidFill>
                          <a:effectLst/>
                          <a:latin typeface="Calibri" pitchFamily="34" charset="0"/>
                          <a:ea typeface="Calibri" pitchFamily="34" charset="0"/>
                          <a:cs typeface="Times New Roman" pitchFamily="18" charset="0"/>
                        </a:rPr>
                        <a:t>probable</a:t>
                      </a:r>
                      <a:endParaRPr kumimoji="0" lang="fr-FR" sz="16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C774"/>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improbable</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C774"/>
                    </a:solidFill>
                  </a:tcPr>
                </a:tc>
                <a:extLst>
                  <a:ext uri="{0D108BD9-81ED-4DB2-BD59-A6C34878D82A}">
                    <a16:rowId xmlns:a16="http://schemas.microsoft.com/office/drawing/2014/main" val="10006"/>
                  </a:ext>
                </a:extLst>
              </a:tr>
              <a:tr h="487679">
                <a:tc>
                  <a:txBody>
                    <a:bodyPr/>
                    <a:lstStyle/>
                    <a:p>
                      <a:pPr marL="34925" marR="0" lvl="0" indent="0" algn="l"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Type de cultures cibles</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D88F"/>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a:ln>
                            <a:noFill/>
                          </a:ln>
                          <a:solidFill>
                            <a:srgbClr val="663300"/>
                          </a:solidFill>
                          <a:effectLst/>
                          <a:latin typeface="Calibri" pitchFamily="34" charset="0"/>
                          <a:ea typeface="Calibri" pitchFamily="34" charset="0"/>
                          <a:cs typeface="Times New Roman" pitchFamily="18" charset="0"/>
                        </a:rPr>
                        <a:t>annuelles</a:t>
                      </a:r>
                      <a:endParaRPr kumimoji="0" lang="fr-FR" sz="16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C774"/>
                    </a:solidFill>
                  </a:tcPr>
                </a:tc>
                <a:tc>
                  <a:txBody>
                    <a:bodyPr/>
                    <a:lstStyle/>
                    <a:p>
                      <a:pPr marL="34925" marR="0" lvl="0" indent="0" algn="ctr" defTabSz="914400" rtl="0" eaLnBrk="0" fontAlgn="base" latinLnBrk="0" hangingPunct="0">
                        <a:lnSpc>
                          <a:spcPct val="100000"/>
                        </a:lnSpc>
                        <a:spcBef>
                          <a:spcPts val="600"/>
                        </a:spcBef>
                        <a:spcAft>
                          <a:spcPts val="600"/>
                        </a:spcAft>
                        <a:buClrTx/>
                        <a:buSzTx/>
                        <a:buFontTx/>
                        <a:buNone/>
                        <a:tabLst/>
                      </a:pPr>
                      <a:r>
                        <a:rPr kumimoji="0" lang="fr-FR" sz="1600" b="0" i="0" u="none" strike="noStrike" cap="none" normalizeH="0" baseline="0" dirty="0">
                          <a:ln>
                            <a:noFill/>
                          </a:ln>
                          <a:solidFill>
                            <a:srgbClr val="663300"/>
                          </a:solidFill>
                          <a:effectLst/>
                          <a:latin typeface="Calibri" pitchFamily="34" charset="0"/>
                          <a:ea typeface="Calibri" pitchFamily="34" charset="0"/>
                          <a:cs typeface="Times New Roman" pitchFamily="18" charset="0"/>
                        </a:rPr>
                        <a:t>pérennes</a:t>
                      </a:r>
                      <a:endPar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BC5F"/>
                    </a:solidFill>
                  </a:tcPr>
                </a:tc>
                <a:extLst>
                  <a:ext uri="{0D108BD9-81ED-4DB2-BD59-A6C34878D82A}">
                    <a16:rowId xmlns:a16="http://schemas.microsoft.com/office/drawing/2014/main" val="10007"/>
                  </a:ext>
                </a:extLst>
              </a:tr>
            </a:tbl>
          </a:graphicData>
        </a:graphic>
      </p:graphicFrame>
      <p:sp>
        <p:nvSpPr>
          <p:cNvPr id="4" name="Rectangle 10">
            <a:extLst>
              <a:ext uri="{FF2B5EF4-FFF2-40B4-BE49-F238E27FC236}">
                <a16:creationId xmlns:a16="http://schemas.microsoft.com/office/drawing/2014/main" id="{6F78B9CF-6732-4F30-B8E9-A11E0F9247A3}"/>
              </a:ext>
            </a:extLst>
          </p:cNvPr>
          <p:cNvSpPr>
            <a:spLocks noChangeArrowheads="1"/>
          </p:cNvSpPr>
          <p:nvPr/>
        </p:nvSpPr>
        <p:spPr bwMode="auto">
          <a:xfrm>
            <a:off x="3995738" y="616585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a:solidFill>
                  <a:srgbClr val="7030A0"/>
                </a:solidFill>
                <a:latin typeface="Arial" panose="020B0604020202020204" pitchFamily="34" charset="0"/>
                <a:hlinkClick r:id="rId2"/>
              </a:rPr>
              <a:t>http://www.agroparistech.fr/IMG/pdf/Spataro_lutteBio.pdf</a:t>
            </a:r>
            <a:r>
              <a:rPr lang="fr-FR" altLang="fr-FR" sz="1200">
                <a:solidFill>
                  <a:srgbClr val="7030A0"/>
                </a:solidFill>
                <a:latin typeface="Arial" panose="020B0604020202020204" pitchFamily="34" charset="0"/>
              </a:rPr>
              <a:t> </a:t>
            </a:r>
          </a:p>
        </p:txBody>
      </p:sp>
      <p:sp>
        <p:nvSpPr>
          <p:cNvPr id="5" name="WordArt 4">
            <a:extLst>
              <a:ext uri="{FF2B5EF4-FFF2-40B4-BE49-F238E27FC236}">
                <a16:creationId xmlns:a16="http://schemas.microsoft.com/office/drawing/2014/main" id="{66E7A920-5448-4E11-8398-59B3E2CC2DA5}"/>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6" name="Espace réservé du numéro de diapositive 1">
            <a:extLst>
              <a:ext uri="{FF2B5EF4-FFF2-40B4-BE49-F238E27FC236}">
                <a16:creationId xmlns:a16="http://schemas.microsoft.com/office/drawing/2014/main" id="{720D8139-5B71-4963-8D6E-F6BEE721FD59}"/>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145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0663406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353BEFC5-0B10-4085-8091-89E31CF9BE8A}"/>
              </a:ext>
            </a:extLst>
          </p:cNvPr>
          <p:cNvGraphicFramePr>
            <a:graphicFrameLocks noGrp="1"/>
          </p:cNvGraphicFramePr>
          <p:nvPr>
            <p:extLst>
              <p:ext uri="{D42A27DB-BD31-4B8C-83A1-F6EECF244321}">
                <p14:modId xmlns:p14="http://schemas.microsoft.com/office/powerpoint/2010/main" val="514532539"/>
              </p:ext>
            </p:extLst>
          </p:nvPr>
        </p:nvGraphicFramePr>
        <p:xfrm>
          <a:off x="257978" y="1133479"/>
          <a:ext cx="4303264" cy="5613245"/>
        </p:xfrm>
        <a:graphic>
          <a:graphicData uri="http://schemas.openxmlformats.org/drawingml/2006/table">
            <a:tbl>
              <a:tblPr>
                <a:tableStyleId>{5C22544A-7EE6-4342-B048-85BDC9FD1C3A}</a:tableStyleId>
              </a:tblPr>
              <a:tblGrid>
                <a:gridCol w="953041">
                  <a:extLst>
                    <a:ext uri="{9D8B030D-6E8A-4147-A177-3AD203B41FA5}">
                      <a16:colId xmlns:a16="http://schemas.microsoft.com/office/drawing/2014/main" val="2093302268"/>
                    </a:ext>
                  </a:extLst>
                </a:gridCol>
                <a:gridCol w="930137">
                  <a:extLst>
                    <a:ext uri="{9D8B030D-6E8A-4147-A177-3AD203B41FA5}">
                      <a16:colId xmlns:a16="http://schemas.microsoft.com/office/drawing/2014/main" val="4244041702"/>
                    </a:ext>
                  </a:extLst>
                </a:gridCol>
                <a:gridCol w="1531323">
                  <a:extLst>
                    <a:ext uri="{9D8B030D-6E8A-4147-A177-3AD203B41FA5}">
                      <a16:colId xmlns:a16="http://schemas.microsoft.com/office/drawing/2014/main" val="3905612346"/>
                    </a:ext>
                  </a:extLst>
                </a:gridCol>
                <a:gridCol w="888763">
                  <a:extLst>
                    <a:ext uri="{9D8B030D-6E8A-4147-A177-3AD203B41FA5}">
                      <a16:colId xmlns:a16="http://schemas.microsoft.com/office/drawing/2014/main" val="550237041"/>
                    </a:ext>
                  </a:extLst>
                </a:gridCol>
              </a:tblGrid>
              <a:tr h="275771">
                <a:tc>
                  <a:txBody>
                    <a:bodyPr/>
                    <a:lstStyle/>
                    <a:p>
                      <a:pPr marR="93980" algn="r" eaLnBrk="0" fontAlgn="base" hangingPunct="0">
                        <a:lnSpc>
                          <a:spcPts val="925"/>
                        </a:lnSpc>
                        <a:spcBef>
                          <a:spcPts val="215"/>
                        </a:spcBef>
                        <a:spcAft>
                          <a:spcPts val="105"/>
                        </a:spcAft>
                      </a:pPr>
                      <a:r>
                        <a:rPr lang="fr-FR" sz="1200" dirty="0">
                          <a:effectLst/>
                        </a:rPr>
                        <a:t>Plantes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94945" algn="r" eaLnBrk="0" fontAlgn="base" hangingPunct="0">
                        <a:lnSpc>
                          <a:spcPts val="925"/>
                        </a:lnSpc>
                        <a:spcBef>
                          <a:spcPts val="205"/>
                        </a:spcBef>
                        <a:spcAft>
                          <a:spcPts val="115"/>
                        </a:spcAft>
                      </a:pPr>
                      <a:r>
                        <a:rPr lang="fr-FR" sz="1200">
                          <a:effectLst/>
                        </a:rPr>
                        <a:t>Familles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94970" algn="r" eaLnBrk="0" fontAlgn="base" hangingPunct="0">
                        <a:lnSpc>
                          <a:spcPts val="925"/>
                        </a:lnSpc>
                        <a:spcBef>
                          <a:spcPts val="230"/>
                        </a:spcBef>
                        <a:spcAft>
                          <a:spcPts val="90"/>
                        </a:spcAft>
                      </a:pPr>
                      <a:r>
                        <a:rPr lang="fr-FR" sz="1200" spc="15" dirty="0">
                          <a:effectLst/>
                        </a:rPr>
                        <a:t>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25"/>
                        </a:lnSpc>
                        <a:spcBef>
                          <a:spcPts val="230"/>
                        </a:spcBef>
                        <a:spcAft>
                          <a:spcPts val="90"/>
                        </a:spcAft>
                      </a:pPr>
                      <a:r>
                        <a:rPr lang="fr-FR" sz="1200" dirty="0">
                          <a:effectLst/>
                        </a:rPr>
                        <a:t>Mauvais 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54147"/>
                  </a:ext>
                </a:extLst>
              </a:tr>
              <a:tr h="1207459">
                <a:tc>
                  <a:txBody>
                    <a:bodyPr/>
                    <a:lstStyle/>
                    <a:p>
                      <a:pPr marL="30480" eaLnBrk="0" fontAlgn="base" hangingPunct="0">
                        <a:lnSpc>
                          <a:spcPts val="925"/>
                        </a:lnSpc>
                        <a:spcBef>
                          <a:spcPts val="2605"/>
                        </a:spcBef>
                        <a:spcAft>
                          <a:spcPts val="2540"/>
                        </a:spcAft>
                      </a:pPr>
                      <a:r>
                        <a:rPr lang="fr-FR" sz="1200">
                          <a:effectLst/>
                        </a:rPr>
                        <a:t>Achillée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415" eaLnBrk="0" fontAlgn="base" hangingPunct="0">
                        <a:lnSpc>
                          <a:spcPts val="905"/>
                        </a:lnSpc>
                        <a:spcBef>
                          <a:spcPts val="2775"/>
                        </a:spcBef>
                        <a:spcAft>
                          <a:spcPts val="2390"/>
                        </a:spcAft>
                      </a:pPr>
                      <a:r>
                        <a:rPr lang="fr-FR" sz="1200" spc="25">
                          <a:effectLst/>
                        </a:rPr>
                        <a:t>Astéracées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7160" eaLnBrk="0" fontAlgn="base" hangingPunct="0">
                        <a:lnSpc>
                          <a:spcPts val="1150"/>
                        </a:lnSpc>
                        <a:spcBef>
                          <a:spcPts val="235"/>
                        </a:spcBef>
                        <a:spcAft>
                          <a:spcPts val="85"/>
                        </a:spcAft>
                      </a:pPr>
                      <a:r>
                        <a:rPr lang="fr-FR" sz="1200">
                          <a:effectLst/>
                        </a:rPr>
                        <a:t>ail, betterave, brocoli, carotte, chou, concombre, épinard, fève, laitue, oignon, pomme de terre, poivron, pois, poireau, radis,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6957181"/>
                  </a:ext>
                </a:extLst>
              </a:tr>
              <a:tr h="1207459">
                <a:tc>
                  <a:txBody>
                    <a:bodyPr/>
                    <a:lstStyle/>
                    <a:p>
                      <a:pPr marL="30480" eaLnBrk="0" fontAlgn="base" hangingPunct="0">
                        <a:lnSpc>
                          <a:spcPts val="925"/>
                        </a:lnSpc>
                        <a:spcBef>
                          <a:spcPts val="2580"/>
                        </a:spcBef>
                        <a:spcAft>
                          <a:spcPts val="2565"/>
                        </a:spcAft>
                      </a:pPr>
                      <a:r>
                        <a:rPr lang="fr-FR" sz="1200" spc="-20">
                          <a:effectLst/>
                        </a:rPr>
                        <a:t>Ail</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415" eaLnBrk="0" fontAlgn="base" hangingPunct="0">
                        <a:lnSpc>
                          <a:spcPts val="905"/>
                        </a:lnSpc>
                        <a:spcBef>
                          <a:spcPts val="2750"/>
                        </a:spcBef>
                        <a:spcAft>
                          <a:spcPts val="2415"/>
                        </a:spcAft>
                      </a:pPr>
                      <a:r>
                        <a:rPr lang="fr-FR" sz="1200" spc="20" dirty="0">
                          <a:effectLst/>
                        </a:rPr>
                        <a:t>Liliacées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45720" eaLnBrk="0" fontAlgn="base" hangingPunct="0">
                        <a:lnSpc>
                          <a:spcPts val="1150"/>
                        </a:lnSpc>
                        <a:spcBef>
                          <a:spcPts val="230"/>
                        </a:spcBef>
                        <a:spcAft>
                          <a:spcPts val="90"/>
                        </a:spcAft>
                      </a:pPr>
                      <a:r>
                        <a:rPr lang="fr-FR" sz="1200" dirty="0">
                          <a:effectLst/>
                        </a:rPr>
                        <a:t>achillée, betterave, calendula, camomille carotte, chou, concombre, épinard, fraisier, laitue, livèche, marjolaine, oignon, poireau, rosier, thym, tomate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2880" eaLnBrk="0" fontAlgn="base" hangingPunct="0">
                        <a:lnSpc>
                          <a:spcPts val="1150"/>
                        </a:lnSpc>
                        <a:spcBef>
                          <a:spcPts val="1950"/>
                        </a:spcBef>
                        <a:spcAft>
                          <a:spcPts val="1820"/>
                        </a:spcAft>
                      </a:pPr>
                      <a:r>
                        <a:rPr lang="fr-FR" sz="1200">
                          <a:effectLst/>
                        </a:rPr>
                        <a:t>fève, haricot, luzerne, pois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9210706"/>
                  </a:ext>
                </a:extLst>
              </a:tr>
              <a:tr h="754662">
                <a:tc>
                  <a:txBody>
                    <a:bodyPr/>
                    <a:lstStyle/>
                    <a:p>
                      <a:pPr marL="30480" eaLnBrk="0" fontAlgn="base" hangingPunct="0">
                        <a:lnSpc>
                          <a:spcPts val="925"/>
                        </a:lnSpc>
                        <a:spcBef>
                          <a:spcPts val="1430"/>
                        </a:spcBef>
                        <a:spcAft>
                          <a:spcPts val="1440"/>
                        </a:spcAft>
                      </a:pPr>
                      <a:r>
                        <a:rPr lang="fr-FR" sz="1200">
                          <a:effectLst/>
                        </a:rPr>
                        <a:t>Aneth</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415" eaLnBrk="0" fontAlgn="base" hangingPunct="0">
                        <a:lnSpc>
                          <a:spcPts val="905"/>
                        </a:lnSpc>
                        <a:spcBef>
                          <a:spcPts val="1600"/>
                        </a:spcBef>
                        <a:spcAft>
                          <a:spcPts val="1290"/>
                        </a:spcAft>
                      </a:pPr>
                      <a:r>
                        <a:rPr lang="fr-FR" sz="1200" spc="25">
                          <a:effectLst/>
                        </a:rPr>
                        <a:t>Apiacées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0"/>
                        </a:lnSpc>
                        <a:spcBef>
                          <a:spcPts val="225"/>
                        </a:spcBef>
                        <a:spcAft>
                          <a:spcPts val="120"/>
                        </a:spcAft>
                      </a:pPr>
                      <a:r>
                        <a:rPr lang="fr-FR" sz="1200" dirty="0">
                          <a:effectLst/>
                        </a:rPr>
                        <a:t>betterave, brocoli, chou, chou de Bruxelles, chou-fleur, concombre, laitue, oignon</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05"/>
                        </a:lnSpc>
                        <a:spcBef>
                          <a:spcPts val="1600"/>
                        </a:spcBef>
                        <a:spcAft>
                          <a:spcPts val="1290"/>
                        </a:spcAft>
                      </a:pPr>
                      <a:r>
                        <a:rPr lang="fr-FR" sz="1200">
                          <a:effectLst/>
                        </a:rPr>
                        <a:t>carotte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0148378"/>
                  </a:ext>
                </a:extLst>
              </a:tr>
              <a:tr h="193822">
                <a:tc>
                  <a:txBody>
                    <a:bodyPr/>
                    <a:lstStyle/>
                    <a:p>
                      <a:pPr marL="30480" eaLnBrk="0" fontAlgn="base" hangingPunct="0">
                        <a:lnSpc>
                          <a:spcPts val="925"/>
                        </a:lnSpc>
                        <a:spcBef>
                          <a:spcPts val="255"/>
                        </a:spcBef>
                        <a:spcAft>
                          <a:spcPts val="235"/>
                        </a:spcAft>
                      </a:pPr>
                      <a:r>
                        <a:rPr lang="fr-FR" sz="1200">
                          <a:effectLst/>
                        </a:rPr>
                        <a:t>Anis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415" eaLnBrk="0" fontAlgn="base" hangingPunct="0">
                        <a:lnSpc>
                          <a:spcPts val="905"/>
                        </a:lnSpc>
                        <a:spcBef>
                          <a:spcPts val="420"/>
                        </a:spcBef>
                        <a:spcAft>
                          <a:spcPts val="90"/>
                        </a:spcAft>
                      </a:pPr>
                      <a:r>
                        <a:rPr lang="fr-FR" sz="1200" spc="25">
                          <a:effectLst/>
                        </a:rPr>
                        <a:t>Apiacées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05"/>
                        </a:lnSpc>
                        <a:spcBef>
                          <a:spcPts val="420"/>
                        </a:spcBef>
                        <a:spcAft>
                          <a:spcPts val="90"/>
                        </a:spcAft>
                      </a:pPr>
                      <a:r>
                        <a:rPr lang="fr-FR" sz="1200" spc="10">
                          <a:effectLst/>
                        </a:rPr>
                        <a:t>armoise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6844883"/>
                  </a:ext>
                </a:extLst>
              </a:tr>
              <a:tr h="187408">
                <a:tc>
                  <a:txBody>
                    <a:bodyPr/>
                    <a:lstStyle/>
                    <a:p>
                      <a:pPr marL="30480" eaLnBrk="0" fontAlgn="base" hangingPunct="0">
                        <a:lnSpc>
                          <a:spcPts val="925"/>
                        </a:lnSpc>
                        <a:spcBef>
                          <a:spcPts val="265"/>
                        </a:spcBef>
                        <a:spcAft>
                          <a:spcPts val="250"/>
                        </a:spcAft>
                      </a:pPr>
                      <a:r>
                        <a:rPr lang="fr-FR" sz="1200">
                          <a:effectLst/>
                        </a:rPr>
                        <a:t>Armoise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415" eaLnBrk="0" fontAlgn="base" hangingPunct="0">
                        <a:lnSpc>
                          <a:spcPts val="905"/>
                        </a:lnSpc>
                        <a:spcBef>
                          <a:spcPts val="425"/>
                        </a:spcBef>
                        <a:spcAft>
                          <a:spcPts val="110"/>
                        </a:spcAft>
                      </a:pPr>
                      <a:r>
                        <a:rPr lang="fr-FR" sz="1200" spc="20">
                          <a:effectLst/>
                        </a:rPr>
                        <a:t>Astéracées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ts val="1150"/>
                        </a:lnSpc>
                        <a:spcBef>
                          <a:spcPts val="290"/>
                        </a:spcBef>
                        <a:spcAft>
                          <a:spcPts val="0"/>
                        </a:spcAft>
                      </a:pPr>
                      <a:r>
                        <a:rPr lang="fr-FR" sz="1200" spc="-5">
                          <a:effectLst/>
                        </a:rPr>
                        <a:t>(carotte, chou</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05"/>
                        </a:lnSpc>
                        <a:spcBef>
                          <a:spcPts val="425"/>
                        </a:spcBef>
                        <a:spcAft>
                          <a:spcPts val="110"/>
                        </a:spcAft>
                      </a:pPr>
                      <a:r>
                        <a:rPr lang="fr-FR" sz="1200" spc="15">
                          <a:effectLst/>
                        </a:rPr>
                        <a:t>anis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7520164"/>
                  </a:ext>
                </a:extLst>
              </a:tr>
              <a:tr h="603730">
                <a:tc>
                  <a:txBody>
                    <a:bodyPr/>
                    <a:lstStyle/>
                    <a:p>
                      <a:pPr marL="22860" eaLnBrk="0" fontAlgn="base" hangingPunct="0">
                        <a:lnSpc>
                          <a:spcPts val="905"/>
                        </a:lnSpc>
                        <a:spcBef>
                          <a:spcPts val="425"/>
                        </a:spcBef>
                        <a:spcAft>
                          <a:spcPts val="380"/>
                        </a:spcAft>
                      </a:pPr>
                      <a:r>
                        <a:rPr lang="fr-FR" sz="1200">
                          <a:effectLst/>
                        </a:rPr>
                        <a:t>Armoise citronnelle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415" eaLnBrk="0" fontAlgn="base" hangingPunct="0">
                        <a:lnSpc>
                          <a:spcPts val="905"/>
                        </a:lnSpc>
                        <a:spcBef>
                          <a:spcPts val="1065"/>
                        </a:spcBef>
                        <a:spcAft>
                          <a:spcPts val="645"/>
                        </a:spcAft>
                      </a:pPr>
                      <a:r>
                        <a:rPr lang="fr-FR" sz="1200" spc="25">
                          <a:effectLst/>
                        </a:rPr>
                        <a:t>Astéracées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0"/>
                        </a:lnSpc>
                        <a:spcBef>
                          <a:spcPts val="225"/>
                        </a:spcBef>
                        <a:spcAft>
                          <a:spcPts val="90"/>
                        </a:spcAft>
                      </a:pPr>
                      <a:r>
                        <a:rPr lang="fr-FR" sz="1200" spc="20">
                          <a:effectLst/>
                        </a:rPr>
                        <a:t>les plantes sensibles à ses arômes prononcés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2413525"/>
                  </a:ext>
                </a:extLst>
              </a:tr>
              <a:tr h="186779">
                <a:tc>
                  <a:txBody>
                    <a:bodyPr/>
                    <a:lstStyle/>
                    <a:p>
                      <a:pPr marL="30480" eaLnBrk="0" fontAlgn="base" hangingPunct="0">
                        <a:lnSpc>
                          <a:spcPts val="925"/>
                        </a:lnSpc>
                        <a:spcBef>
                          <a:spcPts val="300"/>
                        </a:spcBef>
                        <a:spcAft>
                          <a:spcPts val="235"/>
                        </a:spcAft>
                      </a:pPr>
                      <a:r>
                        <a:rPr lang="fr-FR" sz="1200" spc="5">
                          <a:effectLst/>
                        </a:rPr>
                        <a:t>Asperge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415" eaLnBrk="0" fontAlgn="base" hangingPunct="0">
                        <a:lnSpc>
                          <a:spcPts val="905"/>
                        </a:lnSpc>
                        <a:spcBef>
                          <a:spcPts val="450"/>
                        </a:spcBef>
                        <a:spcAft>
                          <a:spcPts val="105"/>
                        </a:spcAft>
                      </a:pPr>
                      <a:r>
                        <a:rPr lang="fr-FR" sz="1200" spc="20">
                          <a:effectLst/>
                        </a:rPr>
                        <a:t>Liliacées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ts val="905"/>
                        </a:lnSpc>
                        <a:spcBef>
                          <a:spcPts val="445"/>
                        </a:spcBef>
                        <a:spcAft>
                          <a:spcPts val="110"/>
                        </a:spcAft>
                      </a:pPr>
                      <a:r>
                        <a:rPr lang="fr-FR" sz="1200" dirty="0">
                          <a:effectLst/>
                        </a:rPr>
                        <a:t>persil, tomate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20"/>
                        </a:lnSpc>
                        <a:spcBef>
                          <a:spcPts val="445"/>
                        </a:spcBef>
                        <a:spcAft>
                          <a:spcPts val="95"/>
                        </a:spcAft>
                      </a:pPr>
                      <a:r>
                        <a:rPr lang="fr-FR" sz="1200" spc="5" dirty="0">
                          <a:effectLst/>
                        </a:rPr>
                        <a:t>oignon</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994752"/>
                  </a:ext>
                </a:extLst>
              </a:tr>
              <a:tr h="452797">
                <a:tc>
                  <a:txBody>
                    <a:bodyPr/>
                    <a:lstStyle/>
                    <a:p>
                      <a:pPr marL="30480" eaLnBrk="0" fontAlgn="base" hangingPunct="0">
                        <a:lnSpc>
                          <a:spcPts val="905"/>
                        </a:lnSpc>
                        <a:spcBef>
                          <a:spcPts val="885"/>
                        </a:spcBef>
                        <a:spcAft>
                          <a:spcPts val="850"/>
                        </a:spcAft>
                      </a:pPr>
                      <a:r>
                        <a:rPr lang="fr-FR" sz="1200" spc="55">
                          <a:effectLst/>
                        </a:rPr>
                        <a:t>Aubergine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415" eaLnBrk="0" fontAlgn="base" hangingPunct="0">
                        <a:lnSpc>
                          <a:spcPts val="905"/>
                        </a:lnSpc>
                        <a:spcBef>
                          <a:spcPts val="1025"/>
                        </a:spcBef>
                        <a:spcAft>
                          <a:spcPts val="710"/>
                        </a:spcAft>
                      </a:pPr>
                      <a:r>
                        <a:rPr lang="fr-FR" sz="1200" spc="25">
                          <a:effectLst/>
                        </a:rPr>
                        <a:t>Solanacées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0"/>
                        </a:lnSpc>
                        <a:spcBef>
                          <a:spcPts val="220"/>
                        </a:spcBef>
                        <a:spcAft>
                          <a:spcPts val="120"/>
                        </a:spcAft>
                      </a:pPr>
                      <a:r>
                        <a:rPr lang="fr-FR" sz="1200">
                          <a:effectLst/>
                        </a:rPr>
                        <a:t>épinard, estragon, haricot, pois, poivron, thym</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20"/>
                        </a:lnSpc>
                        <a:spcBef>
                          <a:spcPts val="1025"/>
                        </a:spcBef>
                        <a:spcAft>
                          <a:spcPts val="695"/>
                        </a:spcAft>
                      </a:pPr>
                      <a:r>
                        <a:rPr lang="fr-FR" sz="1200" spc="5" dirty="0">
                          <a:effectLst/>
                        </a:rPr>
                        <a:t>pomme de terre, noyer</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5459597"/>
                  </a:ext>
                </a:extLst>
              </a:tr>
              <a:tr h="519459">
                <a:tc>
                  <a:txBody>
                    <a:bodyPr/>
                    <a:lstStyle/>
                    <a:p>
                      <a:pPr marL="30480" eaLnBrk="0" fontAlgn="base" hangingPunct="0">
                        <a:lnSpc>
                          <a:spcPts val="925"/>
                        </a:lnSpc>
                        <a:spcBef>
                          <a:spcPts val="1500"/>
                        </a:spcBef>
                        <a:spcAft>
                          <a:spcPts val="1655"/>
                        </a:spcAft>
                      </a:pPr>
                      <a:r>
                        <a:rPr lang="fr-FR" sz="1200">
                          <a:effectLst/>
                        </a:rPr>
                        <a:t>Basilic</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415" eaLnBrk="0" fontAlgn="base" hangingPunct="0">
                        <a:lnSpc>
                          <a:spcPts val="905"/>
                        </a:lnSpc>
                        <a:spcBef>
                          <a:spcPts val="1720"/>
                        </a:spcBef>
                        <a:spcAft>
                          <a:spcPts val="1455"/>
                        </a:spcAft>
                      </a:pPr>
                      <a:r>
                        <a:rPr lang="fr-FR" sz="1200" spc="25">
                          <a:effectLst/>
                        </a:rPr>
                        <a:t>Lamiacées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ts val="1150"/>
                        </a:lnSpc>
                        <a:spcBef>
                          <a:spcPts val="900"/>
                        </a:spcBef>
                        <a:spcAft>
                          <a:spcPts val="880"/>
                        </a:spcAft>
                      </a:pPr>
                      <a:r>
                        <a:rPr lang="fr-FR" sz="1200">
                          <a:effectLst/>
                        </a:rPr>
                        <a:t>concombre, courgette, fenouil, poivron, raifort,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35"/>
                        </a:lnSpc>
                        <a:spcBef>
                          <a:spcPts val="1715"/>
                        </a:spcBef>
                        <a:spcAft>
                          <a:spcPts val="1430"/>
                        </a:spcAft>
                      </a:pPr>
                      <a:r>
                        <a:rPr lang="fr-FR" sz="1200" dirty="0">
                          <a:effectLst/>
                        </a:rPr>
                        <a:t>rue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2333387"/>
                  </a:ext>
                </a:extLst>
              </a:tr>
            </a:tbl>
          </a:graphicData>
        </a:graphic>
      </p:graphicFrame>
      <p:sp>
        <p:nvSpPr>
          <p:cNvPr id="3" name="Rectangle 3">
            <a:extLst>
              <a:ext uri="{FF2B5EF4-FFF2-40B4-BE49-F238E27FC236}">
                <a16:creationId xmlns:a16="http://schemas.microsoft.com/office/drawing/2014/main" id="{BEFAAACA-02E7-4839-97AD-7B8DB0657E70}"/>
              </a:ext>
            </a:extLst>
          </p:cNvPr>
          <p:cNvSpPr>
            <a:spLocks noChangeArrowheads="1"/>
          </p:cNvSpPr>
          <p:nvPr/>
        </p:nvSpPr>
        <p:spPr bwMode="auto">
          <a:xfrm>
            <a:off x="150104" y="671382"/>
            <a:ext cx="4927002" cy="37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7 : Tableau des compagnonnages</a:t>
            </a:r>
          </a:p>
        </p:txBody>
      </p:sp>
      <p:sp>
        <p:nvSpPr>
          <p:cNvPr id="4" name="WordArt 4">
            <a:extLst>
              <a:ext uri="{FF2B5EF4-FFF2-40B4-BE49-F238E27FC236}">
                <a16:creationId xmlns:a16="http://schemas.microsoft.com/office/drawing/2014/main" id="{07615086-04E8-4D5B-BBFB-56FD3751A7F0}"/>
              </a:ext>
            </a:extLst>
          </p:cNvPr>
          <p:cNvSpPr>
            <a:spLocks noChangeArrowheads="1" noChangeShapeType="1" noTextEdit="1"/>
          </p:cNvSpPr>
          <p:nvPr/>
        </p:nvSpPr>
        <p:spPr bwMode="auto">
          <a:xfrm>
            <a:off x="1096776" y="146423"/>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graphicFrame>
        <p:nvGraphicFramePr>
          <p:cNvPr id="5" name="Tableau 4">
            <a:extLst>
              <a:ext uri="{FF2B5EF4-FFF2-40B4-BE49-F238E27FC236}">
                <a16:creationId xmlns:a16="http://schemas.microsoft.com/office/drawing/2014/main" id="{407FDCB5-48CF-40B8-8595-8E27B5B046D9}"/>
              </a:ext>
            </a:extLst>
          </p:cNvPr>
          <p:cNvGraphicFramePr>
            <a:graphicFrameLocks noGrp="1"/>
          </p:cNvGraphicFramePr>
          <p:nvPr>
            <p:extLst>
              <p:ext uri="{D42A27DB-BD31-4B8C-83A1-F6EECF244321}">
                <p14:modId xmlns:p14="http://schemas.microsoft.com/office/powerpoint/2010/main" val="2828942616"/>
              </p:ext>
            </p:extLst>
          </p:nvPr>
        </p:nvGraphicFramePr>
        <p:xfrm>
          <a:off x="5045337" y="1141994"/>
          <a:ext cx="6981712" cy="3898934"/>
        </p:xfrm>
        <a:graphic>
          <a:graphicData uri="http://schemas.openxmlformats.org/drawingml/2006/table">
            <a:tbl>
              <a:tblPr>
                <a:tableStyleId>{5C22544A-7EE6-4342-B048-85BDC9FD1C3A}</a:tableStyleId>
              </a:tblPr>
              <a:tblGrid>
                <a:gridCol w="710004">
                  <a:extLst>
                    <a:ext uri="{9D8B030D-6E8A-4147-A177-3AD203B41FA5}">
                      <a16:colId xmlns:a16="http://schemas.microsoft.com/office/drawing/2014/main" val="3008441619"/>
                    </a:ext>
                  </a:extLst>
                </a:gridCol>
                <a:gridCol w="1065007">
                  <a:extLst>
                    <a:ext uri="{9D8B030D-6E8A-4147-A177-3AD203B41FA5}">
                      <a16:colId xmlns:a16="http://schemas.microsoft.com/office/drawing/2014/main" val="600881034"/>
                    </a:ext>
                  </a:extLst>
                </a:gridCol>
                <a:gridCol w="3561125">
                  <a:extLst>
                    <a:ext uri="{9D8B030D-6E8A-4147-A177-3AD203B41FA5}">
                      <a16:colId xmlns:a16="http://schemas.microsoft.com/office/drawing/2014/main" val="1101127624"/>
                    </a:ext>
                  </a:extLst>
                </a:gridCol>
                <a:gridCol w="1645576">
                  <a:extLst>
                    <a:ext uri="{9D8B030D-6E8A-4147-A177-3AD203B41FA5}">
                      <a16:colId xmlns:a16="http://schemas.microsoft.com/office/drawing/2014/main" val="3464000952"/>
                    </a:ext>
                  </a:extLst>
                </a:gridCol>
              </a:tblGrid>
              <a:tr h="245742">
                <a:tc>
                  <a:txBody>
                    <a:bodyPr/>
                    <a:lstStyle/>
                    <a:p>
                      <a:pPr marR="93980" algn="r" eaLnBrk="0" fontAlgn="base" hangingPunct="0">
                        <a:lnSpc>
                          <a:spcPts val="925"/>
                        </a:lnSpc>
                        <a:spcBef>
                          <a:spcPts val="215"/>
                        </a:spcBef>
                        <a:spcAft>
                          <a:spcPts val="105"/>
                        </a:spcAft>
                      </a:pPr>
                      <a:r>
                        <a:rPr lang="fr-FR" sz="1200" dirty="0">
                          <a:effectLst/>
                        </a:rPr>
                        <a:t>Plantes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94945" algn="r" eaLnBrk="0" fontAlgn="base" hangingPunct="0">
                        <a:lnSpc>
                          <a:spcPts val="925"/>
                        </a:lnSpc>
                        <a:spcBef>
                          <a:spcPts val="205"/>
                        </a:spcBef>
                        <a:spcAft>
                          <a:spcPts val="115"/>
                        </a:spcAft>
                      </a:pPr>
                      <a:r>
                        <a:rPr lang="fr-FR" sz="1200">
                          <a:effectLst/>
                        </a:rPr>
                        <a:t>Familles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94970" algn="ctr" eaLnBrk="0" fontAlgn="base" hangingPunct="0">
                        <a:lnSpc>
                          <a:spcPts val="925"/>
                        </a:lnSpc>
                        <a:spcBef>
                          <a:spcPts val="230"/>
                        </a:spcBef>
                        <a:spcAft>
                          <a:spcPts val="90"/>
                        </a:spcAft>
                      </a:pPr>
                      <a:r>
                        <a:rPr lang="fr-FR" sz="1200" spc="15" dirty="0">
                          <a:effectLst/>
                        </a:rPr>
                        <a:t>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25"/>
                        </a:lnSpc>
                        <a:spcBef>
                          <a:spcPts val="230"/>
                        </a:spcBef>
                        <a:spcAft>
                          <a:spcPts val="90"/>
                        </a:spcAft>
                      </a:pPr>
                      <a:r>
                        <a:rPr lang="fr-FR" sz="1200" dirty="0">
                          <a:effectLst/>
                        </a:rPr>
                        <a:t>Mauvais 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985549"/>
                  </a:ext>
                </a:extLst>
              </a:tr>
              <a:tr h="404382">
                <a:tc>
                  <a:txBody>
                    <a:bodyPr/>
                    <a:lstStyle/>
                    <a:p>
                      <a:pPr marL="15240" eaLnBrk="0" fontAlgn="base" hangingPunct="0">
                        <a:lnSpc>
                          <a:spcPct val="100000"/>
                        </a:lnSpc>
                        <a:spcBef>
                          <a:spcPts val="0"/>
                        </a:spcBef>
                        <a:spcAft>
                          <a:spcPts val="0"/>
                        </a:spcAft>
                      </a:pPr>
                      <a:r>
                        <a:rPr lang="fr-FR" sz="1200" spc="-25" dirty="0">
                          <a:effectLst/>
                        </a:rPr>
                        <a:t>Betterave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35" dirty="0">
                          <a:effectLst/>
                        </a:rPr>
                        <a:t>Chénopodiacées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5" dirty="0">
                          <a:effectLst/>
                        </a:rPr>
                        <a:t>achillée, ail, aneth, calendula, chou, chou-fleur, fève, laitue, livèche, haricot, marjolaine, oignon, radis, thym</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97180" eaLnBrk="0" fontAlgn="base" hangingPunct="0">
                        <a:lnSpc>
                          <a:spcPct val="100000"/>
                        </a:lnSpc>
                        <a:spcBef>
                          <a:spcPts val="0"/>
                        </a:spcBef>
                        <a:spcAft>
                          <a:spcPts val="0"/>
                        </a:spcAft>
                      </a:pPr>
                      <a:r>
                        <a:rPr lang="fr-FR" sz="1200" spc="-45" dirty="0">
                          <a:effectLst/>
                        </a:rPr>
                        <a:t>épinard, haricot grimpant, poivron</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769740"/>
                  </a:ext>
                </a:extLst>
              </a:tr>
              <a:tr h="193637">
                <a:tc>
                  <a:txBody>
                    <a:bodyPr/>
                    <a:lstStyle/>
                    <a:p>
                      <a:pPr marL="15240" eaLnBrk="0" fontAlgn="base" hangingPunct="0">
                        <a:lnSpc>
                          <a:spcPct val="100000"/>
                        </a:lnSpc>
                        <a:spcBef>
                          <a:spcPts val="0"/>
                        </a:spcBef>
                        <a:spcAft>
                          <a:spcPts val="0"/>
                        </a:spcAft>
                      </a:pPr>
                      <a:r>
                        <a:rPr lang="fr-FR" sz="1200" spc="-40" dirty="0">
                          <a:effectLst/>
                        </a:rPr>
                        <a:t>Bourrache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dirty="0">
                          <a:effectLst/>
                        </a:rPr>
                        <a:t>Boraginacées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eaLnBrk="0" fontAlgn="base" hangingPunct="0">
                        <a:lnSpc>
                          <a:spcPct val="100000"/>
                        </a:lnSpc>
                        <a:spcBef>
                          <a:spcPts val="0"/>
                        </a:spcBef>
                        <a:spcAft>
                          <a:spcPts val="0"/>
                        </a:spcAft>
                      </a:pPr>
                      <a:r>
                        <a:rPr lang="fr-FR" sz="1200" spc="-30">
                          <a:effectLst/>
                        </a:rPr>
                        <a:t>fève, haricot,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22870"/>
                  </a:ext>
                </a:extLst>
              </a:tr>
              <a:tr h="570156">
                <a:tc>
                  <a:txBody>
                    <a:bodyPr/>
                    <a:lstStyle/>
                    <a:p>
                      <a:pPr marL="15240" eaLnBrk="0" fontAlgn="base" hangingPunct="0">
                        <a:lnSpc>
                          <a:spcPct val="100000"/>
                        </a:lnSpc>
                        <a:spcBef>
                          <a:spcPts val="0"/>
                        </a:spcBef>
                        <a:spcAft>
                          <a:spcPts val="0"/>
                        </a:spcAft>
                      </a:pPr>
                      <a:r>
                        <a:rPr lang="fr-FR" sz="1200" spc="-35">
                          <a:effectLst/>
                        </a:rPr>
                        <a:t>Brocoli</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dirty="0">
                          <a:effectLst/>
                        </a:rPr>
                        <a:t>Brassicacées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5" dirty="0">
                          <a:effectLst/>
                        </a:rPr>
                        <a:t>achillée, aneth, calendula, camomille, capucine, céleri, concombre. livèche. marjolaine, menthe, oignon, origan, persil, pomme de terre, romarin, sauge, thym</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fraisier, haricot, laitue, poireau,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4270273"/>
                  </a:ext>
                </a:extLst>
              </a:tr>
              <a:tr h="548640">
                <a:tc>
                  <a:txBody>
                    <a:bodyPr/>
                    <a:lstStyle/>
                    <a:p>
                      <a:pPr marL="15240" eaLnBrk="0" fontAlgn="base" hangingPunct="0">
                        <a:lnSpc>
                          <a:spcPct val="100000"/>
                        </a:lnSpc>
                        <a:spcBef>
                          <a:spcPts val="0"/>
                        </a:spcBef>
                        <a:spcAft>
                          <a:spcPts val="0"/>
                        </a:spcAft>
                      </a:pPr>
                      <a:r>
                        <a:rPr lang="fr-FR" sz="1200" spc="-25">
                          <a:effectLst/>
                        </a:rPr>
                        <a:t>Calendula</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0">
                          <a:effectLst/>
                        </a:rPr>
                        <a:t>Astéracées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14300" eaLnBrk="0" fontAlgn="base" hangingPunct="0">
                        <a:lnSpc>
                          <a:spcPct val="100000"/>
                        </a:lnSpc>
                        <a:spcBef>
                          <a:spcPts val="0"/>
                        </a:spcBef>
                        <a:spcAft>
                          <a:spcPts val="0"/>
                        </a:spcAft>
                      </a:pPr>
                      <a:r>
                        <a:rPr lang="fr-FR" sz="1200" spc="-45" dirty="0">
                          <a:effectLst/>
                        </a:rPr>
                        <a:t>ail, betterave, brocoli, carotte, chou, concombre, épinard, fève. laitue, oignon, pois, poivron, pomme de terre, poireau, radis, tomate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920532"/>
                  </a:ext>
                </a:extLst>
              </a:tr>
              <a:tr h="182880">
                <a:tc>
                  <a:txBody>
                    <a:bodyPr/>
                    <a:lstStyle/>
                    <a:p>
                      <a:pPr marL="15240" eaLnBrk="0" fontAlgn="base" hangingPunct="0">
                        <a:lnSpc>
                          <a:spcPct val="100000"/>
                        </a:lnSpc>
                        <a:spcBef>
                          <a:spcPts val="0"/>
                        </a:spcBef>
                        <a:spcAft>
                          <a:spcPts val="0"/>
                        </a:spcAft>
                      </a:pPr>
                      <a:r>
                        <a:rPr lang="fr-FR" sz="1200" spc="-30" dirty="0">
                          <a:effectLst/>
                        </a:rPr>
                        <a:t>Camomille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0">
                          <a:effectLst/>
                        </a:rPr>
                        <a:t>Astéracées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51460" eaLnBrk="0" fontAlgn="base" hangingPunct="0">
                        <a:lnSpc>
                          <a:spcPct val="100000"/>
                        </a:lnSpc>
                        <a:spcBef>
                          <a:spcPts val="0"/>
                        </a:spcBef>
                        <a:spcAft>
                          <a:spcPts val="0"/>
                        </a:spcAft>
                      </a:pPr>
                      <a:r>
                        <a:rPr lang="fr-FR" sz="1200" spc="-35" dirty="0">
                          <a:effectLst/>
                        </a:rPr>
                        <a:t>ail, brocoli, chou, chou-fleur, oignon</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8404390"/>
                  </a:ext>
                </a:extLst>
              </a:tr>
              <a:tr h="365760">
                <a:tc>
                  <a:txBody>
                    <a:bodyPr/>
                    <a:lstStyle/>
                    <a:p>
                      <a:pPr marL="15240" eaLnBrk="0" fontAlgn="base" hangingPunct="0">
                        <a:lnSpc>
                          <a:spcPct val="100000"/>
                        </a:lnSpc>
                        <a:spcBef>
                          <a:spcPts val="0"/>
                        </a:spcBef>
                        <a:spcAft>
                          <a:spcPts val="0"/>
                        </a:spcAft>
                      </a:pPr>
                      <a:r>
                        <a:rPr lang="fr-FR" sz="1200" spc="-25">
                          <a:effectLst/>
                        </a:rPr>
                        <a:t>Capucine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a:effectLst/>
                        </a:rPr>
                        <a:t>Tropaéolacées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45" dirty="0">
                          <a:effectLst/>
                        </a:rPr>
                        <a:t>brocoli, chou, chou de Bruxelles, chou-fleur, concombre, citrouille, courge, pomme de terre, radis, tomate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5422144"/>
                  </a:ext>
                </a:extLst>
              </a:tr>
              <a:tr h="731520">
                <a:tc>
                  <a:txBody>
                    <a:bodyPr/>
                    <a:lstStyle/>
                    <a:p>
                      <a:pPr marL="15240" eaLnBrk="0" fontAlgn="base" hangingPunct="0">
                        <a:lnSpc>
                          <a:spcPct val="100000"/>
                        </a:lnSpc>
                        <a:spcBef>
                          <a:spcPts val="0"/>
                        </a:spcBef>
                        <a:spcAft>
                          <a:spcPts val="0"/>
                        </a:spcAft>
                      </a:pPr>
                      <a:r>
                        <a:rPr lang="fr-FR" sz="1200" spc="-25">
                          <a:effectLst/>
                        </a:rPr>
                        <a:t>Carotte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Apiacées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5">
                          <a:effectLst/>
                        </a:rPr>
                        <a:t>Achillée, ail, armoise, calendula, chou, ciboulette, coriandre, fève, haricot, laitue, lin. livéche, marjolaine, oeillet d'inde, oignon, poireau, pois. poivron, poireau. radis, romarin, sauge, souci, thym,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30" dirty="0">
                          <a:effectLst/>
                        </a:rPr>
                        <a:t>aneth, fenouil, menthe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6727540"/>
                  </a:ext>
                </a:extLst>
              </a:tr>
              <a:tr h="182880">
                <a:tc>
                  <a:txBody>
                    <a:bodyPr/>
                    <a:lstStyle/>
                    <a:p>
                      <a:pPr marL="15240" eaLnBrk="0" fontAlgn="base" hangingPunct="0">
                        <a:lnSpc>
                          <a:spcPct val="100000"/>
                        </a:lnSpc>
                        <a:spcBef>
                          <a:spcPts val="0"/>
                        </a:spcBef>
                        <a:spcAft>
                          <a:spcPts val="0"/>
                        </a:spcAft>
                      </a:pPr>
                      <a:r>
                        <a:rPr lang="fr-FR" sz="1200" spc="-25">
                          <a:effectLst/>
                        </a:rPr>
                        <a:t>Cerfeuil</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Apiacées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eaLnBrk="0" fontAlgn="base" hangingPunct="0">
                        <a:lnSpc>
                          <a:spcPct val="100000"/>
                        </a:lnSpc>
                        <a:spcBef>
                          <a:spcPts val="0"/>
                        </a:spcBef>
                        <a:spcAft>
                          <a:spcPts val="0"/>
                        </a:spcAft>
                      </a:pPr>
                      <a:r>
                        <a:rPr lang="fr-FR" sz="1200" spc="-30" dirty="0">
                          <a:effectLst/>
                        </a:rPr>
                        <a:t>fraisier, laitue, oignon</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2561229"/>
                  </a:ext>
                </a:extLst>
              </a:tr>
              <a:tr h="473337">
                <a:tc>
                  <a:txBody>
                    <a:bodyPr/>
                    <a:lstStyle/>
                    <a:p>
                      <a:pPr marL="15240" eaLnBrk="0" fontAlgn="base" hangingPunct="0">
                        <a:lnSpc>
                          <a:spcPct val="100000"/>
                        </a:lnSpc>
                        <a:spcBef>
                          <a:spcPts val="0"/>
                        </a:spcBef>
                        <a:spcAft>
                          <a:spcPts val="0"/>
                        </a:spcAft>
                      </a:pPr>
                      <a:r>
                        <a:rPr lang="fr-FR" sz="1200" spc="-30" dirty="0">
                          <a:effectLst/>
                        </a:rPr>
                        <a:t>Céleri</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dirty="0">
                          <a:effectLst/>
                        </a:rPr>
                        <a:t>Apiacées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5" dirty="0">
                          <a:effectLst/>
                        </a:rPr>
                        <a:t>brocoli, chou, chou de Bruxelles, chou-fleur, concombre, épinard, fève, oignon, poireau, tomate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30" dirty="0">
                          <a:effectLst/>
                        </a:rPr>
                        <a:t>laitue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325224"/>
                  </a:ext>
                </a:extLst>
              </a:tr>
            </a:tbl>
          </a:graphicData>
        </a:graphic>
      </p:graphicFrame>
      <p:sp>
        <p:nvSpPr>
          <p:cNvPr id="6" name="Espace réservé du numéro de diapositive 1">
            <a:extLst>
              <a:ext uri="{FF2B5EF4-FFF2-40B4-BE49-F238E27FC236}">
                <a16:creationId xmlns:a16="http://schemas.microsoft.com/office/drawing/2014/main" id="{E0398AED-A68D-48B0-8386-73BA7EEE3C7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146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2576477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79832A8-4B34-4AFB-8463-59E19F3CFF6D}"/>
              </a:ext>
            </a:extLst>
          </p:cNvPr>
          <p:cNvSpPr>
            <a:spLocks noChangeArrowheads="1"/>
          </p:cNvSpPr>
          <p:nvPr/>
        </p:nvSpPr>
        <p:spPr bwMode="auto">
          <a:xfrm>
            <a:off x="0" y="671382"/>
            <a:ext cx="5959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7 : Tableau des compagnonnages (suite)</a:t>
            </a:r>
          </a:p>
        </p:txBody>
      </p:sp>
      <p:sp>
        <p:nvSpPr>
          <p:cNvPr id="3" name="WordArt 4">
            <a:extLst>
              <a:ext uri="{FF2B5EF4-FFF2-40B4-BE49-F238E27FC236}">
                <a16:creationId xmlns:a16="http://schemas.microsoft.com/office/drawing/2014/main" id="{1EF8E352-0E49-496E-B757-AB3352DDF05A}"/>
              </a:ext>
            </a:extLst>
          </p:cNvPr>
          <p:cNvSpPr>
            <a:spLocks noChangeArrowheads="1" noChangeShapeType="1" noTextEdit="1"/>
          </p:cNvSpPr>
          <p:nvPr/>
        </p:nvSpPr>
        <p:spPr bwMode="auto">
          <a:xfrm>
            <a:off x="1096776" y="146423"/>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graphicFrame>
        <p:nvGraphicFramePr>
          <p:cNvPr id="4" name="Tableau 3">
            <a:extLst>
              <a:ext uri="{FF2B5EF4-FFF2-40B4-BE49-F238E27FC236}">
                <a16:creationId xmlns:a16="http://schemas.microsoft.com/office/drawing/2014/main" id="{FEDDBBB9-7A56-4F50-BC18-37D12C0E27E1}"/>
              </a:ext>
            </a:extLst>
          </p:cNvPr>
          <p:cNvGraphicFramePr>
            <a:graphicFrameLocks noGrp="1"/>
          </p:cNvGraphicFramePr>
          <p:nvPr>
            <p:extLst>
              <p:ext uri="{D42A27DB-BD31-4B8C-83A1-F6EECF244321}">
                <p14:modId xmlns:p14="http://schemas.microsoft.com/office/powerpoint/2010/main" val="183105379"/>
              </p:ext>
            </p:extLst>
          </p:nvPr>
        </p:nvGraphicFramePr>
        <p:xfrm>
          <a:off x="220530" y="1196341"/>
          <a:ext cx="5900571" cy="4912986"/>
        </p:xfrm>
        <a:graphic>
          <a:graphicData uri="http://schemas.openxmlformats.org/drawingml/2006/table">
            <a:tbl>
              <a:tblPr>
                <a:tableStyleId>{5C22544A-7EE6-4342-B048-85BDC9FD1C3A}</a:tableStyleId>
              </a:tblPr>
              <a:tblGrid>
                <a:gridCol w="930823">
                  <a:extLst>
                    <a:ext uri="{9D8B030D-6E8A-4147-A177-3AD203B41FA5}">
                      <a16:colId xmlns:a16="http://schemas.microsoft.com/office/drawing/2014/main" val="3874719448"/>
                    </a:ext>
                  </a:extLst>
                </a:gridCol>
                <a:gridCol w="1119054">
                  <a:extLst>
                    <a:ext uri="{9D8B030D-6E8A-4147-A177-3AD203B41FA5}">
                      <a16:colId xmlns:a16="http://schemas.microsoft.com/office/drawing/2014/main" val="1718631202"/>
                    </a:ext>
                  </a:extLst>
                </a:gridCol>
                <a:gridCol w="2792503">
                  <a:extLst>
                    <a:ext uri="{9D8B030D-6E8A-4147-A177-3AD203B41FA5}">
                      <a16:colId xmlns:a16="http://schemas.microsoft.com/office/drawing/2014/main" val="2598456607"/>
                    </a:ext>
                  </a:extLst>
                </a:gridCol>
                <a:gridCol w="1058191">
                  <a:extLst>
                    <a:ext uri="{9D8B030D-6E8A-4147-A177-3AD203B41FA5}">
                      <a16:colId xmlns:a16="http://schemas.microsoft.com/office/drawing/2014/main" val="448293955"/>
                    </a:ext>
                  </a:extLst>
                </a:gridCol>
              </a:tblGrid>
              <a:tr h="331245">
                <a:tc>
                  <a:txBody>
                    <a:bodyPr/>
                    <a:lstStyle/>
                    <a:p>
                      <a:pPr marR="93980" algn="r" eaLnBrk="0" fontAlgn="base" hangingPunct="0">
                        <a:lnSpc>
                          <a:spcPts val="925"/>
                        </a:lnSpc>
                        <a:spcBef>
                          <a:spcPts val="215"/>
                        </a:spcBef>
                        <a:spcAft>
                          <a:spcPts val="105"/>
                        </a:spcAft>
                      </a:pPr>
                      <a:r>
                        <a:rPr lang="fr-FR" sz="1200" dirty="0">
                          <a:effectLst/>
                        </a:rPr>
                        <a:t>Plantes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94945" algn="r" eaLnBrk="0" fontAlgn="base" hangingPunct="0">
                        <a:lnSpc>
                          <a:spcPts val="925"/>
                        </a:lnSpc>
                        <a:spcBef>
                          <a:spcPts val="205"/>
                        </a:spcBef>
                        <a:spcAft>
                          <a:spcPts val="115"/>
                        </a:spcAft>
                      </a:pPr>
                      <a:r>
                        <a:rPr lang="fr-FR" sz="1200">
                          <a:effectLst/>
                        </a:rPr>
                        <a:t>Familles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94970" algn="ctr" eaLnBrk="0" fontAlgn="base" hangingPunct="0">
                        <a:lnSpc>
                          <a:spcPts val="925"/>
                        </a:lnSpc>
                        <a:spcBef>
                          <a:spcPts val="230"/>
                        </a:spcBef>
                        <a:spcAft>
                          <a:spcPts val="90"/>
                        </a:spcAft>
                      </a:pPr>
                      <a:r>
                        <a:rPr lang="fr-FR" sz="1200" spc="15" dirty="0">
                          <a:effectLst/>
                        </a:rPr>
                        <a:t>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25"/>
                        </a:lnSpc>
                        <a:spcBef>
                          <a:spcPts val="230"/>
                        </a:spcBef>
                        <a:spcAft>
                          <a:spcPts val="90"/>
                        </a:spcAft>
                      </a:pPr>
                      <a:r>
                        <a:rPr lang="fr-FR" sz="1200" dirty="0">
                          <a:effectLst/>
                        </a:rPr>
                        <a:t>Mauvais 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8100922"/>
                  </a:ext>
                </a:extLst>
              </a:tr>
              <a:tr h="275291">
                <a:tc>
                  <a:txBody>
                    <a:bodyPr/>
                    <a:lstStyle/>
                    <a:p>
                      <a:pPr marL="12065" eaLnBrk="0" fontAlgn="base" hangingPunct="0">
                        <a:lnSpc>
                          <a:spcPct val="100000"/>
                        </a:lnSpc>
                        <a:spcBef>
                          <a:spcPts val="0"/>
                        </a:spcBef>
                        <a:spcAft>
                          <a:spcPts val="0"/>
                        </a:spcAft>
                      </a:pPr>
                      <a:r>
                        <a:rPr lang="fr-FR" sz="1200" spc="-45" dirty="0">
                          <a:effectLst/>
                        </a:rPr>
                        <a:t>Chicorée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20">
                          <a:effectLst/>
                        </a:rPr>
                        <a:t>Astéracées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5" dirty="0">
                          <a:effectLst/>
                        </a:rPr>
                        <a:t>pois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5155605"/>
                  </a:ext>
                </a:extLst>
              </a:tr>
              <a:tr h="1068398">
                <a:tc>
                  <a:txBody>
                    <a:bodyPr/>
                    <a:lstStyle/>
                    <a:p>
                      <a:pPr marL="12065" eaLnBrk="0" fontAlgn="base" hangingPunct="0">
                        <a:lnSpc>
                          <a:spcPct val="100000"/>
                        </a:lnSpc>
                        <a:spcBef>
                          <a:spcPts val="0"/>
                        </a:spcBef>
                        <a:spcAft>
                          <a:spcPts val="0"/>
                        </a:spcAft>
                      </a:pPr>
                      <a:r>
                        <a:rPr lang="fr-FR" sz="1200" spc="-45" dirty="0">
                          <a:effectLst/>
                        </a:rPr>
                        <a:t>Chou</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0">
                          <a:effectLst/>
                        </a:rPr>
                        <a:t>Brassicacées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68580" eaLnBrk="0" fontAlgn="base" hangingPunct="0">
                        <a:lnSpc>
                          <a:spcPct val="100000"/>
                        </a:lnSpc>
                        <a:spcBef>
                          <a:spcPts val="0"/>
                        </a:spcBef>
                        <a:spcAft>
                          <a:spcPts val="0"/>
                        </a:spcAft>
                      </a:pPr>
                      <a:r>
                        <a:rPr lang="fr-FR" sz="1200" spc="-35" dirty="0">
                          <a:effectLst/>
                        </a:rPr>
                        <a:t>Achillée, ail, aneth, armoise, betterave. calendula. camomille, capucine. carotte, céleri. concombre, épinard, fève. géranium, haricot, hysope. laitue, livèche, marjolaine, menthe, oignon, origan, pomme de terre, radis, romarin, sauge, thym</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0">
                          <a:effectLst/>
                        </a:rPr>
                        <a:t>fenouil, fraisier, vigne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7932778"/>
                  </a:ext>
                </a:extLst>
              </a:tr>
              <a:tr h="283090">
                <a:tc>
                  <a:txBody>
                    <a:bodyPr/>
                    <a:lstStyle/>
                    <a:p>
                      <a:pPr marL="22860" eaLnBrk="0" fontAlgn="base" hangingPunct="0">
                        <a:lnSpc>
                          <a:spcPct val="100000"/>
                        </a:lnSpc>
                        <a:spcBef>
                          <a:spcPts val="0"/>
                        </a:spcBef>
                        <a:spcAft>
                          <a:spcPts val="0"/>
                        </a:spcAft>
                      </a:pPr>
                      <a:r>
                        <a:rPr lang="fr-FR" sz="1200">
                          <a:effectLst/>
                        </a:rPr>
                        <a:t>Chou de Bruxelles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0">
                          <a:effectLst/>
                        </a:rPr>
                        <a:t>Brassicacées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0">
                          <a:effectLst/>
                        </a:rPr>
                        <a:t>aneth, capucine, céleri, fève, hysope, menthe, pomme de terre, romarin, sauge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5">
                          <a:effectLst/>
                        </a:rPr>
                        <a:t>fraisier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586721"/>
                  </a:ext>
                </a:extLst>
              </a:tr>
              <a:tr h="648850">
                <a:tc>
                  <a:txBody>
                    <a:bodyPr/>
                    <a:lstStyle/>
                    <a:p>
                      <a:pPr marL="12065" eaLnBrk="0" fontAlgn="base" hangingPunct="0">
                        <a:lnSpc>
                          <a:spcPct val="100000"/>
                        </a:lnSpc>
                        <a:spcBef>
                          <a:spcPts val="0"/>
                        </a:spcBef>
                        <a:spcAft>
                          <a:spcPts val="0"/>
                        </a:spcAft>
                      </a:pPr>
                      <a:r>
                        <a:rPr lang="fr-FR" sz="1200" spc="-35">
                          <a:effectLst/>
                        </a:rPr>
                        <a:t>Chou-fleur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0">
                          <a:effectLst/>
                        </a:rPr>
                        <a:t>Brassicacées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0">
                          <a:effectLst/>
                        </a:rPr>
                        <a:t>aneth, betterave, camomille. capucine, céleri, fève. haricot, hysope, menthe, oignon, origan, pomme de terre, radis, romarin, sauge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5">
                          <a:effectLst/>
                        </a:rPr>
                        <a:t>fraisier,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965404"/>
                  </a:ext>
                </a:extLst>
              </a:tr>
              <a:tr h="175513">
                <a:tc>
                  <a:txBody>
                    <a:bodyPr/>
                    <a:lstStyle/>
                    <a:p>
                      <a:pPr marL="12065" eaLnBrk="0" fontAlgn="base" hangingPunct="0">
                        <a:lnSpc>
                          <a:spcPct val="100000"/>
                        </a:lnSpc>
                        <a:spcBef>
                          <a:spcPts val="0"/>
                        </a:spcBef>
                        <a:spcAft>
                          <a:spcPts val="0"/>
                        </a:spcAft>
                      </a:pPr>
                      <a:r>
                        <a:rPr lang="fr-FR" sz="1200" spc="-40">
                          <a:effectLst/>
                        </a:rPr>
                        <a:t>Chou-rave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5" dirty="0">
                          <a:effectLst/>
                        </a:rPr>
                        <a:t>Brassicacées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5" dirty="0">
                          <a:effectLst/>
                        </a:rPr>
                        <a:t>Poivron</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9523746"/>
                  </a:ext>
                </a:extLst>
              </a:tr>
              <a:tr h="132483">
                <a:tc>
                  <a:txBody>
                    <a:bodyPr/>
                    <a:lstStyle/>
                    <a:p>
                      <a:pPr marL="12065" eaLnBrk="0" fontAlgn="base" hangingPunct="0">
                        <a:lnSpc>
                          <a:spcPct val="100000"/>
                        </a:lnSpc>
                        <a:spcBef>
                          <a:spcPts val="0"/>
                        </a:spcBef>
                        <a:spcAft>
                          <a:spcPts val="0"/>
                        </a:spcAft>
                      </a:pPr>
                      <a:r>
                        <a:rPr lang="fr-FR" sz="1200" spc="-35">
                          <a:effectLst/>
                        </a:rPr>
                        <a:t>Ciboulette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45" dirty="0">
                          <a:effectLst/>
                        </a:rPr>
                        <a:t>Liliacées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35">
                          <a:effectLst/>
                        </a:rPr>
                        <a:t>carotte, fraisier,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5" dirty="0">
                          <a:effectLst/>
                        </a:rPr>
                        <a:t>fève, haricot, pois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0406409"/>
                  </a:ext>
                </a:extLst>
              </a:tr>
              <a:tr h="110967">
                <a:tc>
                  <a:txBody>
                    <a:bodyPr/>
                    <a:lstStyle/>
                    <a:p>
                      <a:pPr marL="12065" eaLnBrk="0" fontAlgn="base" hangingPunct="0">
                        <a:lnSpc>
                          <a:spcPct val="100000"/>
                        </a:lnSpc>
                        <a:spcBef>
                          <a:spcPts val="0"/>
                        </a:spcBef>
                        <a:spcAft>
                          <a:spcPts val="0"/>
                        </a:spcAft>
                      </a:pPr>
                      <a:r>
                        <a:rPr lang="fr-FR" sz="1200" spc="-35">
                          <a:effectLst/>
                        </a:rPr>
                        <a:t>Citrouille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20">
                          <a:effectLst/>
                        </a:rPr>
                        <a:t>Cucurbitacées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82880" eaLnBrk="0" fontAlgn="base" hangingPunct="0">
                        <a:lnSpc>
                          <a:spcPct val="100000"/>
                        </a:lnSpc>
                        <a:spcBef>
                          <a:spcPts val="0"/>
                        </a:spcBef>
                        <a:spcAft>
                          <a:spcPts val="0"/>
                        </a:spcAft>
                      </a:pPr>
                      <a:r>
                        <a:rPr lang="fr-FR" sz="1200" spc="-35">
                          <a:effectLst/>
                        </a:rPr>
                        <a:t>capucine, fève, maïs, menthe, pois. radis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5">
                          <a:effectLst/>
                        </a:rPr>
                        <a:t>pomme de terre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3459557"/>
                  </a:ext>
                </a:extLst>
              </a:tr>
              <a:tr h="640619">
                <a:tc>
                  <a:txBody>
                    <a:bodyPr/>
                    <a:lstStyle/>
                    <a:p>
                      <a:pPr marL="12065" eaLnBrk="0" fontAlgn="base" hangingPunct="0">
                        <a:lnSpc>
                          <a:spcPct val="100000"/>
                        </a:lnSpc>
                        <a:spcBef>
                          <a:spcPts val="0"/>
                        </a:spcBef>
                        <a:spcAft>
                          <a:spcPts val="0"/>
                        </a:spcAft>
                      </a:pPr>
                      <a:r>
                        <a:rPr lang="fr-FR" sz="1200" spc="-55">
                          <a:effectLst/>
                        </a:rPr>
                        <a:t>Concombre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20">
                          <a:effectLst/>
                        </a:rPr>
                        <a:t>Cucurbitacées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45720" eaLnBrk="0" fontAlgn="base" hangingPunct="0">
                        <a:lnSpc>
                          <a:spcPct val="100000"/>
                        </a:lnSpc>
                        <a:spcBef>
                          <a:spcPts val="0"/>
                        </a:spcBef>
                        <a:spcAft>
                          <a:spcPts val="0"/>
                        </a:spcAft>
                      </a:pPr>
                      <a:r>
                        <a:rPr lang="fr-FR" sz="1200" spc="-35">
                          <a:effectLst/>
                        </a:rPr>
                        <a:t>Achillée, ail, aneth, basilic, brocoli, calendula, capucine, céleri, chou, épinard, fève, haricot, laitue, livèche, marjolaine, oignon, pois, radis, tanaisie, thym,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60020" eaLnBrk="0" fontAlgn="base" hangingPunct="0">
                        <a:lnSpc>
                          <a:spcPct val="100000"/>
                        </a:lnSpc>
                        <a:spcBef>
                          <a:spcPts val="0"/>
                        </a:spcBef>
                        <a:spcAft>
                          <a:spcPts val="0"/>
                        </a:spcAft>
                      </a:pPr>
                      <a:r>
                        <a:rPr lang="fr-FR" sz="1200">
                          <a:effectLst/>
                        </a:rPr>
                        <a:t>courgette, pomme de ter</a:t>
                      </a:r>
                    </a:p>
                    <a:p>
                      <a:pPr eaLnBrk="0" fontAlgn="base" hangingPunct="0">
                        <a:lnSpc>
                          <a:spcPct val="100000"/>
                        </a:lnSpc>
                        <a:spcBef>
                          <a:spcPts val="0"/>
                        </a:spcBef>
                        <a:spcAft>
                          <a:spcPts val="0"/>
                        </a:spcAft>
                      </a:pPr>
                      <a:r>
                        <a:rPr lang="fr-FR" sz="1200" spc="-25">
                          <a:effectLst/>
                        </a:rPr>
                        <a:t>terre, rue, sauge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639209"/>
                  </a:ext>
                </a:extLst>
              </a:tr>
              <a:tr h="107176">
                <a:tc>
                  <a:txBody>
                    <a:bodyPr/>
                    <a:lstStyle/>
                    <a:p>
                      <a:pPr marL="12065" eaLnBrk="0" fontAlgn="base" hangingPunct="0">
                        <a:lnSpc>
                          <a:spcPct val="100000"/>
                        </a:lnSpc>
                        <a:spcBef>
                          <a:spcPts val="0"/>
                        </a:spcBef>
                        <a:spcAft>
                          <a:spcPts val="0"/>
                        </a:spcAft>
                      </a:pPr>
                      <a:r>
                        <a:rPr lang="fr-FR" sz="1200" spc="-35">
                          <a:effectLst/>
                        </a:rPr>
                        <a:t>Coriandre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0">
                          <a:effectLst/>
                        </a:rPr>
                        <a:t>Apiacées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30">
                          <a:effectLst/>
                        </a:rPr>
                        <a:t>carotte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5">
                          <a:effectLst/>
                        </a:rPr>
                        <a:t>fenouil</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4777480"/>
                  </a:ext>
                </a:extLst>
              </a:tr>
              <a:tr h="365360">
                <a:tc>
                  <a:txBody>
                    <a:bodyPr/>
                    <a:lstStyle/>
                    <a:p>
                      <a:pPr marL="12065" eaLnBrk="0" fontAlgn="base" hangingPunct="0">
                        <a:lnSpc>
                          <a:spcPct val="100000"/>
                        </a:lnSpc>
                        <a:spcBef>
                          <a:spcPts val="0"/>
                        </a:spcBef>
                        <a:spcAft>
                          <a:spcPts val="0"/>
                        </a:spcAft>
                      </a:pPr>
                      <a:r>
                        <a:rPr lang="fr-FR" sz="1200" spc="-35">
                          <a:effectLst/>
                        </a:rPr>
                        <a:t>Courge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20">
                          <a:effectLst/>
                        </a:rPr>
                        <a:t>Cucurbitacées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capucine, fève, haricot, maïs, menthe, noyer, pois, radis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5" baseline="-25000">
                          <a:effectLst/>
                        </a:rPr>
                        <a:t>pomme de terre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014849"/>
                  </a:ext>
                </a:extLst>
              </a:tr>
              <a:tr h="128691">
                <a:tc>
                  <a:txBody>
                    <a:bodyPr/>
                    <a:lstStyle/>
                    <a:p>
                      <a:pPr marL="12065" eaLnBrk="0" fontAlgn="base" hangingPunct="0">
                        <a:lnSpc>
                          <a:spcPct val="100000"/>
                        </a:lnSpc>
                        <a:spcBef>
                          <a:spcPts val="0"/>
                        </a:spcBef>
                        <a:spcAft>
                          <a:spcPts val="0"/>
                        </a:spcAft>
                      </a:pPr>
                      <a:r>
                        <a:rPr lang="fr-FR" sz="1200" spc="-40" dirty="0">
                          <a:effectLst/>
                        </a:rPr>
                        <a:t>Courgette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20">
                          <a:effectLst/>
                        </a:rPr>
                        <a:t>Cucurbitacées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0">
                          <a:effectLst/>
                        </a:rPr>
                        <a:t>basilic, maïs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0" dirty="0">
                          <a:effectLst/>
                        </a:rPr>
                        <a:t>Concombre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213734"/>
                  </a:ext>
                </a:extLst>
              </a:tr>
              <a:tr h="74903">
                <a:tc>
                  <a:txBody>
                    <a:bodyPr/>
                    <a:lstStyle/>
                    <a:p>
                      <a:pPr marL="12065" eaLnBrk="0" fontAlgn="base" hangingPunct="0">
                        <a:lnSpc>
                          <a:spcPct val="100000"/>
                        </a:lnSpc>
                        <a:spcBef>
                          <a:spcPts val="0"/>
                        </a:spcBef>
                        <a:spcAft>
                          <a:spcPts val="0"/>
                        </a:spcAft>
                      </a:pPr>
                      <a:r>
                        <a:rPr lang="fr-FR" sz="1200" dirty="0">
                          <a:effectLst/>
                        </a:rPr>
                        <a:t>Cresson</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25">
                          <a:effectLst/>
                        </a:rPr>
                        <a:t>Multiple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0">
                          <a:effectLst/>
                        </a:rPr>
                        <a:t>radis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0" dirty="0">
                          <a:effectLst/>
                        </a:rPr>
                        <a:t>Laitue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5382968"/>
                  </a:ext>
                </a:extLst>
              </a:tr>
            </a:tbl>
          </a:graphicData>
        </a:graphic>
      </p:graphicFrame>
      <p:graphicFrame>
        <p:nvGraphicFramePr>
          <p:cNvPr id="5" name="Tableau 4">
            <a:extLst>
              <a:ext uri="{FF2B5EF4-FFF2-40B4-BE49-F238E27FC236}">
                <a16:creationId xmlns:a16="http://schemas.microsoft.com/office/drawing/2014/main" id="{F81A509D-AC08-498D-B906-4BD17A254756}"/>
              </a:ext>
            </a:extLst>
          </p:cNvPr>
          <p:cNvGraphicFramePr>
            <a:graphicFrameLocks noGrp="1"/>
          </p:cNvGraphicFramePr>
          <p:nvPr>
            <p:extLst>
              <p:ext uri="{D42A27DB-BD31-4B8C-83A1-F6EECF244321}">
                <p14:modId xmlns:p14="http://schemas.microsoft.com/office/powerpoint/2010/main" val="968499188"/>
              </p:ext>
            </p:extLst>
          </p:nvPr>
        </p:nvGraphicFramePr>
        <p:xfrm>
          <a:off x="6340363" y="838941"/>
          <a:ext cx="5568352" cy="5716954"/>
        </p:xfrm>
        <a:graphic>
          <a:graphicData uri="http://schemas.openxmlformats.org/drawingml/2006/table">
            <a:tbl>
              <a:tblPr>
                <a:tableStyleId>{5C22544A-7EE6-4342-B048-85BDC9FD1C3A}</a:tableStyleId>
              </a:tblPr>
              <a:tblGrid>
                <a:gridCol w="1146960">
                  <a:extLst>
                    <a:ext uri="{9D8B030D-6E8A-4147-A177-3AD203B41FA5}">
                      <a16:colId xmlns:a16="http://schemas.microsoft.com/office/drawing/2014/main" val="1618945858"/>
                    </a:ext>
                  </a:extLst>
                </a:gridCol>
                <a:gridCol w="989704">
                  <a:extLst>
                    <a:ext uri="{9D8B030D-6E8A-4147-A177-3AD203B41FA5}">
                      <a16:colId xmlns:a16="http://schemas.microsoft.com/office/drawing/2014/main" val="247059844"/>
                    </a:ext>
                  </a:extLst>
                </a:gridCol>
                <a:gridCol w="2033195">
                  <a:extLst>
                    <a:ext uri="{9D8B030D-6E8A-4147-A177-3AD203B41FA5}">
                      <a16:colId xmlns:a16="http://schemas.microsoft.com/office/drawing/2014/main" val="1715698601"/>
                    </a:ext>
                  </a:extLst>
                </a:gridCol>
                <a:gridCol w="1398493">
                  <a:extLst>
                    <a:ext uri="{9D8B030D-6E8A-4147-A177-3AD203B41FA5}">
                      <a16:colId xmlns:a16="http://schemas.microsoft.com/office/drawing/2014/main" val="3341123919"/>
                    </a:ext>
                  </a:extLst>
                </a:gridCol>
              </a:tblGrid>
              <a:tr h="221503">
                <a:tc>
                  <a:txBody>
                    <a:bodyPr/>
                    <a:lstStyle/>
                    <a:p>
                      <a:pPr eaLnBrk="0" fontAlgn="base" hangingPunct="0">
                        <a:lnSpc>
                          <a:spcPct val="100000"/>
                        </a:lnSpc>
                        <a:spcBef>
                          <a:spcPts val="0"/>
                        </a:spcBef>
                        <a:spcAft>
                          <a:spcPts val="0"/>
                        </a:spcAft>
                      </a:pPr>
                      <a:r>
                        <a:rPr lang="fr-FR" sz="1200" spc="-25" dirty="0">
                          <a:effectLst/>
                        </a:rPr>
                        <a:t>Échalote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Liliacées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0">
                          <a:effectLst/>
                        </a:rPr>
                        <a:t>féve, haricot, pois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173741"/>
                  </a:ext>
                </a:extLst>
              </a:tr>
              <a:tr h="742277">
                <a:tc>
                  <a:txBody>
                    <a:bodyPr/>
                    <a:lstStyle/>
                    <a:p>
                      <a:pPr eaLnBrk="0" fontAlgn="base" hangingPunct="0">
                        <a:lnSpc>
                          <a:spcPct val="100000"/>
                        </a:lnSpc>
                        <a:spcBef>
                          <a:spcPts val="0"/>
                        </a:spcBef>
                        <a:spcAft>
                          <a:spcPts val="0"/>
                        </a:spcAft>
                      </a:pPr>
                      <a:r>
                        <a:rPr lang="fr-FR" sz="1200" spc="-30" dirty="0">
                          <a:effectLst/>
                        </a:rPr>
                        <a:t>Épinard</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35" dirty="0">
                          <a:effectLst/>
                        </a:rPr>
                        <a:t>Chénopodiacées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45720" eaLnBrk="0" fontAlgn="base" hangingPunct="0">
                        <a:lnSpc>
                          <a:spcPct val="100000"/>
                        </a:lnSpc>
                        <a:spcBef>
                          <a:spcPts val="0"/>
                        </a:spcBef>
                        <a:spcAft>
                          <a:spcPts val="0"/>
                        </a:spcAft>
                      </a:pPr>
                      <a:r>
                        <a:rPr lang="fr-FR" sz="1200" spc="-40">
                          <a:effectLst/>
                        </a:rPr>
                        <a:t>achillée, ail, aubergine. calendula, céleri, chou. concombre,freisier. haricot, haricot grimpant, laitue, livèche, marigold, marjolaine. oignon, poireau, pois, radis, thym,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betterave, pomme de terre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5932965"/>
                  </a:ext>
                </a:extLst>
              </a:tr>
              <a:tr h="129091">
                <a:tc>
                  <a:txBody>
                    <a:bodyPr/>
                    <a:lstStyle/>
                    <a:p>
                      <a:pPr eaLnBrk="0" fontAlgn="base" hangingPunct="0">
                        <a:lnSpc>
                          <a:spcPct val="100000"/>
                        </a:lnSpc>
                        <a:spcBef>
                          <a:spcPts val="0"/>
                        </a:spcBef>
                        <a:spcAft>
                          <a:spcPts val="0"/>
                        </a:spcAft>
                      </a:pPr>
                      <a:r>
                        <a:rPr lang="fr-FR" sz="1200" spc="-40">
                          <a:effectLst/>
                        </a:rPr>
                        <a:t>'Estragon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0" dirty="0">
                          <a:effectLst/>
                        </a:rPr>
                        <a:t>Astéracées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5">
                          <a:effectLst/>
                        </a:rPr>
                        <a:t>aubergine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503055"/>
                  </a:ext>
                </a:extLst>
              </a:tr>
              <a:tr h="430306">
                <a:tc>
                  <a:txBody>
                    <a:bodyPr/>
                    <a:lstStyle/>
                    <a:p>
                      <a:pPr eaLnBrk="0" fontAlgn="base" hangingPunct="0">
                        <a:lnSpc>
                          <a:spcPct val="100000"/>
                        </a:lnSpc>
                        <a:spcBef>
                          <a:spcPts val="0"/>
                        </a:spcBef>
                        <a:spcAft>
                          <a:spcPts val="0"/>
                        </a:spcAft>
                      </a:pPr>
                      <a:r>
                        <a:rPr lang="fr-FR" sz="1200" spc="-30">
                          <a:effectLst/>
                        </a:rPr>
                        <a:t>Fenouil</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Apiacées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dirty="0">
                          <a:effectLst/>
                        </a:rPr>
                        <a:t>basilic</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45">
                          <a:effectLst/>
                        </a:rPr>
                        <a:t>carotte, chou, coriandre, féve, haricot, poivron,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567197"/>
                  </a:ext>
                </a:extLst>
              </a:tr>
              <a:tr h="1204856">
                <a:tc>
                  <a:txBody>
                    <a:bodyPr/>
                    <a:lstStyle/>
                    <a:p>
                      <a:pPr eaLnBrk="0" fontAlgn="base" hangingPunct="0">
                        <a:lnSpc>
                          <a:spcPct val="100000"/>
                        </a:lnSpc>
                        <a:spcBef>
                          <a:spcPts val="0"/>
                        </a:spcBef>
                        <a:spcAft>
                          <a:spcPts val="0"/>
                        </a:spcAft>
                      </a:pPr>
                      <a:r>
                        <a:rPr lang="fr-FR" sz="1200" spc="-30">
                          <a:effectLst/>
                        </a:rPr>
                        <a:t>Fève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5">
                          <a:effectLst/>
                        </a:rPr>
                        <a:t>Fabacées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14300" algn="just" eaLnBrk="0" fontAlgn="base" hangingPunct="0">
                        <a:lnSpc>
                          <a:spcPct val="100000"/>
                        </a:lnSpc>
                        <a:spcBef>
                          <a:spcPts val="0"/>
                        </a:spcBef>
                        <a:spcAft>
                          <a:spcPts val="0"/>
                        </a:spcAft>
                      </a:pPr>
                      <a:r>
                        <a:rPr lang="fr-FR" sz="1200" spc="-40" dirty="0">
                          <a:effectLst/>
                        </a:rPr>
                        <a:t>achillée, betterave, bourrache, calendula, carotte, céleri, chou, chou de Bruxelles, chou-fleur, citrouille, concombre, courge, fraisier, gloire du matin, livèche, maïs, marjolaine, œillet d'Inde, pétunia, pois, pomme de terre, radis, romarin, thym, tomate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424180" algn="r" eaLnBrk="0" fontAlgn="base" hangingPunct="0">
                        <a:lnSpc>
                          <a:spcPct val="100000"/>
                        </a:lnSpc>
                        <a:spcBef>
                          <a:spcPts val="0"/>
                        </a:spcBef>
                        <a:spcAft>
                          <a:spcPts val="0"/>
                        </a:spcAft>
                      </a:pPr>
                      <a:endParaRPr lang="fr-FR" sz="1200" dirty="0">
                        <a:effectLst/>
                      </a:endParaRPr>
                    </a:p>
                    <a:p>
                      <a:pPr eaLnBrk="0" fontAlgn="base" hangingPunct="0">
                        <a:lnSpc>
                          <a:spcPct val="100000"/>
                        </a:lnSpc>
                        <a:spcBef>
                          <a:spcPts val="0"/>
                        </a:spcBef>
                        <a:spcAft>
                          <a:spcPts val="0"/>
                        </a:spcAft>
                      </a:pPr>
                      <a:r>
                        <a:rPr lang="fr-FR" sz="1200" dirty="0">
                          <a:effectLst/>
                        </a:rPr>
                        <a:t>ail, ciboulette.</a:t>
                      </a:r>
                    </a:p>
                    <a:p>
                      <a:pPr eaLnBrk="0" fontAlgn="base" hangingPunct="0">
                        <a:lnSpc>
                          <a:spcPct val="100000"/>
                        </a:lnSpc>
                        <a:spcBef>
                          <a:spcPts val="0"/>
                        </a:spcBef>
                        <a:spcAft>
                          <a:spcPts val="0"/>
                        </a:spcAft>
                      </a:pPr>
                      <a:r>
                        <a:rPr lang="fr-FR" sz="1200" spc="-30" dirty="0">
                          <a:effectLst/>
                        </a:rPr>
                        <a:t>fenouil, glaïeul, oignon, poireau</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3272233"/>
                  </a:ext>
                </a:extLst>
              </a:tr>
              <a:tr h="441063">
                <a:tc>
                  <a:txBody>
                    <a:bodyPr/>
                    <a:lstStyle/>
                    <a:p>
                      <a:pPr eaLnBrk="0" fontAlgn="base" hangingPunct="0">
                        <a:lnSpc>
                          <a:spcPct val="100000"/>
                        </a:lnSpc>
                        <a:spcBef>
                          <a:spcPts val="0"/>
                        </a:spcBef>
                        <a:spcAft>
                          <a:spcPts val="0"/>
                        </a:spcAft>
                      </a:pPr>
                      <a:r>
                        <a:rPr lang="fr-FR" sz="1200" spc="-30">
                          <a:effectLst/>
                        </a:rPr>
                        <a:t>Fraisier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5">
                          <a:effectLst/>
                        </a:rPr>
                        <a:t>Rosacées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91440" eaLnBrk="0" fontAlgn="base" hangingPunct="0">
                        <a:lnSpc>
                          <a:spcPct val="100000"/>
                        </a:lnSpc>
                        <a:spcBef>
                          <a:spcPts val="0"/>
                        </a:spcBef>
                        <a:spcAft>
                          <a:spcPts val="0"/>
                        </a:spcAft>
                      </a:pPr>
                      <a:r>
                        <a:rPr lang="fr-FR" sz="1200" spc="-35">
                          <a:effectLst/>
                        </a:rPr>
                        <a:t>ail, cerfeuil. ciboulette, épinard, fève, haricot, laitue. marigold, moutarde, oignon, poireau, radis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0" dirty="0">
                          <a:effectLst/>
                        </a:rPr>
                        <a:t>chou, chou de Bruxelles, chou-fleur</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7221936"/>
                  </a:ext>
                </a:extLst>
              </a:tr>
              <a:tr h="0">
                <a:tc>
                  <a:txBody>
                    <a:bodyPr/>
                    <a:lstStyle/>
                    <a:p>
                      <a:pPr eaLnBrk="0" fontAlgn="base" hangingPunct="0">
                        <a:lnSpc>
                          <a:spcPct val="100000"/>
                        </a:lnSpc>
                        <a:spcBef>
                          <a:spcPts val="0"/>
                        </a:spcBef>
                        <a:spcAft>
                          <a:spcPts val="0"/>
                        </a:spcAft>
                      </a:pPr>
                      <a:r>
                        <a:rPr lang="fr-FR" sz="1200" spc="-30">
                          <a:effectLst/>
                        </a:rPr>
                        <a:t>Géranium</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a:effectLst/>
                        </a:rPr>
                        <a:t>Geraniacées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5">
                          <a:effectLst/>
                        </a:rPr>
                        <a:t>chou, rosier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9634972"/>
                  </a:ext>
                </a:extLst>
              </a:tr>
              <a:tr h="191931">
                <a:tc>
                  <a:txBody>
                    <a:bodyPr/>
                    <a:lstStyle/>
                    <a:p>
                      <a:pPr eaLnBrk="0" fontAlgn="base" hangingPunct="0">
                        <a:lnSpc>
                          <a:spcPct val="100000"/>
                        </a:lnSpc>
                        <a:spcBef>
                          <a:spcPts val="0"/>
                        </a:spcBef>
                        <a:spcAft>
                          <a:spcPts val="0"/>
                        </a:spcAft>
                      </a:pPr>
                      <a:r>
                        <a:rPr lang="fr-FR" sz="1200" spc="-30">
                          <a:effectLst/>
                        </a:rPr>
                        <a:t>Glaïeul</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5">
                          <a:effectLst/>
                        </a:rPr>
                        <a:t>Iridacées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5" dirty="0">
                          <a:effectLst/>
                        </a:rPr>
                        <a:t>fève, pois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1489191"/>
                  </a:ext>
                </a:extLst>
              </a:tr>
              <a:tr h="0">
                <a:tc>
                  <a:txBody>
                    <a:bodyPr/>
                    <a:lstStyle/>
                    <a:p>
                      <a:pPr eaLnBrk="0" fontAlgn="base" hangingPunct="0">
                        <a:lnSpc>
                          <a:spcPct val="100000"/>
                        </a:lnSpc>
                        <a:spcBef>
                          <a:spcPts val="0"/>
                        </a:spcBef>
                        <a:spcAft>
                          <a:spcPts val="0"/>
                        </a:spcAft>
                      </a:pPr>
                      <a:r>
                        <a:rPr lang="fr-FR" sz="1200">
                          <a:effectLst/>
                        </a:rPr>
                        <a:t>Gloire du matin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0">
                          <a:effectLst/>
                        </a:rPr>
                        <a:t>Convolvulacées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5">
                          <a:effectLst/>
                        </a:rPr>
                        <a:t>fève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7548389"/>
                  </a:ext>
                </a:extLst>
              </a:tr>
              <a:tr h="765499">
                <a:tc>
                  <a:txBody>
                    <a:bodyPr/>
                    <a:lstStyle/>
                    <a:p>
                      <a:pPr eaLnBrk="0" fontAlgn="base" hangingPunct="0">
                        <a:lnSpc>
                          <a:spcPct val="100000"/>
                        </a:lnSpc>
                        <a:spcBef>
                          <a:spcPts val="0"/>
                        </a:spcBef>
                        <a:spcAft>
                          <a:spcPts val="0"/>
                        </a:spcAft>
                      </a:pPr>
                      <a:r>
                        <a:rPr lang="fr-FR" sz="1200" spc="-25">
                          <a:effectLst/>
                        </a:rPr>
                        <a:t>Haricot</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5">
                          <a:effectLst/>
                        </a:rPr>
                        <a:t>Fabacées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68580" eaLnBrk="0" fontAlgn="base" hangingPunct="0">
                        <a:lnSpc>
                          <a:spcPct val="100000"/>
                        </a:lnSpc>
                        <a:spcBef>
                          <a:spcPts val="0"/>
                        </a:spcBef>
                        <a:spcAft>
                          <a:spcPts val="0"/>
                        </a:spcAft>
                      </a:pPr>
                      <a:r>
                        <a:rPr lang="fr-FR" sz="1200" spc="-35">
                          <a:effectLst/>
                        </a:rPr>
                        <a:t>aubergine, betterave, bourrache, carotte, chou, chou-fleur. concombre, courge, épinard, fraisier, laitue. maïs, noyer, oeillet d'Inde, pois. pomme de terre, radis,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0" dirty="0">
                          <a:effectLst/>
                        </a:rPr>
                        <a:t>ail, brocoli. ciboulette, fenouil, oignon, poireau</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3874087"/>
                  </a:ext>
                </a:extLst>
              </a:tr>
            </a:tbl>
          </a:graphicData>
        </a:graphic>
      </p:graphicFrame>
      <p:sp>
        <p:nvSpPr>
          <p:cNvPr id="6" name="Espace réservé du numéro de diapositive 1">
            <a:extLst>
              <a:ext uri="{FF2B5EF4-FFF2-40B4-BE49-F238E27FC236}">
                <a16:creationId xmlns:a16="http://schemas.microsoft.com/office/drawing/2014/main" id="{C18F677C-4500-4D0C-B30F-C8DE5A3DD879}"/>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147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5721026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903918-0D9E-4032-AE2D-64F71419512A}"/>
              </a:ext>
            </a:extLst>
          </p:cNvPr>
          <p:cNvSpPr>
            <a:spLocks noChangeArrowheads="1"/>
          </p:cNvSpPr>
          <p:nvPr/>
        </p:nvSpPr>
        <p:spPr bwMode="auto">
          <a:xfrm>
            <a:off x="0" y="671382"/>
            <a:ext cx="5959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7 : Tableau des compagnonnages (suite)</a:t>
            </a:r>
          </a:p>
        </p:txBody>
      </p:sp>
      <p:sp>
        <p:nvSpPr>
          <p:cNvPr id="3" name="WordArt 4">
            <a:extLst>
              <a:ext uri="{FF2B5EF4-FFF2-40B4-BE49-F238E27FC236}">
                <a16:creationId xmlns:a16="http://schemas.microsoft.com/office/drawing/2014/main" id="{FC466359-0634-494C-9C1D-CED49B802EE5}"/>
              </a:ext>
            </a:extLst>
          </p:cNvPr>
          <p:cNvSpPr>
            <a:spLocks noChangeArrowheads="1" noChangeShapeType="1" noTextEdit="1"/>
          </p:cNvSpPr>
          <p:nvPr/>
        </p:nvSpPr>
        <p:spPr bwMode="auto">
          <a:xfrm>
            <a:off x="1096776" y="146423"/>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graphicFrame>
        <p:nvGraphicFramePr>
          <p:cNvPr id="4" name="Tableau 3">
            <a:extLst>
              <a:ext uri="{FF2B5EF4-FFF2-40B4-BE49-F238E27FC236}">
                <a16:creationId xmlns:a16="http://schemas.microsoft.com/office/drawing/2014/main" id="{AD4C2C48-3CC7-43FE-88EF-C65075D69795}"/>
              </a:ext>
            </a:extLst>
          </p:cNvPr>
          <p:cNvGraphicFramePr>
            <a:graphicFrameLocks noGrp="1"/>
          </p:cNvGraphicFramePr>
          <p:nvPr>
            <p:extLst>
              <p:ext uri="{D42A27DB-BD31-4B8C-83A1-F6EECF244321}">
                <p14:modId xmlns:p14="http://schemas.microsoft.com/office/powerpoint/2010/main" val="2936044051"/>
              </p:ext>
            </p:extLst>
          </p:nvPr>
        </p:nvGraphicFramePr>
        <p:xfrm>
          <a:off x="191677" y="1196341"/>
          <a:ext cx="5413057" cy="5525770"/>
        </p:xfrm>
        <a:graphic>
          <a:graphicData uri="http://schemas.openxmlformats.org/drawingml/2006/table">
            <a:tbl>
              <a:tblPr>
                <a:tableStyleId>{5C22544A-7EE6-4342-B048-85BDC9FD1C3A}</a:tableStyleId>
              </a:tblPr>
              <a:tblGrid>
                <a:gridCol w="853253">
                  <a:extLst>
                    <a:ext uri="{9D8B030D-6E8A-4147-A177-3AD203B41FA5}">
                      <a16:colId xmlns:a16="http://schemas.microsoft.com/office/drawing/2014/main" val="3206544647"/>
                    </a:ext>
                  </a:extLst>
                </a:gridCol>
                <a:gridCol w="1035267">
                  <a:extLst>
                    <a:ext uri="{9D8B030D-6E8A-4147-A177-3AD203B41FA5}">
                      <a16:colId xmlns:a16="http://schemas.microsoft.com/office/drawing/2014/main" val="886096148"/>
                    </a:ext>
                  </a:extLst>
                </a:gridCol>
                <a:gridCol w="2030554">
                  <a:extLst>
                    <a:ext uri="{9D8B030D-6E8A-4147-A177-3AD203B41FA5}">
                      <a16:colId xmlns:a16="http://schemas.microsoft.com/office/drawing/2014/main" val="1688617742"/>
                    </a:ext>
                  </a:extLst>
                </a:gridCol>
                <a:gridCol w="1493983">
                  <a:extLst>
                    <a:ext uri="{9D8B030D-6E8A-4147-A177-3AD203B41FA5}">
                      <a16:colId xmlns:a16="http://schemas.microsoft.com/office/drawing/2014/main" val="470381910"/>
                    </a:ext>
                  </a:extLst>
                </a:gridCol>
              </a:tblGrid>
              <a:tr h="307975">
                <a:tc>
                  <a:txBody>
                    <a:bodyPr/>
                    <a:lstStyle/>
                    <a:p>
                      <a:pPr marL="22860" eaLnBrk="0" fontAlgn="base" hangingPunct="0">
                        <a:lnSpc>
                          <a:spcPct val="100000"/>
                        </a:lnSpc>
                        <a:spcBef>
                          <a:spcPts val="0"/>
                        </a:spcBef>
                        <a:spcAft>
                          <a:spcPts val="0"/>
                        </a:spcAft>
                      </a:pPr>
                      <a:r>
                        <a:rPr lang="fr-FR" sz="1200" dirty="0">
                          <a:effectLst/>
                        </a:rPr>
                        <a:t>Haricot grimpant</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a:effectLst/>
                        </a:rPr>
                        <a:t>Fabacées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eaLnBrk="0" fontAlgn="base" hangingPunct="0">
                        <a:lnSpc>
                          <a:spcPct val="100000"/>
                        </a:lnSpc>
                        <a:spcBef>
                          <a:spcPts val="0"/>
                        </a:spcBef>
                        <a:spcAft>
                          <a:spcPts val="0"/>
                        </a:spcAft>
                      </a:pPr>
                      <a:r>
                        <a:rPr lang="fr-FR" sz="1200" spc="-5">
                          <a:effectLst/>
                        </a:rPr>
                        <a:t>épinard, laitue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betterave, tournesol</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8841064"/>
                  </a:ext>
                </a:extLst>
              </a:tr>
              <a:tr h="271145">
                <a:tc>
                  <a:txBody>
                    <a:bodyPr/>
                    <a:lstStyle/>
                    <a:p>
                      <a:pPr marL="15240" eaLnBrk="0" fontAlgn="base" hangingPunct="0">
                        <a:lnSpc>
                          <a:spcPct val="100000"/>
                        </a:lnSpc>
                        <a:spcBef>
                          <a:spcPts val="0"/>
                        </a:spcBef>
                        <a:spcAft>
                          <a:spcPts val="0"/>
                        </a:spcAft>
                      </a:pPr>
                      <a:r>
                        <a:rPr lang="fr-FR" sz="1200" spc="20">
                          <a:effectLst/>
                        </a:rPr>
                        <a:t>Hysope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Lamiacées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chou, chou de Bruxelles, chou-fleur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0">
                          <a:effectLst/>
                        </a:rPr>
                        <a:t>radis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0154381"/>
                  </a:ext>
                </a:extLst>
              </a:tr>
              <a:tr h="856615">
                <a:tc>
                  <a:txBody>
                    <a:bodyPr/>
                    <a:lstStyle/>
                    <a:p>
                      <a:pPr marL="15240" eaLnBrk="0" fontAlgn="base" hangingPunct="0">
                        <a:lnSpc>
                          <a:spcPct val="100000"/>
                        </a:lnSpc>
                        <a:spcBef>
                          <a:spcPts val="0"/>
                        </a:spcBef>
                        <a:spcAft>
                          <a:spcPts val="0"/>
                        </a:spcAft>
                      </a:pPr>
                      <a:r>
                        <a:rPr lang="fr-FR" sz="1200" spc="15">
                          <a:effectLst/>
                        </a:rPr>
                        <a:t>Laitue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Astéracées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10">
                          <a:effectLst/>
                        </a:rPr>
                        <a:t>achillée, ail, aneth, betterave, calendula, carotte. cerfeuil. chou. concombre, épinard, fraisier, haricot, haricot grimpant. livèche. marjolaine, oignon, pois. pomme de terre, radis, rosier, souci, thym, tomate, trèfle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céleri, cresson, persil</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6263501"/>
                  </a:ext>
                </a:extLst>
              </a:tr>
              <a:tr h="222250">
                <a:tc>
                  <a:txBody>
                    <a:bodyPr/>
                    <a:lstStyle/>
                    <a:p>
                      <a:pPr marL="15240" eaLnBrk="0" fontAlgn="base" hangingPunct="0">
                        <a:lnSpc>
                          <a:spcPct val="100000"/>
                        </a:lnSpc>
                        <a:spcBef>
                          <a:spcPts val="0"/>
                        </a:spcBef>
                        <a:spcAft>
                          <a:spcPts val="0"/>
                        </a:spcAft>
                      </a:pPr>
                      <a:r>
                        <a:rPr lang="fr-FR" sz="1200">
                          <a:effectLst/>
                        </a:rPr>
                        <a:t>Lin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Linacées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eaLnBrk="0" fontAlgn="base" hangingPunct="0">
                        <a:lnSpc>
                          <a:spcPct val="100000"/>
                        </a:lnSpc>
                        <a:spcBef>
                          <a:spcPts val="0"/>
                        </a:spcBef>
                        <a:spcAft>
                          <a:spcPts val="0"/>
                        </a:spcAft>
                      </a:pPr>
                      <a:r>
                        <a:rPr lang="fr-FR" sz="1200" spc="-15" dirty="0">
                          <a:effectLst/>
                        </a:rPr>
                        <a:t>carotte, poivron</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9760476"/>
                  </a:ext>
                </a:extLst>
              </a:tr>
              <a:tr h="741045">
                <a:tc>
                  <a:txBody>
                    <a:bodyPr/>
                    <a:lstStyle/>
                    <a:p>
                      <a:pPr marL="15240" eaLnBrk="0" fontAlgn="base" hangingPunct="0">
                        <a:lnSpc>
                          <a:spcPct val="100000"/>
                        </a:lnSpc>
                        <a:spcBef>
                          <a:spcPts val="0"/>
                        </a:spcBef>
                        <a:spcAft>
                          <a:spcPts val="0"/>
                        </a:spcAft>
                      </a:pPr>
                      <a:r>
                        <a:rPr lang="fr-FR" sz="1200" spc="10">
                          <a:effectLst/>
                        </a:rPr>
                        <a:t>Livèche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Apiacées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14300" eaLnBrk="0" fontAlgn="base" hangingPunct="0">
                        <a:lnSpc>
                          <a:spcPct val="100000"/>
                        </a:lnSpc>
                        <a:spcBef>
                          <a:spcPts val="0"/>
                        </a:spcBef>
                        <a:spcAft>
                          <a:spcPts val="0"/>
                        </a:spcAft>
                      </a:pPr>
                      <a:r>
                        <a:rPr lang="fr-FR" sz="1200" spc="-20" dirty="0">
                          <a:effectLst/>
                        </a:rPr>
                        <a:t>ail, betterave, brocoli, carotte. chou, concombre, épinard, fève. laitue, oignon, pomme de terre, poivron, pois, poireau. radis, tomate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8809392"/>
                  </a:ext>
                </a:extLst>
              </a:tr>
              <a:tr h="152400">
                <a:tc>
                  <a:txBody>
                    <a:bodyPr/>
                    <a:lstStyle/>
                    <a:p>
                      <a:pPr marL="15240" eaLnBrk="0" fontAlgn="base" hangingPunct="0">
                        <a:lnSpc>
                          <a:spcPct val="100000"/>
                        </a:lnSpc>
                        <a:spcBef>
                          <a:spcPts val="0"/>
                        </a:spcBef>
                        <a:spcAft>
                          <a:spcPts val="0"/>
                        </a:spcAft>
                      </a:pPr>
                      <a:r>
                        <a:rPr lang="fr-FR" sz="1200">
                          <a:effectLst/>
                        </a:rPr>
                        <a:t>'Luzerne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a:effectLst/>
                        </a:rPr>
                        <a:t>Fabacées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ail, oignon, poireau</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589809"/>
                  </a:ext>
                </a:extLst>
              </a:tr>
              <a:tr h="432435">
                <a:tc>
                  <a:txBody>
                    <a:bodyPr/>
                    <a:lstStyle/>
                    <a:p>
                      <a:pPr marL="15240" eaLnBrk="0" fontAlgn="base" hangingPunct="0">
                        <a:lnSpc>
                          <a:spcPct val="100000"/>
                        </a:lnSpc>
                        <a:spcBef>
                          <a:spcPts val="0"/>
                        </a:spcBef>
                        <a:spcAft>
                          <a:spcPts val="0"/>
                        </a:spcAft>
                      </a:pPr>
                      <a:r>
                        <a:rPr lang="fr-FR" sz="1200" spc="-30">
                          <a:effectLst/>
                        </a:rPr>
                        <a:t>Maïs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5">
                          <a:effectLst/>
                        </a:rPr>
                        <a:t>Poacées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68580" eaLnBrk="0" fontAlgn="base" hangingPunct="0">
                        <a:lnSpc>
                          <a:spcPct val="100000"/>
                        </a:lnSpc>
                        <a:spcBef>
                          <a:spcPts val="0"/>
                        </a:spcBef>
                        <a:spcAft>
                          <a:spcPts val="0"/>
                        </a:spcAft>
                      </a:pPr>
                      <a:r>
                        <a:rPr lang="fr-FR" sz="1200" spc="-20" dirty="0">
                          <a:effectLst/>
                        </a:rPr>
                        <a:t>citrouille, courge, courgette, fève, haricot, melon, </a:t>
                      </a:r>
                      <a:r>
                        <a:rPr lang="fr-FR" sz="1200" spc="-20" dirty="0" err="1">
                          <a:effectLst/>
                        </a:rPr>
                        <a:t>mizuna</a:t>
                      </a:r>
                      <a:r>
                        <a:rPr lang="fr-FR" sz="1200" spc="-20" dirty="0">
                          <a:effectLst/>
                        </a:rPr>
                        <a:t>, noyer, pois, pomme de terre, tournesol</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a:effectLst/>
                        </a:rPr>
                        <a:t>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5532850"/>
                  </a:ext>
                </a:extLst>
              </a:tr>
              <a:tr h="338455">
                <a:tc>
                  <a:txBody>
                    <a:bodyPr/>
                    <a:lstStyle/>
                    <a:p>
                      <a:pPr marL="15240" eaLnBrk="0" fontAlgn="base" hangingPunct="0">
                        <a:lnSpc>
                          <a:spcPct val="100000"/>
                        </a:lnSpc>
                        <a:spcBef>
                          <a:spcPts val="0"/>
                        </a:spcBef>
                        <a:spcAft>
                          <a:spcPts val="0"/>
                        </a:spcAft>
                      </a:pPr>
                      <a:r>
                        <a:rPr lang="fr-FR" sz="1200" spc="-30">
                          <a:effectLst/>
                        </a:rPr>
                        <a:t>Marigold</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Astéracées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épinard, fraisier, navet, poireau, rosier</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474980"/>
                  </a:ext>
                </a:extLst>
              </a:tr>
              <a:tr h="615950">
                <a:tc>
                  <a:txBody>
                    <a:bodyPr/>
                    <a:lstStyle/>
                    <a:p>
                      <a:pPr marL="15240" eaLnBrk="0" fontAlgn="base" hangingPunct="0">
                        <a:lnSpc>
                          <a:spcPct val="100000"/>
                        </a:lnSpc>
                        <a:spcBef>
                          <a:spcPts val="0"/>
                        </a:spcBef>
                        <a:spcAft>
                          <a:spcPts val="0"/>
                        </a:spcAft>
                      </a:pPr>
                      <a:r>
                        <a:rPr lang="fr-FR" sz="1200" spc="-20">
                          <a:effectLst/>
                        </a:rPr>
                        <a:t>Madolaine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Lamiacées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14300" eaLnBrk="0" fontAlgn="base" hangingPunct="0">
                        <a:lnSpc>
                          <a:spcPct val="100000"/>
                        </a:lnSpc>
                        <a:spcBef>
                          <a:spcPts val="0"/>
                        </a:spcBef>
                        <a:spcAft>
                          <a:spcPts val="0"/>
                        </a:spcAft>
                      </a:pPr>
                      <a:r>
                        <a:rPr lang="fr-FR" sz="1200" spc="-20" dirty="0">
                          <a:effectLst/>
                        </a:rPr>
                        <a:t>ail, betterave, brocoli, carotte, chou, concombre, épinard, fève. laitue, oignon, poireau, pois, poivron, pomme de terre, radis. tomate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6485332"/>
                  </a:ext>
                </a:extLst>
              </a:tr>
              <a:tr h="176530">
                <a:tc>
                  <a:txBody>
                    <a:bodyPr/>
                    <a:lstStyle/>
                    <a:p>
                      <a:pPr marL="15240" eaLnBrk="0" fontAlgn="base" hangingPunct="0">
                        <a:lnSpc>
                          <a:spcPct val="100000"/>
                        </a:lnSpc>
                        <a:spcBef>
                          <a:spcPts val="0"/>
                        </a:spcBef>
                        <a:spcAft>
                          <a:spcPts val="0"/>
                        </a:spcAft>
                      </a:pPr>
                      <a:r>
                        <a:rPr lang="fr-FR" sz="1200" spc="-80">
                          <a:effectLst/>
                        </a:rPr>
                        <a:t>Melon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a:effectLst/>
                        </a:rPr>
                        <a:t>Cucurbitacées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 eaLnBrk="0" fontAlgn="base" hangingPunct="0">
                        <a:lnSpc>
                          <a:spcPct val="100000"/>
                        </a:lnSpc>
                        <a:spcBef>
                          <a:spcPts val="0"/>
                        </a:spcBef>
                        <a:spcAft>
                          <a:spcPts val="0"/>
                        </a:spcAft>
                      </a:pPr>
                      <a:r>
                        <a:rPr lang="fr-FR" sz="1200" spc="-10">
                          <a:effectLst/>
                        </a:rPr>
                        <a:t>maïs, radis, tournesol</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4022168"/>
                  </a:ext>
                </a:extLst>
              </a:tr>
            </a:tbl>
          </a:graphicData>
        </a:graphic>
      </p:graphicFrame>
      <p:graphicFrame>
        <p:nvGraphicFramePr>
          <p:cNvPr id="5" name="Tableau 4">
            <a:extLst>
              <a:ext uri="{FF2B5EF4-FFF2-40B4-BE49-F238E27FC236}">
                <a16:creationId xmlns:a16="http://schemas.microsoft.com/office/drawing/2014/main" id="{ED630C58-930A-418F-926A-D0265417EC80}"/>
              </a:ext>
            </a:extLst>
          </p:cNvPr>
          <p:cNvGraphicFramePr>
            <a:graphicFrameLocks noGrp="1"/>
          </p:cNvGraphicFramePr>
          <p:nvPr>
            <p:extLst>
              <p:ext uri="{D42A27DB-BD31-4B8C-83A1-F6EECF244321}">
                <p14:modId xmlns:p14="http://schemas.microsoft.com/office/powerpoint/2010/main" val="1416828912"/>
              </p:ext>
            </p:extLst>
          </p:nvPr>
        </p:nvGraphicFramePr>
        <p:xfrm>
          <a:off x="5803499" y="1196341"/>
          <a:ext cx="5916707" cy="5174429"/>
        </p:xfrm>
        <a:graphic>
          <a:graphicData uri="http://schemas.openxmlformats.org/drawingml/2006/table">
            <a:tbl>
              <a:tblPr>
                <a:tableStyleId>{5C22544A-7EE6-4342-B048-85BDC9FD1C3A}</a:tableStyleId>
              </a:tblPr>
              <a:tblGrid>
                <a:gridCol w="774553">
                  <a:extLst>
                    <a:ext uri="{9D8B030D-6E8A-4147-A177-3AD203B41FA5}">
                      <a16:colId xmlns:a16="http://schemas.microsoft.com/office/drawing/2014/main" val="1449051165"/>
                    </a:ext>
                  </a:extLst>
                </a:gridCol>
                <a:gridCol w="1161826">
                  <a:extLst>
                    <a:ext uri="{9D8B030D-6E8A-4147-A177-3AD203B41FA5}">
                      <a16:colId xmlns:a16="http://schemas.microsoft.com/office/drawing/2014/main" val="2882260659"/>
                    </a:ext>
                  </a:extLst>
                </a:gridCol>
                <a:gridCol w="2065468">
                  <a:extLst>
                    <a:ext uri="{9D8B030D-6E8A-4147-A177-3AD203B41FA5}">
                      <a16:colId xmlns:a16="http://schemas.microsoft.com/office/drawing/2014/main" val="3384999315"/>
                    </a:ext>
                  </a:extLst>
                </a:gridCol>
                <a:gridCol w="1914860">
                  <a:extLst>
                    <a:ext uri="{9D8B030D-6E8A-4147-A177-3AD203B41FA5}">
                      <a16:colId xmlns:a16="http://schemas.microsoft.com/office/drawing/2014/main" val="3259786410"/>
                    </a:ext>
                  </a:extLst>
                </a:gridCol>
              </a:tblGrid>
              <a:tr h="344245">
                <a:tc>
                  <a:txBody>
                    <a:bodyPr/>
                    <a:lstStyle/>
                    <a:p>
                      <a:pPr marR="93980" algn="r" eaLnBrk="0" fontAlgn="base" hangingPunct="0">
                        <a:lnSpc>
                          <a:spcPts val="925"/>
                        </a:lnSpc>
                        <a:spcBef>
                          <a:spcPts val="215"/>
                        </a:spcBef>
                        <a:spcAft>
                          <a:spcPts val="105"/>
                        </a:spcAft>
                      </a:pPr>
                      <a:r>
                        <a:rPr lang="fr-FR" sz="1200" dirty="0">
                          <a:effectLst/>
                        </a:rPr>
                        <a:t>Plantes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94945" algn="r" eaLnBrk="0" fontAlgn="base" hangingPunct="0">
                        <a:lnSpc>
                          <a:spcPts val="925"/>
                        </a:lnSpc>
                        <a:spcBef>
                          <a:spcPts val="205"/>
                        </a:spcBef>
                        <a:spcAft>
                          <a:spcPts val="115"/>
                        </a:spcAft>
                      </a:pPr>
                      <a:r>
                        <a:rPr lang="fr-FR" sz="1200">
                          <a:effectLst/>
                        </a:rPr>
                        <a:t>Familles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94970" algn="ctr" eaLnBrk="0" fontAlgn="base" hangingPunct="0">
                        <a:lnSpc>
                          <a:spcPts val="925"/>
                        </a:lnSpc>
                        <a:spcBef>
                          <a:spcPts val="230"/>
                        </a:spcBef>
                        <a:spcAft>
                          <a:spcPts val="90"/>
                        </a:spcAft>
                      </a:pPr>
                      <a:r>
                        <a:rPr lang="fr-FR" sz="1200" spc="15" dirty="0">
                          <a:effectLst/>
                        </a:rPr>
                        <a:t>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25"/>
                        </a:lnSpc>
                        <a:spcBef>
                          <a:spcPts val="230"/>
                        </a:spcBef>
                        <a:spcAft>
                          <a:spcPts val="90"/>
                        </a:spcAft>
                      </a:pPr>
                      <a:r>
                        <a:rPr lang="fr-FR" sz="1200" dirty="0">
                          <a:effectLst/>
                        </a:rPr>
                        <a:t>Mauvais 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4795632"/>
                  </a:ext>
                </a:extLst>
              </a:tr>
              <a:tr h="344245">
                <a:tc>
                  <a:txBody>
                    <a:bodyPr/>
                    <a:lstStyle/>
                    <a:p>
                      <a:pPr marL="15240" eaLnBrk="0" fontAlgn="base" hangingPunct="0">
                        <a:lnSpc>
                          <a:spcPct val="100000"/>
                        </a:lnSpc>
                        <a:spcBef>
                          <a:spcPts val="0"/>
                        </a:spcBef>
                        <a:spcAft>
                          <a:spcPts val="0"/>
                        </a:spcAft>
                      </a:pPr>
                      <a:r>
                        <a:rPr lang="fr-FR" sz="1200" spc="-30" dirty="0">
                          <a:effectLst/>
                        </a:rPr>
                        <a:t>Menthe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5" dirty="0">
                          <a:effectLst/>
                        </a:rPr>
                        <a:t>Lamiacées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eaLnBrk="0" fontAlgn="base" hangingPunct="0">
                        <a:lnSpc>
                          <a:spcPct val="100000"/>
                        </a:lnSpc>
                        <a:spcBef>
                          <a:spcPts val="0"/>
                        </a:spcBef>
                        <a:spcAft>
                          <a:spcPts val="0"/>
                        </a:spcAft>
                      </a:pPr>
                      <a:r>
                        <a:rPr lang="fr-FR" sz="1200" spc="-30" dirty="0">
                          <a:effectLst/>
                        </a:rPr>
                        <a:t>Brocoli, citrouille, chou, chou de Bruxelles, chou-fleur, courge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30" dirty="0">
                          <a:effectLst/>
                        </a:rPr>
                        <a:t>carotte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9444876"/>
                  </a:ext>
                </a:extLst>
              </a:tr>
              <a:tr h="172123">
                <a:tc>
                  <a:txBody>
                    <a:bodyPr/>
                    <a:lstStyle/>
                    <a:p>
                      <a:pPr marL="15240" eaLnBrk="0" fontAlgn="base" hangingPunct="0">
                        <a:lnSpc>
                          <a:spcPct val="100000"/>
                        </a:lnSpc>
                        <a:spcBef>
                          <a:spcPts val="0"/>
                        </a:spcBef>
                        <a:spcAft>
                          <a:spcPts val="0"/>
                        </a:spcAft>
                      </a:pPr>
                      <a:r>
                        <a:rPr lang="fr-FR" sz="1200" spc="-80">
                          <a:effectLst/>
                        </a:rPr>
                        <a:t>Mizuna</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0">
                          <a:effectLst/>
                        </a:rPr>
                        <a:t>Brassicacées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 eaLnBrk="0" fontAlgn="base" hangingPunct="0">
                        <a:lnSpc>
                          <a:spcPct val="100000"/>
                        </a:lnSpc>
                        <a:spcBef>
                          <a:spcPts val="0"/>
                        </a:spcBef>
                        <a:spcAft>
                          <a:spcPts val="0"/>
                        </a:spcAft>
                      </a:pPr>
                      <a:r>
                        <a:rPr lang="fr-FR" sz="1200" spc="-20">
                          <a:effectLst/>
                        </a:rPr>
                        <a:t>maïs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3975130"/>
                  </a:ext>
                </a:extLst>
              </a:tr>
              <a:tr h="172123">
                <a:tc>
                  <a:txBody>
                    <a:bodyPr/>
                    <a:lstStyle/>
                    <a:p>
                      <a:pPr marL="15240" eaLnBrk="0" fontAlgn="base" hangingPunct="0">
                        <a:lnSpc>
                          <a:spcPct val="100000"/>
                        </a:lnSpc>
                        <a:spcBef>
                          <a:spcPts val="0"/>
                        </a:spcBef>
                        <a:spcAft>
                          <a:spcPts val="0"/>
                        </a:spcAft>
                      </a:pPr>
                      <a:r>
                        <a:rPr lang="fr-FR" sz="1200" spc="-80">
                          <a:effectLst/>
                        </a:rPr>
                        <a:t>IMonarde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5" dirty="0">
                          <a:effectLst/>
                        </a:rPr>
                        <a:t>Lamiacées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 eaLnBrk="0" fontAlgn="base" hangingPunct="0">
                        <a:lnSpc>
                          <a:spcPct val="100000"/>
                        </a:lnSpc>
                        <a:spcBef>
                          <a:spcPts val="0"/>
                        </a:spcBef>
                        <a:spcAft>
                          <a:spcPts val="0"/>
                        </a:spcAft>
                      </a:pPr>
                      <a:r>
                        <a:rPr lang="fr-FR" sz="1200" spc="-35">
                          <a:effectLst/>
                        </a:rPr>
                        <a:t>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7337572"/>
                  </a:ext>
                </a:extLst>
              </a:tr>
              <a:tr h="161365">
                <a:tc>
                  <a:txBody>
                    <a:bodyPr/>
                    <a:lstStyle/>
                    <a:p>
                      <a:pPr marL="15240" eaLnBrk="0" fontAlgn="base" hangingPunct="0">
                        <a:lnSpc>
                          <a:spcPct val="100000"/>
                        </a:lnSpc>
                        <a:spcBef>
                          <a:spcPts val="0"/>
                        </a:spcBef>
                        <a:spcAft>
                          <a:spcPts val="0"/>
                        </a:spcAft>
                      </a:pPr>
                      <a:r>
                        <a:rPr lang="fr-FR" sz="1200" spc="-70">
                          <a:effectLst/>
                        </a:rPr>
                        <a:t>Moutarde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0" dirty="0">
                          <a:effectLst/>
                        </a:rPr>
                        <a:t>Brassicacées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 eaLnBrk="0" fontAlgn="base" hangingPunct="0">
                        <a:lnSpc>
                          <a:spcPct val="100000"/>
                        </a:lnSpc>
                        <a:spcBef>
                          <a:spcPts val="0"/>
                        </a:spcBef>
                        <a:spcAft>
                          <a:spcPts val="0"/>
                        </a:spcAft>
                      </a:pPr>
                      <a:r>
                        <a:rPr lang="fr-FR" sz="1200" spc="-25">
                          <a:effectLst/>
                        </a:rPr>
                        <a:t>fraisier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50" dirty="0">
                          <a:effectLst/>
                        </a:rPr>
                        <a:t>Poivron</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1115139"/>
                  </a:ext>
                </a:extLst>
              </a:tr>
              <a:tr h="96819">
                <a:tc>
                  <a:txBody>
                    <a:bodyPr/>
                    <a:lstStyle/>
                    <a:p>
                      <a:pPr marL="15240" eaLnBrk="0" fontAlgn="base" hangingPunct="0">
                        <a:lnSpc>
                          <a:spcPct val="100000"/>
                        </a:lnSpc>
                        <a:spcBef>
                          <a:spcPts val="0"/>
                        </a:spcBef>
                        <a:spcAft>
                          <a:spcPts val="0"/>
                        </a:spcAft>
                      </a:pPr>
                      <a:r>
                        <a:rPr lang="fr-FR" sz="1200" spc="65" dirty="0">
                          <a:effectLst/>
                        </a:rPr>
                        <a:t>Mûrier</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5" dirty="0">
                          <a:effectLst/>
                        </a:rPr>
                        <a:t>Moracées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30">
                          <a:effectLst/>
                        </a:rPr>
                        <a:t>noyer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4773584"/>
                  </a:ext>
                </a:extLst>
              </a:tr>
              <a:tr h="64546">
                <a:tc>
                  <a:txBody>
                    <a:bodyPr/>
                    <a:lstStyle/>
                    <a:p>
                      <a:pPr marL="15240" eaLnBrk="0" fontAlgn="base" hangingPunct="0">
                        <a:lnSpc>
                          <a:spcPct val="100000"/>
                        </a:lnSpc>
                        <a:spcBef>
                          <a:spcPts val="0"/>
                        </a:spcBef>
                        <a:spcAft>
                          <a:spcPts val="0"/>
                        </a:spcAft>
                      </a:pPr>
                      <a:r>
                        <a:rPr lang="fr-FR" sz="1200" spc="-60" dirty="0" err="1">
                          <a:effectLst/>
                        </a:rPr>
                        <a:t>Myrtillier</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0">
                          <a:effectLst/>
                        </a:rPr>
                        <a:t>Ericacées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30">
                          <a:effectLst/>
                        </a:rPr>
                        <a:t>noyer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0306621"/>
                  </a:ext>
                </a:extLst>
              </a:tr>
              <a:tr h="150607">
                <a:tc>
                  <a:txBody>
                    <a:bodyPr/>
                    <a:lstStyle/>
                    <a:p>
                      <a:pPr marL="15240" eaLnBrk="0" fontAlgn="base" hangingPunct="0">
                        <a:lnSpc>
                          <a:spcPct val="100000"/>
                        </a:lnSpc>
                        <a:spcBef>
                          <a:spcPts val="0"/>
                        </a:spcBef>
                        <a:spcAft>
                          <a:spcPts val="0"/>
                        </a:spcAft>
                      </a:pPr>
                      <a:r>
                        <a:rPr lang="fr-FR" sz="1200" spc="-20">
                          <a:effectLst/>
                        </a:rPr>
                        <a:t>Navet</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0">
                          <a:effectLst/>
                        </a:rPr>
                        <a:t>Brassicacées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 eaLnBrk="0" fontAlgn="base" hangingPunct="0">
                        <a:lnSpc>
                          <a:spcPct val="100000"/>
                        </a:lnSpc>
                        <a:spcBef>
                          <a:spcPts val="0"/>
                        </a:spcBef>
                        <a:spcAft>
                          <a:spcPts val="0"/>
                        </a:spcAft>
                      </a:pPr>
                      <a:r>
                        <a:rPr lang="fr-FR" sz="1200" spc="-30" dirty="0" err="1">
                          <a:effectLst/>
                        </a:rPr>
                        <a:t>marigold</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7568112"/>
                  </a:ext>
                </a:extLst>
              </a:tr>
              <a:tr h="849854">
                <a:tc>
                  <a:txBody>
                    <a:bodyPr/>
                    <a:lstStyle/>
                    <a:p>
                      <a:pPr marL="15240" eaLnBrk="0" fontAlgn="base" hangingPunct="0">
                        <a:lnSpc>
                          <a:spcPct val="100000"/>
                        </a:lnSpc>
                        <a:spcBef>
                          <a:spcPts val="0"/>
                        </a:spcBef>
                        <a:spcAft>
                          <a:spcPts val="0"/>
                        </a:spcAft>
                      </a:pPr>
                      <a:r>
                        <a:rPr lang="fr-FR" sz="1200" spc="-20">
                          <a:effectLst/>
                        </a:rPr>
                        <a:t>Noyer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5">
                          <a:effectLst/>
                        </a:rPr>
                        <a:t>Juglandacées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5" dirty="0">
                          <a:effectLst/>
                        </a:rPr>
                        <a:t>les plantes insensibles au </a:t>
                      </a:r>
                      <a:r>
                        <a:rPr lang="fr-FR" sz="1200" spc="-25" dirty="0" err="1">
                          <a:effectLst/>
                        </a:rPr>
                        <a:t>juglon</a:t>
                      </a:r>
                      <a:r>
                        <a:rPr lang="fr-FR" sz="1200" spc="-25" dirty="0">
                          <a:effectLst/>
                        </a:rPr>
                        <a:t> dont la courge, le haricot, le maïs, le poirier et le prunier</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marR="68580" eaLnBrk="0" fontAlgn="base" hangingPunct="0">
                        <a:lnSpc>
                          <a:spcPct val="100000"/>
                        </a:lnSpc>
                        <a:spcBef>
                          <a:spcPts val="0"/>
                        </a:spcBef>
                        <a:spcAft>
                          <a:spcPts val="0"/>
                        </a:spcAft>
                      </a:pPr>
                      <a:r>
                        <a:rPr lang="fr-FR" sz="1200" spc="-35" dirty="0">
                          <a:effectLst/>
                        </a:rPr>
                        <a:t>Les plantes sensibles au </a:t>
                      </a:r>
                      <a:r>
                        <a:rPr lang="fr-FR" sz="1200" spc="-35" dirty="0" err="1">
                          <a:effectLst/>
                        </a:rPr>
                        <a:t>juglon</a:t>
                      </a:r>
                      <a:r>
                        <a:rPr lang="fr-FR" sz="1200" spc="-35" dirty="0">
                          <a:effectLst/>
                        </a:rPr>
                        <a:t> dont l'aubergine, e mûrier, le </a:t>
                      </a:r>
                      <a:r>
                        <a:rPr lang="fr-FR" sz="1200" spc="-35" dirty="0" err="1">
                          <a:effectLst/>
                        </a:rPr>
                        <a:t>myrtillier</a:t>
                      </a:r>
                      <a:r>
                        <a:rPr lang="fr-FR" sz="1200" spc="-35" dirty="0">
                          <a:effectLst/>
                        </a:rPr>
                        <a:t>, le poivron, la pomme de erre, le pommier, la tomate et certaines Brassicacées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5925987"/>
                  </a:ext>
                </a:extLst>
              </a:tr>
              <a:tr h="365760">
                <a:tc>
                  <a:txBody>
                    <a:bodyPr/>
                    <a:lstStyle/>
                    <a:p>
                      <a:pPr marL="22860" marR="251460" eaLnBrk="0" fontAlgn="base" hangingPunct="0">
                        <a:lnSpc>
                          <a:spcPct val="100000"/>
                        </a:lnSpc>
                        <a:spcBef>
                          <a:spcPts val="0"/>
                        </a:spcBef>
                        <a:spcAft>
                          <a:spcPts val="0"/>
                        </a:spcAft>
                      </a:pPr>
                      <a:r>
                        <a:rPr lang="fr-FR" sz="1200" spc="-5">
                          <a:effectLst/>
                        </a:rPr>
                        <a:t>Millet dinde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20">
                          <a:effectLst/>
                        </a:rPr>
                        <a:t>Astéracées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carotte, fève, haricot, pomme de terre, poivron</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2726623"/>
                  </a:ext>
                </a:extLst>
              </a:tr>
              <a:tr h="828339">
                <a:tc>
                  <a:txBody>
                    <a:bodyPr/>
                    <a:lstStyle/>
                    <a:p>
                      <a:pPr marL="15240" eaLnBrk="0" fontAlgn="base" hangingPunct="0">
                        <a:lnSpc>
                          <a:spcPct val="100000"/>
                        </a:lnSpc>
                        <a:spcBef>
                          <a:spcPts val="0"/>
                        </a:spcBef>
                        <a:spcAft>
                          <a:spcPts val="0"/>
                        </a:spcAft>
                      </a:pPr>
                      <a:r>
                        <a:rPr lang="fr-FR" sz="1200" spc="5">
                          <a:effectLst/>
                        </a:rPr>
                        <a:t>Oignon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5">
                          <a:effectLst/>
                        </a:rPr>
                        <a:t>Liliacées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0">
                          <a:effectLst/>
                        </a:rPr>
                        <a:t>achillée, ail, aneth, betterave, brocoli, calendula, camomille, carotte, céleri, cerfeuil, chou, chou-fleur, concombre, épinard, fraisier, laitue. livèche. marjolaine, poivron, pomme de terre, thym,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ct val="100000"/>
                        </a:lnSpc>
                        <a:spcBef>
                          <a:spcPts val="0"/>
                        </a:spcBef>
                        <a:spcAft>
                          <a:spcPts val="0"/>
                        </a:spcAft>
                      </a:pPr>
                      <a:r>
                        <a:rPr lang="fr-FR" sz="1200" dirty="0">
                          <a:effectLst/>
                        </a:rPr>
                        <a:t>asperge, fève, haricot, luzerne, pois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5141312"/>
                  </a:ext>
                </a:extLst>
              </a:tr>
              <a:tr h="258184">
                <a:tc>
                  <a:txBody>
                    <a:bodyPr/>
                    <a:lstStyle/>
                    <a:p>
                      <a:pPr marL="15240" eaLnBrk="0" fontAlgn="base" hangingPunct="0">
                        <a:lnSpc>
                          <a:spcPct val="100000"/>
                        </a:lnSpc>
                        <a:spcBef>
                          <a:spcPts val="0"/>
                        </a:spcBef>
                        <a:spcAft>
                          <a:spcPts val="0"/>
                        </a:spcAft>
                      </a:pPr>
                      <a:r>
                        <a:rPr lang="fr-FR" sz="1200" spc="-30">
                          <a:effectLst/>
                        </a:rPr>
                        <a:t>Origan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5">
                          <a:effectLst/>
                        </a:rPr>
                        <a:t>Lamiacées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 eaLnBrk="0" fontAlgn="base" hangingPunct="0">
                        <a:lnSpc>
                          <a:spcPct val="100000"/>
                        </a:lnSpc>
                        <a:spcBef>
                          <a:spcPts val="0"/>
                        </a:spcBef>
                        <a:spcAft>
                          <a:spcPts val="0"/>
                        </a:spcAft>
                      </a:pPr>
                      <a:r>
                        <a:rPr lang="fr-FR" sz="1200" spc="-30">
                          <a:effectLst/>
                        </a:rPr>
                        <a:t>brocoli, chou, chou-fleur, poivron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424705"/>
                  </a:ext>
                </a:extLst>
              </a:tr>
              <a:tr h="344244">
                <a:tc>
                  <a:txBody>
                    <a:bodyPr/>
                    <a:lstStyle/>
                    <a:p>
                      <a:pPr marL="15240" eaLnBrk="0" fontAlgn="base" hangingPunct="0">
                        <a:lnSpc>
                          <a:spcPct val="100000"/>
                        </a:lnSpc>
                        <a:spcBef>
                          <a:spcPts val="0"/>
                        </a:spcBef>
                        <a:spcAft>
                          <a:spcPts val="0"/>
                        </a:spcAft>
                      </a:pPr>
                      <a:r>
                        <a:rPr lang="fr-FR" sz="1200" spc="-35">
                          <a:effectLst/>
                        </a:rPr>
                        <a:t>Persil</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10">
                          <a:effectLst/>
                        </a:rPr>
                        <a:t>Apiacées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rPr>
                        <a:t>asperge, brocoli, raifort, rosier,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65" baseline="0" dirty="0">
                          <a:effectLst/>
                        </a:rPr>
                        <a:t>Laitue</a:t>
                      </a:r>
                      <a:endParaRPr lang="fr-FR" sz="1200"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570242"/>
                  </a:ext>
                </a:extLst>
              </a:tr>
              <a:tr h="139849">
                <a:tc>
                  <a:txBody>
                    <a:bodyPr/>
                    <a:lstStyle/>
                    <a:p>
                      <a:pPr marL="15240" eaLnBrk="0" fontAlgn="base" hangingPunct="0">
                        <a:lnSpc>
                          <a:spcPct val="100000"/>
                        </a:lnSpc>
                        <a:spcBef>
                          <a:spcPts val="0"/>
                        </a:spcBef>
                        <a:spcAft>
                          <a:spcPts val="0"/>
                        </a:spcAft>
                      </a:pPr>
                      <a:r>
                        <a:rPr lang="fr-FR" sz="1200" spc="-40">
                          <a:effectLst/>
                        </a:rPr>
                        <a:t>Pétunia</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eaLnBrk="0" fontAlgn="base" hangingPunct="0">
                        <a:lnSpc>
                          <a:spcPct val="100000"/>
                        </a:lnSpc>
                        <a:spcBef>
                          <a:spcPts val="0"/>
                        </a:spcBef>
                        <a:spcAft>
                          <a:spcPts val="0"/>
                        </a:spcAft>
                      </a:pPr>
                      <a:r>
                        <a:rPr lang="fr-FR" sz="1200" spc="-20">
                          <a:effectLst/>
                        </a:rPr>
                        <a:t>Acanthacées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 eaLnBrk="0" fontAlgn="base" hangingPunct="0">
                        <a:lnSpc>
                          <a:spcPct val="100000"/>
                        </a:lnSpc>
                        <a:spcBef>
                          <a:spcPts val="0"/>
                        </a:spcBef>
                        <a:spcAft>
                          <a:spcPts val="0"/>
                        </a:spcAft>
                      </a:pPr>
                      <a:r>
                        <a:rPr lang="fr-FR" sz="1200" spc="-30">
                          <a:effectLst/>
                        </a:rPr>
                        <a:t>fève, pomme de terre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5977873"/>
                  </a:ext>
                </a:extLst>
              </a:tr>
            </a:tbl>
          </a:graphicData>
        </a:graphic>
      </p:graphicFrame>
      <p:sp>
        <p:nvSpPr>
          <p:cNvPr id="6" name="Espace réservé du numéro de diapositive 1">
            <a:extLst>
              <a:ext uri="{FF2B5EF4-FFF2-40B4-BE49-F238E27FC236}">
                <a16:creationId xmlns:a16="http://schemas.microsoft.com/office/drawing/2014/main" id="{C3D45C42-9976-4385-8B0C-4DDC223B2657}"/>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148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2978737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9E7685C-F60C-4FD9-B981-E4A02EC85DB5}"/>
              </a:ext>
            </a:extLst>
          </p:cNvPr>
          <p:cNvSpPr>
            <a:spLocks noChangeArrowheads="1"/>
          </p:cNvSpPr>
          <p:nvPr/>
        </p:nvSpPr>
        <p:spPr bwMode="auto">
          <a:xfrm>
            <a:off x="0" y="671382"/>
            <a:ext cx="5959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7 : Tableau des compagnonnages (suite)</a:t>
            </a:r>
          </a:p>
        </p:txBody>
      </p:sp>
      <p:sp>
        <p:nvSpPr>
          <p:cNvPr id="3" name="WordArt 4">
            <a:extLst>
              <a:ext uri="{FF2B5EF4-FFF2-40B4-BE49-F238E27FC236}">
                <a16:creationId xmlns:a16="http://schemas.microsoft.com/office/drawing/2014/main" id="{41CEF0F6-1C0E-4CF9-AF5F-90986D8D2F2A}"/>
              </a:ext>
            </a:extLst>
          </p:cNvPr>
          <p:cNvSpPr>
            <a:spLocks noChangeArrowheads="1" noChangeShapeType="1" noTextEdit="1"/>
          </p:cNvSpPr>
          <p:nvPr/>
        </p:nvSpPr>
        <p:spPr bwMode="auto">
          <a:xfrm>
            <a:off x="1096776" y="146423"/>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graphicFrame>
        <p:nvGraphicFramePr>
          <p:cNvPr id="4" name="Tableau 3">
            <a:extLst>
              <a:ext uri="{FF2B5EF4-FFF2-40B4-BE49-F238E27FC236}">
                <a16:creationId xmlns:a16="http://schemas.microsoft.com/office/drawing/2014/main" id="{0E887ED1-30E3-4024-A875-23E4066FA364}"/>
              </a:ext>
            </a:extLst>
          </p:cNvPr>
          <p:cNvGraphicFramePr>
            <a:graphicFrameLocks noGrp="1"/>
          </p:cNvGraphicFramePr>
          <p:nvPr>
            <p:extLst>
              <p:ext uri="{D42A27DB-BD31-4B8C-83A1-F6EECF244321}">
                <p14:modId xmlns:p14="http://schemas.microsoft.com/office/powerpoint/2010/main" val="2174780364"/>
              </p:ext>
            </p:extLst>
          </p:nvPr>
        </p:nvGraphicFramePr>
        <p:xfrm>
          <a:off x="182880" y="1198583"/>
          <a:ext cx="6400800" cy="5654038"/>
        </p:xfrm>
        <a:graphic>
          <a:graphicData uri="http://schemas.openxmlformats.org/drawingml/2006/table">
            <a:tbl>
              <a:tblPr>
                <a:tableStyleId>{5C22544A-7EE6-4342-B048-85BDC9FD1C3A}</a:tableStyleId>
              </a:tblPr>
              <a:tblGrid>
                <a:gridCol w="1022176">
                  <a:extLst>
                    <a:ext uri="{9D8B030D-6E8A-4147-A177-3AD203B41FA5}">
                      <a16:colId xmlns:a16="http://schemas.microsoft.com/office/drawing/2014/main" val="3058817748"/>
                    </a:ext>
                  </a:extLst>
                </a:gridCol>
                <a:gridCol w="1193582">
                  <a:extLst>
                    <a:ext uri="{9D8B030D-6E8A-4147-A177-3AD203B41FA5}">
                      <a16:colId xmlns:a16="http://schemas.microsoft.com/office/drawing/2014/main" val="255750655"/>
                    </a:ext>
                  </a:extLst>
                </a:gridCol>
                <a:gridCol w="2414688">
                  <a:extLst>
                    <a:ext uri="{9D8B030D-6E8A-4147-A177-3AD203B41FA5}">
                      <a16:colId xmlns:a16="http://schemas.microsoft.com/office/drawing/2014/main" val="3602427295"/>
                    </a:ext>
                  </a:extLst>
                </a:gridCol>
                <a:gridCol w="1770354">
                  <a:extLst>
                    <a:ext uri="{9D8B030D-6E8A-4147-A177-3AD203B41FA5}">
                      <a16:colId xmlns:a16="http://schemas.microsoft.com/office/drawing/2014/main" val="1900523024"/>
                    </a:ext>
                  </a:extLst>
                </a:gridCol>
              </a:tblGrid>
              <a:tr h="492610">
                <a:tc>
                  <a:txBody>
                    <a:bodyPr/>
                    <a:lstStyle/>
                    <a:p>
                      <a:pPr marR="93980" algn="r" eaLnBrk="0" fontAlgn="base" hangingPunct="0">
                        <a:lnSpc>
                          <a:spcPts val="925"/>
                        </a:lnSpc>
                        <a:spcBef>
                          <a:spcPts val="215"/>
                        </a:spcBef>
                        <a:spcAft>
                          <a:spcPts val="105"/>
                        </a:spcAft>
                      </a:pPr>
                      <a:r>
                        <a:rPr lang="fr-FR" sz="1200" dirty="0">
                          <a:effectLst/>
                        </a:rPr>
                        <a:t>Plantes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94945" algn="r" eaLnBrk="0" fontAlgn="base" hangingPunct="0">
                        <a:lnSpc>
                          <a:spcPts val="925"/>
                        </a:lnSpc>
                        <a:spcBef>
                          <a:spcPts val="205"/>
                        </a:spcBef>
                        <a:spcAft>
                          <a:spcPts val="115"/>
                        </a:spcAft>
                      </a:pPr>
                      <a:r>
                        <a:rPr lang="fr-FR" sz="1200">
                          <a:effectLst/>
                        </a:rPr>
                        <a:t>Familles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94970" algn="ctr" eaLnBrk="0" fontAlgn="base" hangingPunct="0">
                        <a:lnSpc>
                          <a:spcPts val="925"/>
                        </a:lnSpc>
                        <a:spcBef>
                          <a:spcPts val="230"/>
                        </a:spcBef>
                        <a:spcAft>
                          <a:spcPts val="90"/>
                        </a:spcAft>
                      </a:pPr>
                      <a:r>
                        <a:rPr lang="fr-FR" sz="1200" spc="15" dirty="0">
                          <a:effectLst/>
                        </a:rPr>
                        <a:t>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25"/>
                        </a:lnSpc>
                        <a:spcBef>
                          <a:spcPts val="230"/>
                        </a:spcBef>
                        <a:spcAft>
                          <a:spcPts val="90"/>
                        </a:spcAft>
                      </a:pPr>
                      <a:r>
                        <a:rPr lang="fr-FR" sz="1200" dirty="0">
                          <a:effectLst/>
                        </a:rPr>
                        <a:t>Mauvais 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0028984"/>
                  </a:ext>
                </a:extLst>
              </a:tr>
              <a:tr h="492610">
                <a:tc>
                  <a:txBody>
                    <a:bodyPr/>
                    <a:lstStyle/>
                    <a:p>
                      <a:pPr eaLnBrk="0" fontAlgn="base" hangingPunct="0">
                        <a:lnSpc>
                          <a:spcPct val="107000"/>
                        </a:lnSpc>
                        <a:spcAft>
                          <a:spcPts val="0"/>
                        </a:spcAft>
                      </a:pPr>
                      <a:r>
                        <a:rPr lang="fr-FR" sz="1200" spc="-40" dirty="0">
                          <a:effectLst/>
                        </a:rPr>
                        <a:t>Poireau</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1145" algn="l" eaLnBrk="0" fontAlgn="base" hangingPunct="0">
                        <a:lnSpc>
                          <a:spcPct val="107000"/>
                        </a:lnSpc>
                        <a:spcAft>
                          <a:spcPts val="0"/>
                        </a:spcAft>
                      </a:pPr>
                      <a:r>
                        <a:rPr lang="fr-FR" sz="1200" spc="-30" dirty="0">
                          <a:effectLst/>
                        </a:rPr>
                        <a:t>Alliacées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37160" eaLnBrk="0" fontAlgn="base" hangingPunct="0">
                        <a:lnSpc>
                          <a:spcPct val="107000"/>
                        </a:lnSpc>
                        <a:spcAft>
                          <a:spcPts val="0"/>
                        </a:spcAft>
                      </a:pPr>
                      <a:r>
                        <a:rPr lang="fr-FR" sz="1200" spc="-55" dirty="0">
                          <a:effectLst/>
                        </a:rPr>
                        <a:t>achillée, ail, calendula, carotte, céleri, épinard, fraisier, livèche, </a:t>
                      </a:r>
                      <a:r>
                        <a:rPr lang="fr-FR" sz="1200" spc="-55" dirty="0" err="1">
                          <a:effectLst/>
                        </a:rPr>
                        <a:t>marigold</a:t>
                      </a:r>
                      <a:r>
                        <a:rPr lang="fr-FR" sz="1200" spc="-55" dirty="0">
                          <a:effectLst/>
                        </a:rPr>
                        <a:t>, marjolaine. oignon, Thym, tomate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dirty="0">
                          <a:effectLst/>
                        </a:rPr>
                        <a:t>brocoli, fève, haricot, luzerne, oignon, pois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4152781"/>
                  </a:ext>
                </a:extLst>
              </a:tr>
              <a:tr h="162502">
                <a:tc>
                  <a:txBody>
                    <a:bodyPr/>
                    <a:lstStyle/>
                    <a:p>
                      <a:pPr eaLnBrk="0" fontAlgn="base" hangingPunct="0">
                        <a:lnSpc>
                          <a:spcPct val="107000"/>
                        </a:lnSpc>
                        <a:spcAft>
                          <a:spcPts val="0"/>
                        </a:spcAft>
                      </a:pPr>
                      <a:r>
                        <a:rPr lang="fr-FR" sz="1200" spc="-45" dirty="0">
                          <a:effectLst/>
                        </a:rPr>
                        <a:t>Poirier</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71145" algn="l" eaLnBrk="0" fontAlgn="base" hangingPunct="0">
                        <a:lnSpc>
                          <a:spcPct val="107000"/>
                        </a:lnSpc>
                        <a:spcAft>
                          <a:spcPts val="0"/>
                        </a:spcAft>
                      </a:pPr>
                      <a:r>
                        <a:rPr lang="fr-FR" sz="1200" spc="-60" dirty="0">
                          <a:effectLst/>
                        </a:rPr>
                        <a:t>Rosacées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ct val="107000"/>
                        </a:lnSpc>
                        <a:spcAft>
                          <a:spcPts val="0"/>
                        </a:spcAft>
                      </a:pPr>
                      <a:r>
                        <a:rPr lang="fr-FR" sz="1200" spc="-25">
                          <a:effectLst/>
                        </a:rPr>
                        <a:t>noyer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a:effectLst/>
                        </a:rPr>
                        <a:t> </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4689774"/>
                  </a:ext>
                </a:extLst>
              </a:tr>
              <a:tr h="976845">
                <a:tc>
                  <a:txBody>
                    <a:bodyPr/>
                    <a:lstStyle/>
                    <a:p>
                      <a:pPr eaLnBrk="0" fontAlgn="base" hangingPunct="0">
                        <a:lnSpc>
                          <a:spcPct val="107000"/>
                        </a:lnSpc>
                        <a:spcAft>
                          <a:spcPts val="0"/>
                        </a:spcAft>
                        <a:tabLst>
                          <a:tab pos="457200" algn="l"/>
                        </a:tabLst>
                      </a:pPr>
                      <a:r>
                        <a:rPr lang="fr-FR" sz="1200" spc="-25" dirty="0">
                          <a:effectLst/>
                        </a:rPr>
                        <a:t>Pois</a:t>
                      </a:r>
                      <a:endParaRPr lang="fr-FR" sz="1200" dirty="0">
                        <a:effectLst/>
                      </a:endParaRPr>
                    </a:p>
                    <a:p>
                      <a:pPr eaLnBrk="0" fontAlgn="base" hangingPunct="0">
                        <a:lnSpc>
                          <a:spcPct val="107000"/>
                        </a:lnSpc>
                        <a:spcAft>
                          <a:spcPts val="0"/>
                        </a:spcAft>
                        <a:tabLst>
                          <a:tab pos="502920" algn="l"/>
                        </a:tabLst>
                      </a:pPr>
                      <a:r>
                        <a:rPr lang="fr-FR" sz="1200" spc="-5" dirty="0">
                          <a:effectLst/>
                        </a:rPr>
                        <a:t>	</a:t>
                      </a:r>
                      <a:endParaRPr lang="fr-FR" sz="1200" dirty="0">
                        <a:effectLst/>
                      </a:endParaRPr>
                    </a:p>
                    <a:p>
                      <a:pPr eaLnBrk="0" fontAlgn="base" hangingPunct="0">
                        <a:lnSpc>
                          <a:spcPct val="107000"/>
                        </a:lnSpc>
                        <a:spcAft>
                          <a:spcPts val="0"/>
                        </a:spcAft>
                        <a:tabLst>
                          <a:tab pos="1143000" algn="r"/>
                        </a:tabLs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spc="-25" dirty="0">
                          <a:effectLst/>
                        </a:rPr>
                        <a:t>Fabacées</a:t>
                      </a:r>
                      <a:r>
                        <a:rPr lang="fr-FR" sz="1200" spc="-5"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2860" eaLnBrk="0" fontAlgn="base" hangingPunct="0">
                        <a:lnSpc>
                          <a:spcPct val="107000"/>
                        </a:lnSpc>
                        <a:spcAft>
                          <a:spcPts val="0"/>
                        </a:spcAft>
                      </a:pPr>
                      <a:r>
                        <a:rPr lang="fr-FR" sz="1200" spc="-30" dirty="0">
                          <a:effectLst/>
                        </a:rPr>
                        <a:t>achillée, aubergine, calendula, carotte, chicorée, citrouille, concombre, courge, épinard, fève, haricot, laitue, livèche, maïs, marjolaine, poivron, pomme de terre, radis, thym, tomate. tournesol</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a:effectLst/>
                        </a:rPr>
                        <a:t>ail, ciboulette, glaïeul, oignon, poireau</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9647089"/>
                  </a:ext>
                </a:extLst>
              </a:tr>
              <a:tr h="709625">
                <a:tc>
                  <a:txBody>
                    <a:bodyPr/>
                    <a:lstStyle/>
                    <a:p>
                      <a:pPr eaLnBrk="0" fontAlgn="base" hangingPunct="0">
                        <a:lnSpc>
                          <a:spcPct val="107000"/>
                        </a:lnSpc>
                        <a:spcAft>
                          <a:spcPts val="0"/>
                        </a:spcAft>
                      </a:pPr>
                      <a:endParaRPr lang="fr-FR" sz="1200" dirty="0">
                        <a:effectLst/>
                      </a:endParaRPr>
                    </a:p>
                    <a:p>
                      <a:pPr eaLnBrk="0" fontAlgn="base" hangingPunct="0">
                        <a:lnSpc>
                          <a:spcPct val="107000"/>
                        </a:lnSpc>
                        <a:spcAft>
                          <a:spcPts val="0"/>
                        </a:spcAft>
                        <a:tabLst>
                          <a:tab pos="502920" algn="l"/>
                        </a:tabLst>
                      </a:pPr>
                      <a:r>
                        <a:rPr lang="fr-FR" sz="1200" spc="-5" dirty="0">
                          <a:effectLst/>
                        </a:rPr>
                        <a:t>Poivron</a:t>
                      </a:r>
                      <a:endParaRPr lang="fr-FR" sz="1200" dirty="0">
                        <a:effectLst/>
                      </a:endParaRPr>
                    </a:p>
                    <a:p>
                      <a:pPr eaLnBrk="0" fontAlgn="base" hangingPunct="0">
                        <a:lnSpc>
                          <a:spcPct val="107000"/>
                        </a:lnSpc>
                        <a:spcAft>
                          <a:spcPts val="0"/>
                        </a:spcAft>
                        <a:tabLst>
                          <a:tab pos="502920" algn="l"/>
                        </a:tabLst>
                      </a:pPr>
                      <a:r>
                        <a:rPr lang="fr-FR" sz="1200" dirty="0">
                          <a:effectLst/>
                        </a:rPr>
                        <a:t>	</a:t>
                      </a:r>
                    </a:p>
                    <a:p>
                      <a:pPr eaLnBrk="0" fontAlgn="base" hangingPunct="0">
                        <a:lnSpc>
                          <a:spcPct val="107000"/>
                        </a:lnSpc>
                        <a:spcAft>
                          <a:spcPts val="0"/>
                        </a:spcAft>
                        <a:tabLst>
                          <a:tab pos="502920" algn="l"/>
                        </a:tabLst>
                      </a:pPr>
                      <a:r>
                        <a:rPr lang="fr-FR" sz="1200" spc="-5"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effectLst/>
                        </a:rPr>
                        <a:t>Solanacées</a:t>
                      </a:r>
                      <a:endParaRPr lang="fr-FR"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spc="-35" dirty="0">
                          <a:effectLst/>
                        </a:rPr>
                        <a:t>achillée, aubergine, basilic, calendula, carotte, lin, livèche, marjolaine, œillet  d'Inde, oignon, origan, pois, thym, tomate, trèfle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spc="-35">
                          <a:effectLst/>
                        </a:rPr>
                        <a:t>betterave, chou-rave, fenouil, moutarde, noyer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1566189"/>
                  </a:ext>
                </a:extLst>
              </a:tr>
              <a:tr h="829270">
                <a:tc>
                  <a:txBody>
                    <a:bodyPr/>
                    <a:lstStyle/>
                    <a:p>
                      <a:pPr eaLnBrk="0" fontAlgn="base" hangingPunct="0">
                        <a:lnSpc>
                          <a:spcPct val="107000"/>
                        </a:lnSpc>
                        <a:spcAft>
                          <a:spcPts val="0"/>
                        </a:spcAft>
                        <a:tabLst>
                          <a:tab pos="502920" algn="l"/>
                        </a:tabLst>
                      </a:pPr>
                      <a:r>
                        <a:rPr lang="fr-FR" sz="1200" dirty="0">
                          <a:effectLst/>
                        </a:rPr>
                        <a:t>Pomme de</a:t>
                      </a:r>
                      <a:r>
                        <a:rPr lang="fr-FR" sz="1200" spc="-30" dirty="0">
                          <a:effectLst/>
                        </a:rPr>
                        <a:t>  terre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effectLst/>
                        </a:rPr>
                        <a:t>Solanacées</a:t>
                      </a:r>
                      <a:endParaRPr lang="fr-FR"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2860" eaLnBrk="0" fontAlgn="base" hangingPunct="0">
                        <a:lnSpc>
                          <a:spcPct val="107000"/>
                        </a:lnSpc>
                        <a:spcAft>
                          <a:spcPts val="0"/>
                        </a:spcAft>
                      </a:pPr>
                      <a:r>
                        <a:rPr lang="fr-FR" sz="1200" spc="-25" dirty="0">
                          <a:effectLst/>
                        </a:rPr>
                        <a:t>achillée, brocoli. calendula, capucine, chou, chou de Bruxelles, chou-fleur, fève, haricot, laitue, livèche, marjolaine, œillet d'Inde, oignon, pois, pétunia, raifort, thym</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spc="-40">
                          <a:effectLst/>
                        </a:rPr>
                        <a:t>aubergine, citrouille, concombre, courge, épinard, noyer, pommier, tomate, tournesol</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1928301"/>
                  </a:ext>
                </a:extLst>
              </a:tr>
              <a:tr h="0">
                <a:tc>
                  <a:txBody>
                    <a:bodyPr/>
                    <a:lstStyle/>
                    <a:p>
                      <a:pPr eaLnBrk="0" fontAlgn="base" hangingPunct="0">
                        <a:lnSpc>
                          <a:spcPct val="107000"/>
                        </a:lnSpc>
                        <a:spcAft>
                          <a:spcPts val="0"/>
                        </a:spcAft>
                        <a:tabLst>
                          <a:tab pos="502920" algn="l"/>
                        </a:tabLst>
                      </a:pPr>
                      <a:r>
                        <a:rPr lang="fr-FR" sz="1200" dirty="0">
                          <a:effectLst/>
                        </a:rPr>
                        <a:t> Pommier</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tabLst>
                          <a:tab pos="502920" algn="l"/>
                        </a:tabLst>
                      </a:pPr>
                      <a:r>
                        <a:rPr lang="fr-FR" sz="1200" dirty="0">
                          <a:effectLst/>
                        </a:rPr>
                        <a:t>Rosacées</a:t>
                      </a:r>
                      <a:r>
                        <a:rPr lang="fr-FR" sz="1200" spc="-5"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7000"/>
                        </a:lnSpc>
                        <a:spcAft>
                          <a:spcPts val="0"/>
                        </a:spcAft>
                      </a:pPr>
                      <a:r>
                        <a:rPr lang="fr-FR" sz="1200" spc="-35" dirty="0">
                          <a:effectLst/>
                        </a:rPr>
                        <a:t>noyer, pomme de terre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9146406"/>
                  </a:ext>
                </a:extLst>
              </a:tr>
              <a:tr h="185976">
                <a:tc>
                  <a:txBody>
                    <a:bodyPr/>
                    <a:lstStyle/>
                    <a:p>
                      <a:pPr eaLnBrk="0" fontAlgn="base" hangingPunct="0">
                        <a:lnSpc>
                          <a:spcPct val="107000"/>
                        </a:lnSpc>
                        <a:spcAft>
                          <a:spcPts val="0"/>
                        </a:spcAft>
                        <a:tabLst>
                          <a:tab pos="502920" algn="l"/>
                        </a:tabLst>
                      </a:pPr>
                      <a:r>
                        <a:rPr lang="fr-FR" sz="1200" dirty="0">
                          <a:effectLst/>
                        </a:rPr>
                        <a:t> Prunier</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tabLst>
                          <a:tab pos="502920" algn="l"/>
                        </a:tabLst>
                      </a:pPr>
                      <a:r>
                        <a:rPr lang="fr-FR" sz="1200" dirty="0">
                          <a:effectLst/>
                        </a:rPr>
                        <a:t>Rosacées</a:t>
                      </a:r>
                      <a:r>
                        <a:rPr lang="fr-FR" sz="1200" spc="-3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ct val="107000"/>
                        </a:lnSpc>
                        <a:spcAft>
                          <a:spcPts val="0"/>
                        </a:spcAft>
                      </a:pPr>
                      <a:r>
                        <a:rPr lang="fr-FR" sz="1200" spc="-25">
                          <a:effectLst/>
                        </a:rPr>
                        <a:t>noyer</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dirty="0">
                          <a:effectLst/>
                        </a:rPr>
                        <a:t>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4004786"/>
                  </a:ext>
                </a:extLst>
              </a:tr>
              <a:tr h="618807">
                <a:tc>
                  <a:txBody>
                    <a:bodyPr/>
                    <a:lstStyle/>
                    <a:p>
                      <a:pPr eaLnBrk="0" fontAlgn="base" hangingPunct="0">
                        <a:lnSpc>
                          <a:spcPct val="107000"/>
                        </a:lnSpc>
                        <a:spcAft>
                          <a:spcPts val="0"/>
                        </a:spcAft>
                        <a:tabLst>
                          <a:tab pos="502920" algn="l"/>
                        </a:tabLst>
                      </a:pPr>
                      <a:r>
                        <a:rPr lang="fr-FR" sz="1200" spc="-5" dirty="0">
                          <a:effectLst/>
                        </a:rPr>
                        <a:t>Radis </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tabLst>
                          <a:tab pos="502920" algn="l"/>
                        </a:tabLst>
                      </a:pPr>
                      <a:r>
                        <a:rPr lang="fr-FR" sz="1200" dirty="0">
                          <a:effectLst/>
                        </a:rPr>
                        <a:t> </a:t>
                      </a:r>
                      <a:r>
                        <a:rPr lang="fr-FR" sz="1200" spc="-5" dirty="0">
                          <a:effectLst/>
                        </a:rPr>
                        <a:t>Brassicacées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60020" algn="just" eaLnBrk="0" fontAlgn="base" hangingPunct="0">
                        <a:lnSpc>
                          <a:spcPct val="107000"/>
                        </a:lnSpc>
                        <a:spcAft>
                          <a:spcPts val="0"/>
                        </a:spcAft>
                      </a:pPr>
                      <a:r>
                        <a:rPr lang="fr-FR" sz="1200" spc="-45">
                          <a:effectLst/>
                        </a:rPr>
                        <a:t>achillée, betterave, calendula, capucine, carotte, chou, chou-fleur, citrouille, concombre, courge, cresson, épinard, fève, fraisier, haricot, laitue, livéche, marjolaine, melon, pois, thym, tomate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7000"/>
                        </a:lnSpc>
                        <a:spcAft>
                          <a:spcPts val="0"/>
                        </a:spcAft>
                      </a:pPr>
                      <a:r>
                        <a:rPr lang="fr-FR" sz="1200" spc="-25" dirty="0">
                          <a:effectLst/>
                        </a:rPr>
                        <a:t>hysope, vigne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4761174"/>
                  </a:ext>
                </a:extLst>
              </a:tr>
              <a:tr h="268753">
                <a:tc>
                  <a:txBody>
                    <a:bodyPr/>
                    <a:lstStyle/>
                    <a:p>
                      <a:pPr marL="15240" eaLnBrk="0" fontAlgn="base" hangingPunct="0">
                        <a:lnSpc>
                          <a:spcPct val="100000"/>
                        </a:lnSpc>
                        <a:spcBef>
                          <a:spcPts val="0"/>
                        </a:spcBef>
                        <a:spcAft>
                          <a:spcPts val="0"/>
                        </a:spcAft>
                      </a:pPr>
                      <a:r>
                        <a:rPr lang="fr-FR" sz="1200" spc="-30" dirty="0">
                          <a:effectLst/>
                          <a:latin typeface="+mn-lt"/>
                        </a:rPr>
                        <a:t>Raifort</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0" dirty="0">
                          <a:effectLst/>
                          <a:latin typeface="+mn-lt"/>
                        </a:rPr>
                        <a:t>Brassicacées</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5" dirty="0">
                          <a:effectLst/>
                          <a:latin typeface="+mn-lt"/>
                        </a:rPr>
                        <a:t>basilic, persil, pomme de terre</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latin typeface="+mn-lt"/>
                        </a:rPr>
                        <a:t> </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1035828"/>
                  </a:ext>
                </a:extLst>
              </a:tr>
            </a:tbl>
          </a:graphicData>
        </a:graphic>
      </p:graphicFrame>
      <p:graphicFrame>
        <p:nvGraphicFramePr>
          <p:cNvPr id="5" name="Tableau 4">
            <a:extLst>
              <a:ext uri="{FF2B5EF4-FFF2-40B4-BE49-F238E27FC236}">
                <a16:creationId xmlns:a16="http://schemas.microsoft.com/office/drawing/2014/main" id="{D90D560F-ADB2-4C08-85E1-EFA8CB70B5B2}"/>
              </a:ext>
            </a:extLst>
          </p:cNvPr>
          <p:cNvGraphicFramePr>
            <a:graphicFrameLocks noGrp="1"/>
          </p:cNvGraphicFramePr>
          <p:nvPr>
            <p:extLst>
              <p:ext uri="{D42A27DB-BD31-4B8C-83A1-F6EECF244321}">
                <p14:modId xmlns:p14="http://schemas.microsoft.com/office/powerpoint/2010/main" val="1450675934"/>
              </p:ext>
            </p:extLst>
          </p:nvPr>
        </p:nvGraphicFramePr>
        <p:xfrm>
          <a:off x="6765868" y="1198583"/>
          <a:ext cx="5207394" cy="4580209"/>
        </p:xfrm>
        <a:graphic>
          <a:graphicData uri="http://schemas.openxmlformats.org/drawingml/2006/table">
            <a:tbl>
              <a:tblPr>
                <a:tableStyleId>{5C22544A-7EE6-4342-B048-85BDC9FD1C3A}</a:tableStyleId>
              </a:tblPr>
              <a:tblGrid>
                <a:gridCol w="821474">
                  <a:extLst>
                    <a:ext uri="{9D8B030D-6E8A-4147-A177-3AD203B41FA5}">
                      <a16:colId xmlns:a16="http://schemas.microsoft.com/office/drawing/2014/main" val="4234790448"/>
                    </a:ext>
                  </a:extLst>
                </a:gridCol>
                <a:gridCol w="996708">
                  <a:extLst>
                    <a:ext uri="{9D8B030D-6E8A-4147-A177-3AD203B41FA5}">
                      <a16:colId xmlns:a16="http://schemas.microsoft.com/office/drawing/2014/main" val="1822189261"/>
                    </a:ext>
                  </a:extLst>
                </a:gridCol>
                <a:gridCol w="1954925">
                  <a:extLst>
                    <a:ext uri="{9D8B030D-6E8A-4147-A177-3AD203B41FA5}">
                      <a16:colId xmlns:a16="http://schemas.microsoft.com/office/drawing/2014/main" val="906793237"/>
                    </a:ext>
                  </a:extLst>
                </a:gridCol>
                <a:gridCol w="1434287">
                  <a:extLst>
                    <a:ext uri="{9D8B030D-6E8A-4147-A177-3AD203B41FA5}">
                      <a16:colId xmlns:a16="http://schemas.microsoft.com/office/drawing/2014/main" val="1456545809"/>
                    </a:ext>
                  </a:extLst>
                </a:gridCol>
              </a:tblGrid>
              <a:tr h="209492">
                <a:tc>
                  <a:txBody>
                    <a:bodyPr/>
                    <a:lstStyle/>
                    <a:p>
                      <a:pPr marL="15240" eaLnBrk="0" fontAlgn="base" hangingPunct="0">
                        <a:lnSpc>
                          <a:spcPct val="100000"/>
                        </a:lnSpc>
                        <a:spcBef>
                          <a:spcPts val="0"/>
                        </a:spcBef>
                        <a:spcAft>
                          <a:spcPts val="0"/>
                        </a:spcAft>
                      </a:pPr>
                      <a:r>
                        <a:rPr lang="fr-FR" sz="1200" spc="-30" dirty="0">
                          <a:effectLst/>
                          <a:latin typeface="+mn-lt"/>
                        </a:rPr>
                        <a:t>Rhubarbe</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a:effectLst/>
                          <a:latin typeface="+mn-lt"/>
                        </a:rPr>
                        <a:t>Polygonacées</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latin typeface="+mn-lt"/>
                        </a:rPr>
                        <a:t> </a:t>
                      </a:r>
                      <a:endParaRPr lang="fr-FR" sz="120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 eaLnBrk="0" fontAlgn="base" hangingPunct="0">
                        <a:lnSpc>
                          <a:spcPct val="100000"/>
                        </a:lnSpc>
                        <a:spcBef>
                          <a:spcPts val="0"/>
                        </a:spcBef>
                        <a:spcAft>
                          <a:spcPts val="0"/>
                        </a:spcAft>
                      </a:pPr>
                      <a:r>
                        <a:rPr lang="fr-FR" sz="1200" dirty="0">
                          <a:effectLst/>
                          <a:latin typeface="+mn-lt"/>
                        </a:rPr>
                        <a:t>Les plantes sensibles à l'acide oxalique</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4763818"/>
                  </a:ext>
                </a:extLst>
              </a:tr>
              <a:tr h="295553">
                <a:tc>
                  <a:txBody>
                    <a:bodyPr/>
                    <a:lstStyle/>
                    <a:p>
                      <a:pPr marL="15240" eaLnBrk="0" fontAlgn="base" hangingPunct="0">
                        <a:lnSpc>
                          <a:spcPct val="100000"/>
                        </a:lnSpc>
                        <a:spcBef>
                          <a:spcPts val="0"/>
                        </a:spcBef>
                        <a:spcAft>
                          <a:spcPts val="0"/>
                        </a:spcAft>
                      </a:pPr>
                      <a:r>
                        <a:rPr lang="fr-FR" sz="1200" spc="-35">
                          <a:effectLst/>
                          <a:latin typeface="+mn-lt"/>
                        </a:rPr>
                        <a:t>Romarin</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dirty="0">
                          <a:effectLst/>
                          <a:latin typeface="+mn-lt"/>
                        </a:rPr>
                        <a:t>Lamiacées</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0" dirty="0">
                          <a:effectLst/>
                          <a:latin typeface="+mn-lt"/>
                        </a:rPr>
                        <a:t>brocoli, carotte, chou, chou de Bruxelles, chou-fleur, fève, sauge</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latin typeface="+mn-lt"/>
                        </a:rPr>
                        <a:t> </a:t>
                      </a:r>
                      <a:endParaRPr lang="fr-FR" sz="120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375573"/>
                  </a:ext>
                </a:extLst>
              </a:tr>
              <a:tr h="171558">
                <a:tc>
                  <a:txBody>
                    <a:bodyPr/>
                    <a:lstStyle/>
                    <a:p>
                      <a:pPr marL="15240" eaLnBrk="0" fontAlgn="base" hangingPunct="0">
                        <a:lnSpc>
                          <a:spcPct val="100000"/>
                        </a:lnSpc>
                        <a:spcBef>
                          <a:spcPts val="0"/>
                        </a:spcBef>
                        <a:spcAft>
                          <a:spcPts val="0"/>
                        </a:spcAft>
                      </a:pPr>
                      <a:r>
                        <a:rPr lang="fr-FR" sz="1200" spc="-55">
                          <a:effectLst/>
                          <a:latin typeface="+mn-lt"/>
                        </a:rPr>
                        <a:t>Rose d'Inde</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0" dirty="0">
                          <a:effectLst/>
                          <a:latin typeface="+mn-lt"/>
                        </a:rPr>
                        <a:t>Astéracées</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endParaRPr lang="fr-FR" sz="1200" dirty="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fr-FR" sz="1200" dirty="0">
                          <a:effectLst/>
                          <a:latin typeface="+mn-lt"/>
                          <a:ea typeface="Times New Roman" panose="02020603050405020304" pitchFamily="18" charset="0"/>
                          <a:cs typeface="Times New Roman" panose="02020603050405020304" pitchFamily="18" charset="0"/>
                        </a:rPr>
                        <a:t>Les plantes sensibles à ses arômes prononcés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151"/>
                  </a:ext>
                </a:extLst>
              </a:tr>
              <a:tr h="274038">
                <a:tc>
                  <a:txBody>
                    <a:bodyPr/>
                    <a:lstStyle/>
                    <a:p>
                      <a:pPr marL="15240" eaLnBrk="0" fontAlgn="base" hangingPunct="0">
                        <a:lnSpc>
                          <a:spcPct val="100000"/>
                        </a:lnSpc>
                        <a:spcBef>
                          <a:spcPts val="0"/>
                        </a:spcBef>
                        <a:spcAft>
                          <a:spcPts val="0"/>
                        </a:spcAft>
                      </a:pPr>
                      <a:r>
                        <a:rPr lang="fr-FR" sz="1200" spc="-35">
                          <a:effectLst/>
                          <a:latin typeface="+mn-lt"/>
                        </a:rPr>
                        <a:t>Rosier</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5" dirty="0">
                          <a:effectLst/>
                          <a:latin typeface="+mn-lt"/>
                        </a:rPr>
                        <a:t>Rosacées</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latin typeface="+mn-lt"/>
                        </a:rPr>
                        <a:t>ail, géranium, laitue, </a:t>
                      </a:r>
                      <a:r>
                        <a:rPr lang="fr-FR" sz="1200" dirty="0" err="1">
                          <a:effectLst/>
                          <a:latin typeface="+mn-lt"/>
                        </a:rPr>
                        <a:t>marigold</a:t>
                      </a:r>
                      <a:r>
                        <a:rPr lang="fr-FR" sz="1200" dirty="0">
                          <a:effectLst/>
                          <a:latin typeface="+mn-lt"/>
                        </a:rPr>
                        <a:t>, persil, rue</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latin typeface="+mn-lt"/>
                        </a:rPr>
                        <a:t> </a:t>
                      </a:r>
                      <a:endParaRPr lang="fr-FR" sz="120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228823"/>
                  </a:ext>
                </a:extLst>
              </a:tr>
              <a:tr h="123431">
                <a:tc>
                  <a:txBody>
                    <a:bodyPr/>
                    <a:lstStyle/>
                    <a:p>
                      <a:pPr marL="15240" eaLnBrk="0" fontAlgn="base" hangingPunct="0">
                        <a:lnSpc>
                          <a:spcPct val="100000"/>
                        </a:lnSpc>
                        <a:spcBef>
                          <a:spcPts val="0"/>
                        </a:spcBef>
                        <a:spcAft>
                          <a:spcPts val="0"/>
                        </a:spcAft>
                      </a:pPr>
                      <a:r>
                        <a:rPr lang="fr-FR" sz="1200" spc="-50" dirty="0">
                          <a:effectLst/>
                          <a:latin typeface="+mn-lt"/>
                        </a:rPr>
                        <a:t>Rue</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a:effectLst/>
                          <a:latin typeface="+mn-lt"/>
                        </a:rPr>
                        <a:t>Rutacées</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0" dirty="0">
                          <a:effectLst/>
                          <a:latin typeface="+mn-lt"/>
                        </a:rPr>
                        <a:t>rosier</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0">
                          <a:effectLst/>
                          <a:latin typeface="+mn-lt"/>
                        </a:rPr>
                        <a:t>basilic, concombre</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001425"/>
                  </a:ext>
                </a:extLst>
              </a:tr>
              <a:tr h="478433">
                <a:tc>
                  <a:txBody>
                    <a:bodyPr/>
                    <a:lstStyle/>
                    <a:p>
                      <a:pPr marL="15240" eaLnBrk="0" fontAlgn="base" hangingPunct="0">
                        <a:lnSpc>
                          <a:spcPct val="100000"/>
                        </a:lnSpc>
                        <a:spcBef>
                          <a:spcPts val="0"/>
                        </a:spcBef>
                        <a:spcAft>
                          <a:spcPts val="0"/>
                        </a:spcAft>
                      </a:pPr>
                      <a:r>
                        <a:rPr lang="fr-FR" sz="1200" spc="-30" dirty="0">
                          <a:effectLst/>
                          <a:latin typeface="+mn-lt"/>
                        </a:rPr>
                        <a:t>Sauge</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a:effectLst/>
                          <a:latin typeface="+mn-lt"/>
                        </a:rPr>
                        <a:t>Lamiacées</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latin typeface="+mn-lt"/>
                        </a:rPr>
                        <a:t>brocoli, carotte, chou, chou de Bruxelles, chou-fleur, romarin, tomate</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0">
                          <a:effectLst/>
                          <a:latin typeface="+mn-lt"/>
                        </a:rPr>
                        <a:t>concombre</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3287685"/>
                  </a:ext>
                </a:extLst>
              </a:tr>
              <a:tr h="48127">
                <a:tc>
                  <a:txBody>
                    <a:bodyPr/>
                    <a:lstStyle/>
                    <a:p>
                      <a:pPr marL="15240" eaLnBrk="0" fontAlgn="base" hangingPunct="0">
                        <a:lnSpc>
                          <a:spcPct val="100000"/>
                        </a:lnSpc>
                        <a:spcBef>
                          <a:spcPts val="0"/>
                        </a:spcBef>
                        <a:spcAft>
                          <a:spcPts val="0"/>
                        </a:spcAft>
                      </a:pPr>
                      <a:r>
                        <a:rPr lang="fr-FR" sz="1200" spc="-30" dirty="0">
                          <a:effectLst/>
                          <a:latin typeface="+mn-lt"/>
                        </a:rPr>
                        <a:t>Souci</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20" dirty="0">
                          <a:effectLst/>
                          <a:latin typeface="+mn-lt"/>
                        </a:rPr>
                        <a:t>Astéracées</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30" dirty="0">
                          <a:effectLst/>
                          <a:latin typeface="+mn-lt"/>
                        </a:rPr>
                        <a:t>carotte, laitue</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a:effectLst/>
                          <a:latin typeface="+mn-lt"/>
                        </a:rPr>
                        <a:t> </a:t>
                      </a:r>
                      <a:endParaRPr lang="fr-FR" sz="120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310140"/>
                  </a:ext>
                </a:extLst>
              </a:tr>
              <a:tr h="424645">
                <a:tc>
                  <a:txBody>
                    <a:bodyPr/>
                    <a:lstStyle/>
                    <a:p>
                      <a:pPr marL="15240" eaLnBrk="0" fontAlgn="base" hangingPunct="0">
                        <a:lnSpc>
                          <a:spcPct val="100000"/>
                        </a:lnSpc>
                        <a:spcBef>
                          <a:spcPts val="0"/>
                        </a:spcBef>
                        <a:spcAft>
                          <a:spcPts val="0"/>
                        </a:spcAft>
                      </a:pPr>
                      <a:r>
                        <a:rPr lang="fr-FR" sz="1200" spc="-35">
                          <a:effectLst/>
                          <a:latin typeface="+mn-lt"/>
                        </a:rPr>
                        <a:t>Sureau</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a:effectLst/>
                          <a:latin typeface="+mn-lt"/>
                        </a:rPr>
                        <a:t>Caprifoliacées</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endParaRPr lang="fr-FR" sz="1200" dirty="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14300" lvl="0" indent="0" algn="l" defTabSz="914400" rtl="0" eaLnBrk="0" fontAlgn="base" latinLnBrk="0" hangingPunct="0">
                        <a:lnSpc>
                          <a:spcPct val="100000"/>
                        </a:lnSpc>
                        <a:spcBef>
                          <a:spcPts val="0"/>
                        </a:spcBef>
                        <a:spcAft>
                          <a:spcPts val="0"/>
                        </a:spcAft>
                        <a:buClrTx/>
                        <a:buSzTx/>
                        <a:buFontTx/>
                        <a:buNone/>
                        <a:tabLst/>
                        <a:defRPr/>
                      </a:pPr>
                      <a:r>
                        <a:rPr lang="fr-FR" sz="1200" dirty="0">
                          <a:effectLst/>
                          <a:latin typeface="+mn-lt"/>
                          <a:ea typeface="Times New Roman" panose="02020603050405020304" pitchFamily="18" charset="0"/>
                          <a:cs typeface="Times New Roman" panose="02020603050405020304" pitchFamily="18" charset="0"/>
                        </a:rPr>
                        <a:t>Les plantes sensibles à l'acide cyanhydrique et aux cristaux d'oxalate de calcium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8046895"/>
                  </a:ext>
                </a:extLst>
              </a:tr>
              <a:tr h="191089">
                <a:tc>
                  <a:txBody>
                    <a:bodyPr/>
                    <a:lstStyle/>
                    <a:p>
                      <a:pPr marL="15240" eaLnBrk="0" fontAlgn="base" hangingPunct="0">
                        <a:lnSpc>
                          <a:spcPct val="100000"/>
                        </a:lnSpc>
                        <a:spcBef>
                          <a:spcPts val="0"/>
                        </a:spcBef>
                        <a:spcAft>
                          <a:spcPts val="0"/>
                        </a:spcAft>
                      </a:pPr>
                      <a:r>
                        <a:rPr lang="fr-FR" sz="1200" spc="-35">
                          <a:effectLst/>
                          <a:latin typeface="+mn-lt"/>
                        </a:rPr>
                        <a:t>Tanaisie</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5">
                          <a:effectLst/>
                          <a:latin typeface="+mn-lt"/>
                        </a:rPr>
                        <a:t>Rosacées</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spc="-20">
                          <a:effectLst/>
                          <a:latin typeface="+mn-lt"/>
                        </a:rPr>
                        <a:t>concombre</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latin typeface="+mn-lt"/>
                        </a:rPr>
                        <a:t> </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0720844"/>
                  </a:ext>
                </a:extLst>
              </a:tr>
              <a:tr h="685377">
                <a:tc>
                  <a:txBody>
                    <a:bodyPr/>
                    <a:lstStyle/>
                    <a:p>
                      <a:pPr marL="15240" eaLnBrk="0" fontAlgn="base" hangingPunct="0">
                        <a:lnSpc>
                          <a:spcPct val="100000"/>
                        </a:lnSpc>
                        <a:spcBef>
                          <a:spcPts val="0"/>
                        </a:spcBef>
                        <a:spcAft>
                          <a:spcPts val="0"/>
                        </a:spcAft>
                      </a:pPr>
                      <a:r>
                        <a:rPr lang="fr-FR" sz="1200" spc="-30">
                          <a:effectLst/>
                          <a:latin typeface="+mn-lt"/>
                        </a:rPr>
                        <a:t>Thym</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a:effectLst/>
                          <a:latin typeface="+mn-lt"/>
                        </a:rPr>
                        <a:t>Lamiacées</a:t>
                      </a:r>
                      <a:endParaRPr lang="fr-FR" sz="12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91440" eaLnBrk="0" fontAlgn="base" hangingPunct="0">
                        <a:lnSpc>
                          <a:spcPct val="100000"/>
                        </a:lnSpc>
                        <a:spcBef>
                          <a:spcPts val="0"/>
                        </a:spcBef>
                        <a:spcAft>
                          <a:spcPts val="0"/>
                        </a:spcAft>
                      </a:pPr>
                      <a:r>
                        <a:rPr lang="fr-FR" sz="1200" spc="-35">
                          <a:effectLst/>
                          <a:latin typeface="+mn-lt"/>
                        </a:rPr>
                        <a:t>ail, aubergine, betterave, brocoli, carotte, chou, concombre. épinard, fève, laitue, oignon, pomme de terre, poivron, pois, poireau, radis, tomate</a:t>
                      </a:r>
                      <a:endParaRPr lang="fr-FR" sz="120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0000"/>
                        </a:lnSpc>
                        <a:spcBef>
                          <a:spcPts val="0"/>
                        </a:spcBef>
                        <a:spcAft>
                          <a:spcPts val="0"/>
                        </a:spcAft>
                      </a:pPr>
                      <a:r>
                        <a:rPr lang="fr-FR" sz="1200" dirty="0">
                          <a:effectLst/>
                          <a:latin typeface="+mn-lt"/>
                        </a:rPr>
                        <a:t> </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4074207"/>
                  </a:ext>
                </a:extLst>
              </a:tr>
            </a:tbl>
          </a:graphicData>
        </a:graphic>
      </p:graphicFrame>
      <p:sp>
        <p:nvSpPr>
          <p:cNvPr id="6" name="Espace réservé du numéro de diapositive 1">
            <a:extLst>
              <a:ext uri="{FF2B5EF4-FFF2-40B4-BE49-F238E27FC236}">
                <a16:creationId xmlns:a16="http://schemas.microsoft.com/office/drawing/2014/main" id="{73509689-3FB4-4283-8A59-C8BF2BB5530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149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818845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177D5A-FFFE-4BF9-BB2A-BB508EAD2CCC}"/>
              </a:ext>
            </a:extLst>
          </p:cNvPr>
          <p:cNvSpPr/>
          <p:nvPr/>
        </p:nvSpPr>
        <p:spPr>
          <a:xfrm>
            <a:off x="116689" y="780834"/>
            <a:ext cx="10140340"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vs plantes OGM</a:t>
            </a:r>
            <a:endParaRPr lang="fr-FR" altLang="fr-FR" b="1" dirty="0">
              <a:solidFill>
                <a:srgbClr val="7030A0"/>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A5290119-3517-41E1-A43A-5C3DE56131D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graphicFrame>
        <p:nvGraphicFramePr>
          <p:cNvPr id="5" name="Tableau 4">
            <a:extLst>
              <a:ext uri="{FF2B5EF4-FFF2-40B4-BE49-F238E27FC236}">
                <a16:creationId xmlns:a16="http://schemas.microsoft.com/office/drawing/2014/main" id="{5D52CCEC-5D75-46B9-96B7-1773CC5F14BD}"/>
              </a:ext>
            </a:extLst>
          </p:cNvPr>
          <p:cNvGraphicFramePr>
            <a:graphicFrameLocks noGrp="1"/>
          </p:cNvGraphicFramePr>
          <p:nvPr>
            <p:extLst>
              <p:ext uri="{D42A27DB-BD31-4B8C-83A1-F6EECF244321}">
                <p14:modId xmlns:p14="http://schemas.microsoft.com/office/powerpoint/2010/main" val="3964620887"/>
              </p:ext>
            </p:extLst>
          </p:nvPr>
        </p:nvGraphicFramePr>
        <p:xfrm>
          <a:off x="116689" y="1757615"/>
          <a:ext cx="11725836" cy="4708002"/>
        </p:xfrm>
        <a:graphic>
          <a:graphicData uri="http://schemas.openxmlformats.org/drawingml/2006/table">
            <a:tbl>
              <a:tblPr firstRow="1" bandRow="1">
                <a:tableStyleId>{5C22544A-7EE6-4342-B048-85BDC9FD1C3A}</a:tableStyleId>
              </a:tblPr>
              <a:tblGrid>
                <a:gridCol w="5862918">
                  <a:extLst>
                    <a:ext uri="{9D8B030D-6E8A-4147-A177-3AD203B41FA5}">
                      <a16:colId xmlns:a16="http://schemas.microsoft.com/office/drawing/2014/main" val="844915472"/>
                    </a:ext>
                  </a:extLst>
                </a:gridCol>
                <a:gridCol w="5862918">
                  <a:extLst>
                    <a:ext uri="{9D8B030D-6E8A-4147-A177-3AD203B41FA5}">
                      <a16:colId xmlns:a16="http://schemas.microsoft.com/office/drawing/2014/main" val="1664705672"/>
                    </a:ext>
                  </a:extLst>
                </a:gridCol>
              </a:tblGrid>
              <a:tr h="388041">
                <a:tc>
                  <a:txBody>
                    <a:bodyPr/>
                    <a:lstStyle/>
                    <a:p>
                      <a:r>
                        <a:rPr lang="fr-FR" u="none" dirty="0">
                          <a:latin typeface="Arial" panose="020B0604020202020204" pitchFamily="34" charset="0"/>
                          <a:cs typeface="Arial" panose="020B0604020202020204" pitchFamily="34" charset="0"/>
                        </a:rPr>
                        <a:t>Avantages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u="none" dirty="0">
                          <a:latin typeface="Arial" panose="020B0604020202020204" pitchFamily="34" charset="0"/>
                          <a:cs typeface="Arial" panose="020B0604020202020204" pitchFamily="34" charset="0"/>
                        </a:rPr>
                        <a:t>Inconvénients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6777328"/>
                  </a:ext>
                </a:extLst>
              </a:tr>
              <a:tr h="646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dirty="0">
                          <a:solidFill>
                            <a:srgbClr val="7030A0"/>
                          </a:solidFill>
                          <a:latin typeface="Arial" panose="020B0604020202020204" pitchFamily="34" charset="0"/>
                          <a:cs typeface="Arial" panose="020B0604020202020204" pitchFamily="34" charset="0"/>
                        </a:rPr>
                        <a:t>Facilité d’emploi.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ltLang="fr-FR" sz="1800" dirty="0">
                          <a:solidFill>
                            <a:srgbClr val="FF0000"/>
                          </a:solidFill>
                          <a:latin typeface="Arial" panose="020B0604020202020204" pitchFamily="34" charset="0"/>
                          <a:cs typeface="Arial" panose="020B0604020202020204" pitchFamily="34" charset="0"/>
                        </a:rPr>
                        <a:t>Effets non négligeable sur l’écosystème : 1) disparition de la biodiversité, 2) disparition des insectes et des pollinisateurs, 3) des auxiliaires, 4) des insectivores</a:t>
                      </a: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2335528"/>
                  </a:ext>
                </a:extLst>
              </a:tr>
              <a:tr h="646098">
                <a:tc>
                  <a:txBody>
                    <a:bodyPr/>
                    <a:lstStyle/>
                    <a:p>
                      <a:r>
                        <a:rPr lang="fr-FR" dirty="0">
                          <a:solidFill>
                            <a:srgbClr val="7030A0"/>
                          </a:solidFill>
                          <a:latin typeface="Arial" panose="020B0604020202020204" pitchFamily="34" charset="0"/>
                          <a:cs typeface="Arial" panose="020B0604020202020204" pitchFamily="34" charset="0"/>
                        </a:rPr>
                        <a:t>Moins de travail manuel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solidFill>
                            <a:srgbClr val="FF0000"/>
                          </a:solidFill>
                          <a:latin typeface="Arial" panose="020B0604020202020204" pitchFamily="34" charset="0"/>
                          <a:cs typeface="Arial" panose="020B0604020202020204" pitchFamily="34" charset="0"/>
                        </a:rPr>
                        <a:t>Maladies professionnelles (Parkinson, Alzheimer, cancers …). </a:t>
                      </a:r>
                    </a:p>
                    <a:p>
                      <a:r>
                        <a:rPr lang="fr-FR" dirty="0">
                          <a:solidFill>
                            <a:srgbClr val="FF0000"/>
                          </a:solidFill>
                          <a:latin typeface="Arial" panose="020B0604020202020204" pitchFamily="34" charset="0"/>
                          <a:cs typeface="Arial" panose="020B0604020202020204" pitchFamily="34" charset="0"/>
                        </a:rPr>
                        <a:t>Certains sont ou seraient cancérogènes, mutagènes (capables de modifier l’ADN) ou </a:t>
                      </a:r>
                      <a:r>
                        <a:rPr lang="fr-FR" dirty="0" err="1">
                          <a:solidFill>
                            <a:srgbClr val="FF0000"/>
                          </a:solidFill>
                          <a:latin typeface="Arial" panose="020B0604020202020204" pitchFamily="34" charset="0"/>
                          <a:cs typeface="Arial" panose="020B0604020202020204" pitchFamily="34" charset="0"/>
                        </a:rPr>
                        <a:t>reprotoxiques</a:t>
                      </a:r>
                      <a:r>
                        <a:rPr lang="fr-FR" dirty="0">
                          <a:solidFill>
                            <a:srgbClr val="FF0000"/>
                          </a:solidFill>
                          <a:latin typeface="Arial" panose="020B0604020202020204" pitchFamily="34" charset="0"/>
                          <a:cs typeface="Arial" panose="020B0604020202020204" pitchFamily="34" charset="0"/>
                        </a:rPr>
                        <a:t> (susceptibles d’augmenter l’infertilité).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7251275"/>
                  </a:ext>
                </a:extLst>
              </a:tr>
              <a:tr h="388041">
                <a:tc>
                  <a:txBody>
                    <a:bodyPr/>
                    <a:lstStyle/>
                    <a:p>
                      <a:r>
                        <a:rPr lang="fr-FR" dirty="0">
                          <a:solidFill>
                            <a:srgbClr val="7030A0"/>
                          </a:solidFill>
                          <a:latin typeface="Arial" panose="020B0604020202020204" pitchFamily="34" charset="0"/>
                          <a:cs typeface="Arial" panose="020B0604020202020204" pitchFamily="34" charset="0"/>
                        </a:rPr>
                        <a:t>Coût de production moindre, … à court terme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solidFill>
                            <a:srgbClr val="FF0000"/>
                          </a:solidFill>
                          <a:latin typeface="Arial" panose="020B0604020202020204" pitchFamily="34" charset="0"/>
                          <a:cs typeface="Arial" panose="020B0604020202020204" pitchFamily="34" charset="0"/>
                        </a:rPr>
                        <a:t>Développement de </a:t>
                      </a:r>
                      <a:r>
                        <a:rPr lang="fr-FR" sz="1800" dirty="0">
                          <a:solidFill>
                            <a:srgbClr val="FF0000"/>
                          </a:solidFill>
                          <a:latin typeface="Arial" panose="020B0604020202020204" pitchFamily="34" charset="0"/>
                          <a:cs typeface="Arial" panose="020B0604020202020204" pitchFamily="34" charset="0"/>
                        </a:rPr>
                        <a:t>r</a:t>
                      </a:r>
                      <a:r>
                        <a:rPr lang="fr-FR" altLang="fr-FR" sz="1800" dirty="0">
                          <a:solidFill>
                            <a:srgbClr val="FF0000"/>
                          </a:solidFill>
                          <a:latin typeface="Arial" panose="020B0604020202020204" pitchFamily="34" charset="0"/>
                        </a:rPr>
                        <a:t>ésistance des ravageurs, aux pesticides</a:t>
                      </a: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8105930"/>
                  </a:ext>
                </a:extLst>
              </a:tr>
              <a:tr h="388041">
                <a:tc>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ltLang="fr-FR" sz="1800" dirty="0">
                          <a:solidFill>
                            <a:srgbClr val="FF0000"/>
                          </a:solidFill>
                          <a:latin typeface="Arial" panose="020B0604020202020204" pitchFamily="34" charset="0"/>
                        </a:rPr>
                        <a:t>Coût élevé des pesticides pour les paysans pauvres</a:t>
                      </a: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884183"/>
                  </a:ext>
                </a:extLst>
              </a:tr>
              <a:tr h="388041">
                <a:tc>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solidFill>
                            <a:srgbClr val="FF0000"/>
                          </a:solidFill>
                          <a:latin typeface="Arial" panose="020B0604020202020204" pitchFamily="34" charset="0"/>
                          <a:cs typeface="Arial" panose="020B0604020202020204" pitchFamily="34" charset="0"/>
                        </a:rPr>
                        <a:t>Rémanence longue des pesticides dans l’environnement : </a:t>
                      </a:r>
                      <a:r>
                        <a:rPr lang="fr-FR" altLang="fr-FR" sz="1800" dirty="0">
                          <a:solidFill>
                            <a:srgbClr val="FF0000"/>
                          </a:solidFill>
                          <a:latin typeface="Arial" panose="020B0604020202020204" pitchFamily="34" charset="0"/>
                        </a:rPr>
                        <a:t>Capacité </a:t>
                      </a:r>
                      <a:r>
                        <a:rPr lang="fr-FR" altLang="fr-FR" sz="1800" dirty="0">
                          <a:solidFill>
                            <a:srgbClr val="C00000"/>
                          </a:solidFill>
                          <a:latin typeface="Arial" panose="020B0604020202020204" pitchFamily="34" charset="0"/>
                        </a:rPr>
                        <a:t>des herbicides à persister dans la terre, les plantes mortes et le compost</a:t>
                      </a: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0443899"/>
                  </a:ext>
                </a:extLst>
              </a:tr>
            </a:tbl>
          </a:graphicData>
        </a:graphic>
      </p:graphicFrame>
      <p:sp>
        <p:nvSpPr>
          <p:cNvPr id="6" name="Rectangle 5">
            <a:extLst>
              <a:ext uri="{FF2B5EF4-FFF2-40B4-BE49-F238E27FC236}">
                <a16:creationId xmlns:a16="http://schemas.microsoft.com/office/drawing/2014/main" id="{1E107F84-57B4-47AF-99D8-427D164F03CB}"/>
              </a:ext>
            </a:extLst>
          </p:cNvPr>
          <p:cNvSpPr/>
          <p:nvPr/>
        </p:nvSpPr>
        <p:spPr>
          <a:xfrm>
            <a:off x="262101" y="1229606"/>
            <a:ext cx="5378395" cy="369332"/>
          </a:xfrm>
          <a:prstGeom prst="rect">
            <a:avLst/>
          </a:prstGeom>
        </p:spPr>
        <p:txBody>
          <a:bodyPr wrap="none">
            <a:spAutoFit/>
          </a:bodyPr>
          <a:lstStyle/>
          <a:p>
            <a:r>
              <a:rPr lang="fr-FR" altLang="fr-FR" b="1" dirty="0">
                <a:solidFill>
                  <a:srgbClr val="7030A0"/>
                </a:solidFill>
                <a:latin typeface="Arial" panose="020B0604020202020204" pitchFamily="34" charset="0"/>
                <a:cs typeface="Arial" panose="020B0604020202020204" pitchFamily="34" charset="0"/>
              </a:rPr>
              <a:t>4.1. Phytosanitaires (pesticides, lutte chimique)</a:t>
            </a:r>
            <a:endParaRPr lang="fr-FR" dirty="0">
              <a:latin typeface="Arial" panose="020B0604020202020204" pitchFamily="34" charset="0"/>
              <a:cs typeface="Arial" panose="020B0604020202020204" pitchFamily="34" charset="0"/>
            </a:endParaRPr>
          </a:p>
        </p:txBody>
      </p:sp>
      <p:sp>
        <p:nvSpPr>
          <p:cNvPr id="7" name="Espace réservé du numéro de diapositive 1">
            <a:extLst>
              <a:ext uri="{FF2B5EF4-FFF2-40B4-BE49-F238E27FC236}">
                <a16:creationId xmlns:a16="http://schemas.microsoft.com/office/drawing/2014/main" id="{C9D4CBF9-47AB-4061-8801-D5D91B2272E8}"/>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6995362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58C44-7ED8-4622-8600-F67BA9F5DB74}"/>
              </a:ext>
            </a:extLst>
          </p:cNvPr>
          <p:cNvSpPr/>
          <p:nvPr/>
        </p:nvSpPr>
        <p:spPr>
          <a:xfrm>
            <a:off x="320768" y="4109087"/>
            <a:ext cx="7508838" cy="2246769"/>
          </a:xfrm>
          <a:prstGeom prst="rect">
            <a:avLst/>
          </a:prstGeom>
        </p:spPr>
        <p:txBody>
          <a:bodyPr wrap="square">
            <a:spAutoFit/>
          </a:bodyPr>
          <a:lstStyle/>
          <a:p>
            <a:r>
              <a:rPr lang="fr-FR" sz="1400" dirty="0"/>
              <a:t>Compilation des données : Craque-Bitume </a:t>
            </a:r>
          </a:p>
          <a:p>
            <a:r>
              <a:rPr lang="fr-FR" sz="1400" dirty="0"/>
              <a:t>Sources : </a:t>
            </a:r>
          </a:p>
          <a:p>
            <a:pPr marL="285750" indent="-285750">
              <a:buFont typeface="Arial" panose="020B0604020202020204" pitchFamily="34" charset="0"/>
              <a:buChar char="•"/>
            </a:pPr>
            <a:r>
              <a:rPr lang="fr-FR" sz="1400" dirty="0"/>
              <a:t>Compagnonnage végétal, Wikipedia </a:t>
            </a:r>
          </a:p>
          <a:p>
            <a:pPr marL="285750" indent="-285750">
              <a:buFont typeface="Arial" panose="020B0604020202020204" pitchFamily="34" charset="0"/>
              <a:buChar char="•"/>
            </a:pPr>
            <a:r>
              <a:rPr lang="fr-FR" sz="1400" dirty="0"/>
              <a:t>Encyclopédie du jardinage biologique, Larousse </a:t>
            </a:r>
          </a:p>
          <a:p>
            <a:pPr marL="285750" indent="-285750">
              <a:buFont typeface="Arial" panose="020B0604020202020204" pitchFamily="34" charset="0"/>
              <a:buChar char="•"/>
            </a:pPr>
            <a:r>
              <a:rPr lang="fr-FR" sz="1400" dirty="0"/>
              <a:t>Le tour du jardin, Réjean Hébert, Les éditions de la francophonie </a:t>
            </a:r>
          </a:p>
          <a:p>
            <a:pPr marL="285750" indent="-285750">
              <a:buFont typeface="Arial" panose="020B0604020202020204" pitchFamily="34" charset="0"/>
              <a:buChar char="•"/>
            </a:pPr>
            <a:r>
              <a:rPr lang="fr-FR" sz="1400" dirty="0"/>
              <a:t>Le Truffaut, Encyclopédie pratique illustrée du jardin, Larousse </a:t>
            </a:r>
          </a:p>
          <a:p>
            <a:pPr marL="285750" indent="-285750">
              <a:buFont typeface="Arial" panose="020B0604020202020204" pitchFamily="34" charset="0"/>
              <a:buChar char="•"/>
            </a:pPr>
            <a:r>
              <a:rPr lang="fr-FR" sz="1400" dirty="0"/>
              <a:t>Les bons réflexes pour un jardin écologique, Bénédicte </a:t>
            </a:r>
            <a:r>
              <a:rPr lang="fr-FR" sz="1400" dirty="0" err="1"/>
              <a:t>Boudassou</a:t>
            </a:r>
            <a:r>
              <a:rPr lang="fr-FR" sz="1400" dirty="0"/>
              <a:t>, Planète jardin </a:t>
            </a:r>
          </a:p>
          <a:p>
            <a:pPr marL="285750" indent="-285750">
              <a:buFont typeface="Arial" panose="020B0604020202020204" pitchFamily="34" charset="0"/>
              <a:buChar char="•"/>
            </a:pPr>
            <a:r>
              <a:rPr lang="fr-FR" sz="1400" dirty="0"/>
              <a:t>Maison et jardin écologiques,  Plus de 350 trucs et conseils, Bertrand Dumont éditeur </a:t>
            </a:r>
          </a:p>
          <a:p>
            <a:pPr marL="285750" indent="-285750">
              <a:buFont typeface="Arial" panose="020B0604020202020204" pitchFamily="34" charset="0"/>
              <a:buChar char="•"/>
            </a:pPr>
            <a:r>
              <a:rPr lang="fr-FR" sz="1400" dirty="0"/>
              <a:t>Petit précis de jardinage biologique, Fiona </a:t>
            </a:r>
            <a:r>
              <a:rPr lang="fr-FR" sz="1400" dirty="0" err="1"/>
              <a:t>Hopes</a:t>
            </a:r>
            <a:r>
              <a:rPr lang="fr-FR" sz="1400" dirty="0"/>
              <a:t>, Marabout </a:t>
            </a:r>
          </a:p>
          <a:p>
            <a:r>
              <a:rPr lang="fr-FR" sz="1400" dirty="0"/>
              <a:t>Source : </a:t>
            </a:r>
            <a:r>
              <a:rPr lang="fr-FR" sz="1400" dirty="0">
                <a:hlinkClick r:id="rId2"/>
              </a:rPr>
              <a:t>https://craquebitume.org/wp-content/uploads/2016/12/</a:t>
            </a:r>
            <a:r>
              <a:rPr lang="fr-FR" sz="1400" dirty="0">
                <a:solidFill>
                  <a:srgbClr val="7030A0"/>
                </a:solidFill>
                <a:hlinkClick r:id="rId2"/>
              </a:rPr>
              <a:t>Compagnonnage.pdf</a:t>
            </a:r>
            <a:r>
              <a:rPr lang="fr-FR" sz="1400" dirty="0">
                <a:solidFill>
                  <a:srgbClr val="7030A0"/>
                </a:solidFill>
              </a:rPr>
              <a:t> </a:t>
            </a:r>
          </a:p>
        </p:txBody>
      </p:sp>
      <p:sp>
        <p:nvSpPr>
          <p:cNvPr id="3" name="Rectangle 3">
            <a:extLst>
              <a:ext uri="{FF2B5EF4-FFF2-40B4-BE49-F238E27FC236}">
                <a16:creationId xmlns:a16="http://schemas.microsoft.com/office/drawing/2014/main" id="{208AFF4C-BF5E-40D2-B4B1-C304E9711055}"/>
              </a:ext>
            </a:extLst>
          </p:cNvPr>
          <p:cNvSpPr>
            <a:spLocks noChangeArrowheads="1"/>
          </p:cNvSpPr>
          <p:nvPr/>
        </p:nvSpPr>
        <p:spPr bwMode="auto">
          <a:xfrm>
            <a:off x="0" y="671382"/>
            <a:ext cx="69386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7 : Tableau des compagnonnages (suite)</a:t>
            </a:r>
          </a:p>
        </p:txBody>
      </p:sp>
      <p:sp>
        <p:nvSpPr>
          <p:cNvPr id="4" name="WordArt 4">
            <a:extLst>
              <a:ext uri="{FF2B5EF4-FFF2-40B4-BE49-F238E27FC236}">
                <a16:creationId xmlns:a16="http://schemas.microsoft.com/office/drawing/2014/main" id="{3DFA9F6C-64C8-4D35-8A4B-D03405B1D039}"/>
              </a:ext>
            </a:extLst>
          </p:cNvPr>
          <p:cNvSpPr>
            <a:spLocks noChangeArrowheads="1" noChangeShapeType="1" noTextEdit="1"/>
          </p:cNvSpPr>
          <p:nvPr/>
        </p:nvSpPr>
        <p:spPr bwMode="auto">
          <a:xfrm>
            <a:off x="1096776" y="146423"/>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graphicFrame>
        <p:nvGraphicFramePr>
          <p:cNvPr id="5" name="Tableau 4">
            <a:extLst>
              <a:ext uri="{FF2B5EF4-FFF2-40B4-BE49-F238E27FC236}">
                <a16:creationId xmlns:a16="http://schemas.microsoft.com/office/drawing/2014/main" id="{A82D44B0-0BA8-4C7A-985C-AB9E1018A42C}"/>
              </a:ext>
            </a:extLst>
          </p:cNvPr>
          <p:cNvGraphicFramePr>
            <a:graphicFrameLocks noGrp="1"/>
          </p:cNvGraphicFramePr>
          <p:nvPr>
            <p:extLst>
              <p:ext uri="{D42A27DB-BD31-4B8C-83A1-F6EECF244321}">
                <p14:modId xmlns:p14="http://schemas.microsoft.com/office/powerpoint/2010/main" val="763107260"/>
              </p:ext>
            </p:extLst>
          </p:nvPr>
        </p:nvGraphicFramePr>
        <p:xfrm>
          <a:off x="320768" y="1205766"/>
          <a:ext cx="5660483" cy="2312782"/>
        </p:xfrm>
        <a:graphic>
          <a:graphicData uri="http://schemas.openxmlformats.org/drawingml/2006/table">
            <a:tbl>
              <a:tblPr>
                <a:tableStyleId>{5C22544A-7EE6-4342-B048-85BDC9FD1C3A}</a:tableStyleId>
              </a:tblPr>
              <a:tblGrid>
                <a:gridCol w="892255">
                  <a:extLst>
                    <a:ext uri="{9D8B030D-6E8A-4147-A177-3AD203B41FA5}">
                      <a16:colId xmlns:a16="http://schemas.microsoft.com/office/drawing/2014/main" val="2239383277"/>
                    </a:ext>
                  </a:extLst>
                </a:gridCol>
                <a:gridCol w="1088089">
                  <a:extLst>
                    <a:ext uri="{9D8B030D-6E8A-4147-A177-3AD203B41FA5}">
                      <a16:colId xmlns:a16="http://schemas.microsoft.com/office/drawing/2014/main" val="1931763846"/>
                    </a:ext>
                  </a:extLst>
                </a:gridCol>
                <a:gridCol w="2117868">
                  <a:extLst>
                    <a:ext uri="{9D8B030D-6E8A-4147-A177-3AD203B41FA5}">
                      <a16:colId xmlns:a16="http://schemas.microsoft.com/office/drawing/2014/main" val="1838824077"/>
                    </a:ext>
                  </a:extLst>
                </a:gridCol>
                <a:gridCol w="1562271">
                  <a:extLst>
                    <a:ext uri="{9D8B030D-6E8A-4147-A177-3AD203B41FA5}">
                      <a16:colId xmlns:a16="http://schemas.microsoft.com/office/drawing/2014/main" val="1572760170"/>
                    </a:ext>
                  </a:extLst>
                </a:gridCol>
              </a:tblGrid>
              <a:tr h="408791">
                <a:tc>
                  <a:txBody>
                    <a:bodyPr/>
                    <a:lstStyle/>
                    <a:p>
                      <a:pPr marR="93980" algn="r" eaLnBrk="0" fontAlgn="base" hangingPunct="0">
                        <a:lnSpc>
                          <a:spcPts val="925"/>
                        </a:lnSpc>
                        <a:spcBef>
                          <a:spcPts val="215"/>
                        </a:spcBef>
                        <a:spcAft>
                          <a:spcPts val="105"/>
                        </a:spcAft>
                      </a:pPr>
                      <a:r>
                        <a:rPr lang="fr-FR" sz="1200" dirty="0">
                          <a:effectLst/>
                        </a:rPr>
                        <a:t>Plantes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94945" algn="r" eaLnBrk="0" fontAlgn="base" hangingPunct="0">
                        <a:lnSpc>
                          <a:spcPts val="925"/>
                        </a:lnSpc>
                        <a:spcBef>
                          <a:spcPts val="205"/>
                        </a:spcBef>
                        <a:spcAft>
                          <a:spcPts val="115"/>
                        </a:spcAft>
                      </a:pPr>
                      <a:r>
                        <a:rPr lang="fr-FR" sz="1200">
                          <a:effectLst/>
                        </a:rPr>
                        <a:t>Familles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94970" algn="ctr" eaLnBrk="0" fontAlgn="base" hangingPunct="0">
                        <a:lnSpc>
                          <a:spcPts val="925"/>
                        </a:lnSpc>
                        <a:spcBef>
                          <a:spcPts val="230"/>
                        </a:spcBef>
                        <a:spcAft>
                          <a:spcPts val="90"/>
                        </a:spcAft>
                      </a:pPr>
                      <a:r>
                        <a:rPr lang="fr-FR" sz="1200" spc="15" dirty="0">
                          <a:effectLst/>
                        </a:rPr>
                        <a:t>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eaLnBrk="0" fontAlgn="base" hangingPunct="0">
                        <a:lnSpc>
                          <a:spcPts val="925"/>
                        </a:lnSpc>
                        <a:spcBef>
                          <a:spcPts val="230"/>
                        </a:spcBef>
                        <a:spcAft>
                          <a:spcPts val="90"/>
                        </a:spcAft>
                      </a:pPr>
                      <a:r>
                        <a:rPr lang="fr-FR" sz="1200" dirty="0">
                          <a:effectLst/>
                        </a:rPr>
                        <a:t>Mauvais compagnons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992835"/>
                  </a:ext>
                </a:extLst>
              </a:tr>
              <a:tr h="417307">
                <a:tc>
                  <a:txBody>
                    <a:bodyPr/>
                    <a:lstStyle/>
                    <a:p>
                      <a:pPr marL="15240" eaLnBrk="0" fontAlgn="base" hangingPunct="0">
                        <a:lnSpc>
                          <a:spcPct val="100000"/>
                        </a:lnSpc>
                        <a:spcBef>
                          <a:spcPts val="0"/>
                        </a:spcBef>
                        <a:spcAft>
                          <a:spcPts val="0"/>
                        </a:spcAft>
                      </a:pPr>
                      <a:r>
                        <a:rPr lang="fr-FR" sz="1200" spc="-40" dirty="0">
                          <a:effectLst/>
                          <a:latin typeface="+mn-lt"/>
                        </a:rPr>
                        <a:t>Tomate</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eaLnBrk="0" fontAlgn="base" hangingPunct="0">
                        <a:lnSpc>
                          <a:spcPct val="100000"/>
                        </a:lnSpc>
                        <a:spcBef>
                          <a:spcPts val="0"/>
                        </a:spcBef>
                        <a:spcAft>
                          <a:spcPts val="0"/>
                        </a:spcAft>
                      </a:pPr>
                      <a:r>
                        <a:rPr lang="fr-FR" sz="1200" spc="-15" dirty="0">
                          <a:effectLst/>
                          <a:latin typeface="+mn-lt"/>
                        </a:rPr>
                        <a:t>Solanacées</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45720" eaLnBrk="0" fontAlgn="base" hangingPunct="0">
                        <a:lnSpc>
                          <a:spcPct val="100000"/>
                        </a:lnSpc>
                        <a:spcBef>
                          <a:spcPts val="0"/>
                        </a:spcBef>
                        <a:spcAft>
                          <a:spcPts val="0"/>
                        </a:spcAft>
                      </a:pPr>
                      <a:r>
                        <a:rPr lang="fr-FR" sz="1200" spc="-40" dirty="0">
                          <a:effectLst/>
                          <a:latin typeface="+mn-lt"/>
                        </a:rPr>
                        <a:t>achillée, ail, asperge, basilic. bourrache, calendula, capucine, carotte. céleri, ciboulette, concombre, épinard, fève, haricot, laitue, livèche, marjolaine, monarde, oignon, persil, poireau, pois. poivron, radis. sauge, thym</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2860" algn="just" eaLnBrk="0" fontAlgn="base" hangingPunct="0">
                        <a:lnSpc>
                          <a:spcPct val="100000"/>
                        </a:lnSpc>
                        <a:spcBef>
                          <a:spcPts val="0"/>
                        </a:spcBef>
                        <a:spcAft>
                          <a:spcPts val="0"/>
                        </a:spcAft>
                      </a:pPr>
                      <a:r>
                        <a:rPr lang="fr-FR" sz="1200" spc="-35" dirty="0">
                          <a:effectLst/>
                          <a:latin typeface="+mn-lt"/>
                        </a:rPr>
                        <a:t>aneth, betterave, brocoli, chou-fleur, fenouil, maïs. moutarde, noyer, oseille, pomme de terre</a:t>
                      </a:r>
                      <a:endParaRPr lang="fr-FR" sz="1200" dirty="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687742"/>
                  </a:ext>
                </a:extLst>
              </a:tr>
              <a:tr h="417307">
                <a:tc>
                  <a:txBody>
                    <a:bodyPr/>
                    <a:lstStyle/>
                    <a:p>
                      <a:pPr marL="0" eaLnBrk="0" fontAlgn="base" hangingPunct="0">
                        <a:lnSpc>
                          <a:spcPct val="100000"/>
                        </a:lnSpc>
                        <a:spcBef>
                          <a:spcPts val="0"/>
                        </a:spcBef>
                        <a:spcAft>
                          <a:spcPts val="0"/>
                        </a:spcAft>
                      </a:pPr>
                      <a:r>
                        <a:rPr lang="fr-FR" sz="1200" spc="-25" dirty="0">
                          <a:effectLst/>
                        </a:rPr>
                        <a:t>Tournesol</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Bef>
                          <a:spcPts val="0"/>
                        </a:spcBef>
                        <a:spcAft>
                          <a:spcPts val="0"/>
                        </a:spcAft>
                      </a:pPr>
                      <a:r>
                        <a:rPr lang="fr-FR" sz="1200" spc="-40" dirty="0">
                          <a:effectLst/>
                        </a:rPr>
                        <a:t>Astéracées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Bef>
                          <a:spcPts val="0"/>
                        </a:spcBef>
                        <a:spcAft>
                          <a:spcPts val="0"/>
                        </a:spcAft>
                      </a:pPr>
                      <a:r>
                        <a:rPr lang="fr-FR" sz="1200" spc="-55" dirty="0">
                          <a:effectLst/>
                        </a:rPr>
                        <a:t>mats, melon, pois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Bef>
                          <a:spcPts val="0"/>
                        </a:spcBef>
                        <a:spcAft>
                          <a:spcPts val="0"/>
                        </a:spcAft>
                      </a:pPr>
                      <a:r>
                        <a:rPr lang="fr-FR" sz="1200" spc="-60" dirty="0">
                          <a:effectLst/>
                        </a:rPr>
                        <a:t>haricot grimpant, pomme</a:t>
                      </a:r>
                      <a:endParaRPr lang="fr-FR" sz="1200" dirty="0">
                        <a:effectLst/>
                      </a:endParaRPr>
                    </a:p>
                    <a:p>
                      <a:pPr marL="0" eaLnBrk="0" fontAlgn="base" hangingPunct="0">
                        <a:lnSpc>
                          <a:spcPct val="100000"/>
                        </a:lnSpc>
                        <a:spcBef>
                          <a:spcPts val="0"/>
                        </a:spcBef>
                        <a:spcAft>
                          <a:spcPts val="0"/>
                        </a:spcAft>
                      </a:pPr>
                      <a:r>
                        <a:rPr lang="fr-FR" sz="1200" spc="-65" baseline="0" dirty="0">
                          <a:effectLst/>
                        </a:rPr>
                        <a:t>de</a:t>
                      </a:r>
                      <a:r>
                        <a:rPr lang="fr-FR" sz="1200" spc="-65" dirty="0">
                          <a:effectLst/>
                        </a:rPr>
                        <a:t> terre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1590848"/>
                  </a:ext>
                </a:extLst>
              </a:tr>
              <a:tr h="206524">
                <a:tc>
                  <a:txBody>
                    <a:bodyPr/>
                    <a:lstStyle/>
                    <a:p>
                      <a:pPr marL="0" eaLnBrk="0" fontAlgn="base" hangingPunct="0">
                        <a:lnSpc>
                          <a:spcPct val="100000"/>
                        </a:lnSpc>
                        <a:spcBef>
                          <a:spcPts val="0"/>
                        </a:spcBef>
                        <a:spcAft>
                          <a:spcPts val="0"/>
                        </a:spcAft>
                      </a:pPr>
                      <a:r>
                        <a:rPr lang="fr-FR" sz="1200" spc="-30">
                          <a:effectLst/>
                        </a:rPr>
                        <a:t>Trèfle</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Bef>
                          <a:spcPts val="0"/>
                        </a:spcBef>
                        <a:spcAft>
                          <a:spcPts val="0"/>
                        </a:spcAft>
                      </a:pPr>
                      <a:r>
                        <a:rPr lang="fr-FR" sz="1200" spc="-30">
                          <a:effectLst/>
                        </a:rPr>
                        <a:t>Fabacées</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Bef>
                          <a:spcPts val="0"/>
                        </a:spcBef>
                        <a:spcAft>
                          <a:spcPts val="0"/>
                        </a:spcAft>
                      </a:pPr>
                      <a:r>
                        <a:rPr lang="fr-FR" sz="1200" spc="-55">
                          <a:effectLst/>
                        </a:rPr>
                        <a:t>aitue, poivron</a:t>
                      </a:r>
                      <a:endParaRPr lang="fr-F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eaLnBrk="0" fontAlgn="base" hangingPunct="0">
                        <a:lnSpc>
                          <a:spcPct val="100000"/>
                        </a:lnSpc>
                        <a:spcBef>
                          <a:spcPts val="0"/>
                        </a:spcBef>
                        <a:spcAft>
                          <a:spcPts val="0"/>
                        </a:spcAft>
                      </a:pPr>
                      <a:r>
                        <a:rPr lang="fr-FR" sz="1200" spc="-50" dirty="0">
                          <a:effectLst/>
                        </a:rPr>
                        <a:t>'chou, radis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872397"/>
                  </a:ext>
                </a:extLst>
              </a:tr>
            </a:tbl>
          </a:graphicData>
        </a:graphic>
      </p:graphicFrame>
      <p:pic>
        <p:nvPicPr>
          <p:cNvPr id="7" name="Image 6">
            <a:extLst>
              <a:ext uri="{FF2B5EF4-FFF2-40B4-BE49-F238E27FC236}">
                <a16:creationId xmlns:a16="http://schemas.microsoft.com/office/drawing/2014/main" id="{900680C1-312F-4CCA-A145-89D52E3E3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682" y="856048"/>
            <a:ext cx="5062509" cy="4191758"/>
          </a:xfrm>
          <a:prstGeom prst="rect">
            <a:avLst/>
          </a:prstGeom>
        </p:spPr>
      </p:pic>
      <p:sp>
        <p:nvSpPr>
          <p:cNvPr id="8" name="Espace réservé du numéro de diapositive 1">
            <a:extLst>
              <a:ext uri="{FF2B5EF4-FFF2-40B4-BE49-F238E27FC236}">
                <a16:creationId xmlns:a16="http://schemas.microsoft.com/office/drawing/2014/main" id="{8855C6CF-F2DA-4628-9715-F351BB4652A0}"/>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150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5524108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7805360-8EF6-46A8-AC38-9A02DC142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037" y="373492"/>
            <a:ext cx="9285268" cy="6492206"/>
          </a:xfrm>
          <a:prstGeom prst="rect">
            <a:avLst/>
          </a:prstGeom>
        </p:spPr>
      </p:pic>
      <p:sp>
        <p:nvSpPr>
          <p:cNvPr id="9" name="Espace réservé du numéro de diapositive 1">
            <a:extLst>
              <a:ext uri="{FF2B5EF4-FFF2-40B4-BE49-F238E27FC236}">
                <a16:creationId xmlns:a16="http://schemas.microsoft.com/office/drawing/2014/main" id="{00F3F400-F04F-414F-A537-91919E461E1B}"/>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151</a:t>
            </a:fld>
            <a:endParaRPr lang="fr-FR" altLang="fr-FR" sz="1200">
              <a:solidFill>
                <a:srgbClr val="898989"/>
              </a:solidFill>
              <a:latin typeface="Times New Roman" panose="02020603050405020304" pitchFamily="18" charset="0"/>
            </a:endParaRPr>
          </a:p>
        </p:txBody>
      </p:sp>
      <p:sp>
        <p:nvSpPr>
          <p:cNvPr id="6" name="WordArt 4">
            <a:extLst>
              <a:ext uri="{FF2B5EF4-FFF2-40B4-BE49-F238E27FC236}">
                <a16:creationId xmlns:a16="http://schemas.microsoft.com/office/drawing/2014/main" id="{182E2344-CF9A-4399-8066-6BEB41AB3540}"/>
              </a:ext>
            </a:extLst>
          </p:cNvPr>
          <p:cNvSpPr>
            <a:spLocks noChangeArrowheads="1" noChangeShapeType="1" noTextEdit="1"/>
          </p:cNvSpPr>
          <p:nvPr/>
        </p:nvSpPr>
        <p:spPr bwMode="auto">
          <a:xfrm>
            <a:off x="1096776" y="146423"/>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7" name="Rectangle 3">
            <a:extLst>
              <a:ext uri="{FF2B5EF4-FFF2-40B4-BE49-F238E27FC236}">
                <a16:creationId xmlns:a16="http://schemas.microsoft.com/office/drawing/2014/main" id="{99FE05BF-8AA5-4F14-95C5-16EFED88710B}"/>
              </a:ext>
            </a:extLst>
          </p:cNvPr>
          <p:cNvSpPr>
            <a:spLocks noChangeArrowheads="1"/>
          </p:cNvSpPr>
          <p:nvPr/>
        </p:nvSpPr>
        <p:spPr bwMode="auto">
          <a:xfrm>
            <a:off x="0" y="809494"/>
            <a:ext cx="2699657" cy="92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7 : Tableau des compagnonnages (suite)</a:t>
            </a:r>
          </a:p>
        </p:txBody>
      </p:sp>
    </p:spTree>
    <p:extLst>
      <p:ext uri="{BB962C8B-B14F-4D97-AF65-F5344CB8AC3E}">
        <p14:creationId xmlns:p14="http://schemas.microsoft.com/office/powerpoint/2010/main" val="896056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3A212CA-D37D-4392-83DA-B6171CCE4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8659" y="0"/>
            <a:ext cx="2693532" cy="6858000"/>
          </a:xfrm>
          <a:prstGeom prst="rect">
            <a:avLst/>
          </a:prstGeom>
        </p:spPr>
      </p:pic>
      <p:sp>
        <p:nvSpPr>
          <p:cNvPr id="3" name="WordArt 4">
            <a:extLst>
              <a:ext uri="{FF2B5EF4-FFF2-40B4-BE49-F238E27FC236}">
                <a16:creationId xmlns:a16="http://schemas.microsoft.com/office/drawing/2014/main" id="{F52403C3-5B5C-421F-AD40-EB08011E7C51}"/>
              </a:ext>
            </a:extLst>
          </p:cNvPr>
          <p:cNvSpPr>
            <a:spLocks noChangeArrowheads="1" noChangeShapeType="1" noTextEdit="1"/>
          </p:cNvSpPr>
          <p:nvPr/>
        </p:nvSpPr>
        <p:spPr bwMode="auto">
          <a:xfrm>
            <a:off x="203891" y="157181"/>
            <a:ext cx="8477530" cy="671158"/>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E4C8B3DB-C475-4A33-87E4-1BD304788D71}"/>
              </a:ext>
            </a:extLst>
          </p:cNvPr>
          <p:cNvSpPr>
            <a:spLocks noChangeArrowheads="1"/>
          </p:cNvSpPr>
          <p:nvPr/>
        </p:nvSpPr>
        <p:spPr bwMode="auto">
          <a:xfrm>
            <a:off x="203891" y="828339"/>
            <a:ext cx="3645442" cy="67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7 : Tableau des compagnonnages (suite)</a:t>
            </a:r>
          </a:p>
        </p:txBody>
      </p:sp>
      <p:pic>
        <p:nvPicPr>
          <p:cNvPr id="6" name="Image 5">
            <a:extLst>
              <a:ext uri="{FF2B5EF4-FFF2-40B4-BE49-F238E27FC236}">
                <a16:creationId xmlns:a16="http://schemas.microsoft.com/office/drawing/2014/main" id="{983815DE-14E3-4812-899A-3F230886B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656" y="895350"/>
            <a:ext cx="4514850" cy="5962650"/>
          </a:xfrm>
          <a:prstGeom prst="rect">
            <a:avLst/>
          </a:prstGeom>
        </p:spPr>
      </p:pic>
      <p:pic>
        <p:nvPicPr>
          <p:cNvPr id="10" name="Image 9">
            <a:extLst>
              <a:ext uri="{FF2B5EF4-FFF2-40B4-BE49-F238E27FC236}">
                <a16:creationId xmlns:a16="http://schemas.microsoft.com/office/drawing/2014/main" id="{39E544BB-3A20-44A1-A44D-F90B5EDE3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05" y="1633256"/>
            <a:ext cx="4230398" cy="5143660"/>
          </a:xfrm>
          <a:prstGeom prst="rect">
            <a:avLst/>
          </a:prstGeom>
        </p:spPr>
      </p:pic>
      <p:sp>
        <p:nvSpPr>
          <p:cNvPr id="11" name="Espace réservé du numéro de diapositive 1">
            <a:extLst>
              <a:ext uri="{FF2B5EF4-FFF2-40B4-BE49-F238E27FC236}">
                <a16:creationId xmlns:a16="http://schemas.microsoft.com/office/drawing/2014/main" id="{16DC710C-8C27-4BA2-826D-D89186F4FC92}"/>
              </a:ext>
            </a:extLst>
          </p:cNvPr>
          <p:cNvSpPr txBox="1">
            <a:spLocks noGrp="1"/>
          </p:cNvSpPr>
          <p:nvPr/>
        </p:nvSpPr>
        <p:spPr bwMode="auto">
          <a:xfrm>
            <a:off x="11669304" y="354647"/>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152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0979007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DB3EC6-4F93-4B30-93A1-56256101F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069" y="963705"/>
            <a:ext cx="9039225" cy="5791200"/>
          </a:xfrm>
          <a:prstGeom prst="rect">
            <a:avLst/>
          </a:prstGeom>
        </p:spPr>
      </p:pic>
      <p:sp>
        <p:nvSpPr>
          <p:cNvPr id="4" name="Rectangle 3">
            <a:extLst>
              <a:ext uri="{FF2B5EF4-FFF2-40B4-BE49-F238E27FC236}">
                <a16:creationId xmlns:a16="http://schemas.microsoft.com/office/drawing/2014/main" id="{96017B14-DD12-4104-A4E8-DFEA40789E82}"/>
              </a:ext>
            </a:extLst>
          </p:cNvPr>
          <p:cNvSpPr>
            <a:spLocks noChangeArrowheads="1"/>
          </p:cNvSpPr>
          <p:nvPr/>
        </p:nvSpPr>
        <p:spPr bwMode="auto">
          <a:xfrm>
            <a:off x="0" y="671382"/>
            <a:ext cx="69386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7 : Tableau des compagnonnages (suite)</a:t>
            </a:r>
          </a:p>
        </p:txBody>
      </p:sp>
      <p:sp>
        <p:nvSpPr>
          <p:cNvPr id="5" name="WordArt 4">
            <a:extLst>
              <a:ext uri="{FF2B5EF4-FFF2-40B4-BE49-F238E27FC236}">
                <a16:creationId xmlns:a16="http://schemas.microsoft.com/office/drawing/2014/main" id="{F9026880-2941-4CBB-B08D-5D5A6655665C}"/>
              </a:ext>
            </a:extLst>
          </p:cNvPr>
          <p:cNvSpPr>
            <a:spLocks noChangeArrowheads="1" noChangeShapeType="1" noTextEdit="1"/>
          </p:cNvSpPr>
          <p:nvPr/>
        </p:nvSpPr>
        <p:spPr bwMode="auto">
          <a:xfrm>
            <a:off x="1096776" y="146423"/>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6" name="Espace réservé du numéro de diapositive 1">
            <a:extLst>
              <a:ext uri="{FF2B5EF4-FFF2-40B4-BE49-F238E27FC236}">
                <a16:creationId xmlns:a16="http://schemas.microsoft.com/office/drawing/2014/main" id="{BA552C62-C5B6-491C-8F45-3B80F364C68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153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6807441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C1F3953B-E706-4B69-81CA-8683965BD9FD}"/>
              </a:ext>
            </a:extLst>
          </p:cNvPr>
          <p:cNvSpPr>
            <a:spLocks noChangeArrowheads="1" noChangeShapeType="1" noTextEdit="1"/>
          </p:cNvSpPr>
          <p:nvPr/>
        </p:nvSpPr>
        <p:spPr bwMode="auto">
          <a:xfrm rot="16200000">
            <a:off x="-2819559" y="3167903"/>
            <a:ext cx="6738258" cy="641938"/>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a:t>
            </a:r>
          </a:p>
        </p:txBody>
      </p:sp>
      <p:pic>
        <p:nvPicPr>
          <p:cNvPr id="3" name="Image 5" descr="table_compagnionnages_r.jpg">
            <a:extLst>
              <a:ext uri="{FF2B5EF4-FFF2-40B4-BE49-F238E27FC236}">
                <a16:creationId xmlns:a16="http://schemas.microsoft.com/office/drawing/2014/main" id="{79EBDC22-3D28-4DA2-8BB2-9C18C84568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8998" y="119742"/>
            <a:ext cx="9340776" cy="673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891A252-4E74-4EB3-B13E-9A8C99D1183A}"/>
              </a:ext>
            </a:extLst>
          </p:cNvPr>
          <p:cNvSpPr>
            <a:spLocks noChangeArrowheads="1"/>
          </p:cNvSpPr>
          <p:nvPr/>
        </p:nvSpPr>
        <p:spPr bwMode="auto">
          <a:xfrm rot="16200000">
            <a:off x="-1869837" y="3221240"/>
            <a:ext cx="65723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Annexe 7 : Tableau des compagnonnages (suite et fin)</a:t>
            </a:r>
          </a:p>
        </p:txBody>
      </p:sp>
      <p:sp>
        <p:nvSpPr>
          <p:cNvPr id="5" name="Espace réservé du numéro de diapositive 1">
            <a:extLst>
              <a:ext uri="{FF2B5EF4-FFF2-40B4-BE49-F238E27FC236}">
                <a16:creationId xmlns:a16="http://schemas.microsoft.com/office/drawing/2014/main" id="{C4F679B7-51E7-4433-9D61-4F54C235DEA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154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8806737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B7D07-702F-46ED-B2B6-A1A7F8537ACE}"/>
              </a:ext>
            </a:extLst>
          </p:cNvPr>
          <p:cNvSpPr>
            <a:spLocks noChangeArrowheads="1"/>
          </p:cNvSpPr>
          <p:nvPr/>
        </p:nvSpPr>
        <p:spPr bwMode="auto">
          <a:xfrm>
            <a:off x="179388" y="908050"/>
            <a:ext cx="11686297" cy="3354765"/>
          </a:xfrm>
          <a:prstGeom prst="rect">
            <a:avLst/>
          </a:prstGeom>
          <a:noFill/>
          <a:ln w="9525">
            <a:noFill/>
            <a:miter lim="800000"/>
            <a:headEnd/>
            <a:tailEnd/>
          </a:ln>
        </p:spPr>
        <p:txBody>
          <a:bodyPr wrap="square">
            <a:spAutoFit/>
          </a:bodyPr>
          <a:lstStyle/>
          <a:p>
            <a:pPr>
              <a:defRPr/>
            </a:pPr>
            <a:r>
              <a:rPr lang="fr-FR" altLang="fr-FR" b="1" u="sng" dirty="0">
                <a:solidFill>
                  <a:srgbClr val="7030A0"/>
                </a:solidFill>
                <a:latin typeface="Arial" panose="020B0604020202020204" pitchFamily="34" charset="0"/>
              </a:rPr>
              <a:t>Annexe 8 : </a:t>
            </a:r>
            <a:r>
              <a:rPr lang="fr-FR" b="1" u="sng" dirty="0">
                <a:solidFill>
                  <a:srgbClr val="7030A0"/>
                </a:solidFill>
                <a:latin typeface="Arial" charset="0"/>
              </a:rPr>
              <a:t>Lutte biologique dans les pays pauvres (l’exemple de Madagascar)</a:t>
            </a:r>
            <a:r>
              <a:rPr lang="fr-FR" b="1" dirty="0">
                <a:solidFill>
                  <a:srgbClr val="7030A0"/>
                </a:solidFill>
                <a:latin typeface="Arial" charset="0"/>
              </a:rPr>
              <a:t> </a:t>
            </a:r>
          </a:p>
          <a:p>
            <a:pPr algn="just" eaLnBrk="1" hangingPunct="1">
              <a:defRPr/>
            </a:pPr>
            <a:endParaRPr lang="fr-FR" dirty="0">
              <a:solidFill>
                <a:srgbClr val="7030A0"/>
              </a:solidFill>
              <a:latin typeface="Arial" charset="0"/>
            </a:endParaRPr>
          </a:p>
          <a:p>
            <a:pPr algn="just" eaLnBrk="1" hangingPunct="1">
              <a:defRPr/>
            </a:pPr>
            <a:r>
              <a:rPr lang="fr-FR" sz="1600" dirty="0">
                <a:solidFill>
                  <a:srgbClr val="7030A0"/>
                </a:solidFill>
                <a:latin typeface="Arial" charset="0"/>
              </a:rPr>
              <a:t>A Madagascar, on peut envisager deux types de lutte biologique :</a:t>
            </a:r>
          </a:p>
          <a:p>
            <a:pPr algn="just" eaLnBrk="1" hangingPunct="1">
              <a:defRPr/>
            </a:pPr>
            <a:endParaRPr lang="fr-FR" sz="1600" dirty="0">
              <a:solidFill>
                <a:srgbClr val="7030A0"/>
              </a:solidFill>
              <a:latin typeface="Arial" charset="0"/>
            </a:endParaRPr>
          </a:p>
          <a:p>
            <a:pPr marL="342900" indent="-342900" algn="just" eaLnBrk="1" hangingPunct="1">
              <a:buFontTx/>
              <a:buAutoNum type="arabicParenR"/>
              <a:defRPr/>
            </a:pPr>
            <a:r>
              <a:rPr lang="fr-FR" sz="1600" dirty="0">
                <a:solidFill>
                  <a:srgbClr val="7030A0"/>
                </a:solidFill>
                <a:latin typeface="Arial" charset="0"/>
              </a:rPr>
              <a:t>Pour les grandes cultures industrielles (canne à sucre, riz … peu nombreuses sur l’île).</a:t>
            </a:r>
          </a:p>
          <a:p>
            <a:pPr marL="342900" indent="-342900" algn="just" eaLnBrk="1" hangingPunct="1">
              <a:buFontTx/>
              <a:buAutoNum type="arabicParenR"/>
              <a:defRPr/>
            </a:pPr>
            <a:r>
              <a:rPr lang="fr-FR" sz="1600" dirty="0">
                <a:solidFill>
                  <a:srgbClr val="7030A0"/>
                </a:solidFill>
                <a:latin typeface="Arial" charset="0"/>
              </a:rPr>
              <a:t>Pour les petits lopins de terre de la culture vivrière (la majeure partie des surfaces cultivées sur l’île).</a:t>
            </a:r>
          </a:p>
          <a:p>
            <a:pPr marL="342900" indent="-342900" algn="just" eaLnBrk="1" hangingPunct="1">
              <a:defRPr/>
            </a:pPr>
            <a:endParaRPr lang="fr-FR" sz="1600" dirty="0">
              <a:solidFill>
                <a:srgbClr val="7030A0"/>
              </a:solidFill>
              <a:latin typeface="Arial" charset="0"/>
            </a:endParaRPr>
          </a:p>
          <a:p>
            <a:pPr indent="-342900" algn="just" eaLnBrk="1" hangingPunct="1">
              <a:defRPr/>
            </a:pPr>
            <a:r>
              <a:rPr lang="fr-FR" sz="1600" dirty="0">
                <a:solidFill>
                  <a:srgbClr val="7030A0"/>
                </a:solidFill>
                <a:latin typeface="Arial" charset="0"/>
              </a:rPr>
              <a:t>Le jardinier en France peut acheter ou élever des coccinelles, des trichogrammes, acheter des pièges à phéromones, utiliser les cultures associées et compagnonnages végétaux (avec l’utilisation de tableaux de cultures associées) … Toutes ces solutions ont un coût. Et elles ne semblent pas diffusées largement à Madagascar (d’une manière « commerciale » ou large).</a:t>
            </a:r>
          </a:p>
          <a:p>
            <a:pPr indent="-342900" algn="just" eaLnBrk="1" hangingPunct="1">
              <a:defRPr/>
            </a:pPr>
            <a:endParaRPr lang="fr-FR" sz="1600" dirty="0">
              <a:solidFill>
                <a:srgbClr val="7030A0"/>
              </a:solidFill>
              <a:latin typeface="Arial" charset="0"/>
            </a:endParaRPr>
          </a:p>
          <a:p>
            <a:pPr indent="-342900" algn="just" eaLnBrk="1" hangingPunct="1">
              <a:defRPr/>
            </a:pPr>
            <a:r>
              <a:rPr lang="fr-FR" sz="1600" dirty="0">
                <a:solidFill>
                  <a:srgbClr val="7030A0"/>
                </a:solidFill>
                <a:latin typeface="Arial" charset="0"/>
              </a:rPr>
              <a:t>A Madagascar, en fonction du taux d’alphabétisation, </a:t>
            </a:r>
            <a:r>
              <a:rPr lang="fr-FR" sz="1600" i="1" dirty="0">
                <a:solidFill>
                  <a:srgbClr val="7030A0"/>
                </a:solidFill>
                <a:latin typeface="Arial" charset="0"/>
              </a:rPr>
              <a:t>on pourrait envisager, comme techniques très simples, des cultures associées et compagnonnages végétaux, à élaborer localement.</a:t>
            </a:r>
          </a:p>
        </p:txBody>
      </p:sp>
      <p:sp>
        <p:nvSpPr>
          <p:cNvPr id="3" name="WordArt 4">
            <a:extLst>
              <a:ext uri="{FF2B5EF4-FFF2-40B4-BE49-F238E27FC236}">
                <a16:creationId xmlns:a16="http://schemas.microsoft.com/office/drawing/2014/main" id="{B25D3980-2425-4147-B531-5C4AD79F28F8}"/>
              </a:ext>
            </a:extLst>
          </p:cNvPr>
          <p:cNvSpPr>
            <a:spLocks noChangeArrowheads="1" noChangeShapeType="1" noTextEdit="1"/>
          </p:cNvSpPr>
          <p:nvPr/>
        </p:nvSpPr>
        <p:spPr bwMode="auto">
          <a:xfrm>
            <a:off x="1096776" y="146423"/>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Espace réservé du numéro de diapositive 1">
            <a:extLst>
              <a:ext uri="{FF2B5EF4-FFF2-40B4-BE49-F238E27FC236}">
                <a16:creationId xmlns:a16="http://schemas.microsoft.com/office/drawing/2014/main" id="{F73BF6A9-CB79-4135-8259-EBE3C9E8995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155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7713837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8EC7615-A8AA-4476-8ACA-D7CCAF827F55}"/>
              </a:ext>
            </a:extLst>
          </p:cNvPr>
          <p:cNvSpPr>
            <a:spLocks noChangeArrowheads="1"/>
          </p:cNvSpPr>
          <p:nvPr/>
        </p:nvSpPr>
        <p:spPr bwMode="auto">
          <a:xfrm>
            <a:off x="254692" y="1120177"/>
            <a:ext cx="87852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b="1" dirty="0">
                <a:solidFill>
                  <a:srgbClr val="7030A0"/>
                </a:solidFill>
                <a:latin typeface="Arial" panose="020B0604020202020204" pitchFamily="34" charset="0"/>
              </a:rPr>
              <a:t>Annexe 9 : préparation du purin de neem</a:t>
            </a:r>
          </a:p>
          <a:p>
            <a:pPr algn="just" eaLnBrk="1" hangingPunct="1">
              <a:spcBef>
                <a:spcPct val="0"/>
              </a:spcBef>
              <a:buFontTx/>
              <a:buNone/>
            </a:pPr>
            <a:endParaRPr lang="fr-FR" altLang="fr-FR" sz="1600" b="1"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Traitement biologique contre les insectes comme les criquets dans les jardins :</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Avec les feuilles d'</a:t>
            </a:r>
            <a:r>
              <a:rPr lang="fr-FR" altLang="fr-FR" sz="1600" i="1" dirty="0" err="1">
                <a:solidFill>
                  <a:srgbClr val="7030A0"/>
                </a:solidFill>
                <a:latin typeface="Arial" panose="020B0604020202020204" pitchFamily="34" charset="0"/>
              </a:rPr>
              <a:t>Azadirachta</a:t>
            </a:r>
            <a:r>
              <a:rPr lang="fr-FR" altLang="fr-FR" sz="1600" i="1" dirty="0">
                <a:solidFill>
                  <a:srgbClr val="7030A0"/>
                </a:solidFill>
                <a:latin typeface="Arial" panose="020B0604020202020204" pitchFamily="34" charset="0"/>
              </a:rPr>
              <a:t> </a:t>
            </a:r>
            <a:r>
              <a:rPr lang="fr-FR" altLang="fr-FR" sz="1600" i="1" dirty="0" err="1">
                <a:solidFill>
                  <a:srgbClr val="7030A0"/>
                </a:solidFill>
                <a:latin typeface="Arial" panose="020B0604020202020204" pitchFamily="34" charset="0"/>
              </a:rPr>
              <a:t>indica</a:t>
            </a:r>
            <a:r>
              <a:rPr lang="fr-FR" altLang="fr-FR" sz="1600" dirty="0">
                <a:solidFill>
                  <a:srgbClr val="7030A0"/>
                </a:solidFill>
                <a:latin typeface="Arial" panose="020B0604020202020204" pitchFamily="34" charset="0"/>
              </a:rPr>
              <a:t>, « </a:t>
            </a:r>
            <a:r>
              <a:rPr lang="fr-FR" altLang="fr-FR" sz="1600" dirty="0" err="1">
                <a:solidFill>
                  <a:srgbClr val="7030A0"/>
                </a:solidFill>
                <a:latin typeface="Arial" panose="020B0604020202020204" pitchFamily="34" charset="0"/>
              </a:rPr>
              <a:t>Nim</a:t>
            </a:r>
            <a:r>
              <a:rPr lang="fr-FR" altLang="fr-FR" sz="1600" dirty="0">
                <a:solidFill>
                  <a:srgbClr val="7030A0"/>
                </a:solidFill>
                <a:latin typeface="Arial" panose="020B0604020202020204" pitchFamily="34" charset="0"/>
              </a:rPr>
              <a:t> » en </a:t>
            </a:r>
            <a:r>
              <a:rPr lang="fr-FR" altLang="fr-FR" sz="1600" dirty="0" err="1">
                <a:solidFill>
                  <a:srgbClr val="7030A0"/>
                </a:solidFill>
                <a:latin typeface="Arial" panose="020B0604020202020204" pitchFamily="34" charset="0"/>
              </a:rPr>
              <a:t>mooré</a:t>
            </a:r>
            <a:r>
              <a:rPr lang="fr-FR" altLang="fr-FR" sz="1600" dirty="0">
                <a:solidFill>
                  <a:srgbClr val="7030A0"/>
                </a:solidFill>
                <a:latin typeface="Arial" panose="020B0604020202020204" pitchFamily="34" charset="0"/>
              </a:rPr>
              <a:t> (ou « neem ») :</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 Prendre 2 kilos de feuilles fraîches pour obtenir 5 kilos de préparation</a:t>
            </a:r>
          </a:p>
          <a:p>
            <a:pPr algn="just" eaLnBrk="1" hangingPunct="1">
              <a:spcBef>
                <a:spcPct val="0"/>
              </a:spcBef>
              <a:buFontTx/>
              <a:buNone/>
            </a:pPr>
            <a:r>
              <a:rPr lang="fr-FR" altLang="fr-FR" sz="1600" dirty="0">
                <a:solidFill>
                  <a:srgbClr val="7030A0"/>
                </a:solidFill>
                <a:latin typeface="Arial" panose="020B0604020202020204" pitchFamily="34" charset="0"/>
              </a:rPr>
              <a:t>- Faire bouillir 5-6 litres d'eau dans une vieille marmite</a:t>
            </a:r>
          </a:p>
          <a:p>
            <a:pPr algn="just" eaLnBrk="1" hangingPunct="1">
              <a:spcBef>
                <a:spcPct val="0"/>
              </a:spcBef>
              <a:buFontTx/>
              <a:buNone/>
            </a:pPr>
            <a:r>
              <a:rPr lang="fr-FR" altLang="fr-FR" sz="1600" dirty="0">
                <a:solidFill>
                  <a:srgbClr val="7030A0"/>
                </a:solidFill>
                <a:latin typeface="Arial" panose="020B0604020202020204" pitchFamily="34" charset="0"/>
              </a:rPr>
              <a:t>- Mettre les feuilles dans l'eau bouillante</a:t>
            </a:r>
          </a:p>
          <a:p>
            <a:pPr algn="just" eaLnBrk="1" hangingPunct="1">
              <a:spcBef>
                <a:spcPct val="0"/>
              </a:spcBef>
              <a:buFontTx/>
              <a:buNone/>
            </a:pPr>
            <a:r>
              <a:rPr lang="fr-FR" altLang="fr-FR" sz="1600" dirty="0">
                <a:solidFill>
                  <a:srgbClr val="7030A0"/>
                </a:solidFill>
                <a:latin typeface="Arial" panose="020B0604020202020204" pitchFamily="34" charset="0"/>
              </a:rPr>
              <a:t>- Laisser cuire pendant un bon moment (au moins 20 minutes) à feux doux</a:t>
            </a:r>
          </a:p>
          <a:p>
            <a:pPr algn="just" eaLnBrk="1" hangingPunct="1">
              <a:spcBef>
                <a:spcPct val="0"/>
              </a:spcBef>
              <a:buFontTx/>
              <a:buNone/>
            </a:pPr>
            <a:r>
              <a:rPr lang="fr-FR" altLang="fr-FR" sz="1600" dirty="0">
                <a:solidFill>
                  <a:srgbClr val="7030A0"/>
                </a:solidFill>
                <a:latin typeface="Arial" panose="020B0604020202020204" pitchFamily="34" charset="0"/>
              </a:rPr>
              <a:t>- Sortir du feu et laisser refroidir la préparation</a:t>
            </a:r>
          </a:p>
          <a:p>
            <a:pPr algn="just" eaLnBrk="1" hangingPunct="1">
              <a:spcBef>
                <a:spcPct val="0"/>
              </a:spcBef>
              <a:buFontTx/>
              <a:buNone/>
            </a:pPr>
            <a:r>
              <a:rPr lang="fr-FR" altLang="fr-FR" sz="1600" dirty="0">
                <a:solidFill>
                  <a:srgbClr val="7030A0"/>
                </a:solidFill>
                <a:latin typeface="Arial" panose="020B0604020202020204" pitchFamily="34" charset="0"/>
              </a:rPr>
              <a:t>- Filtrer</a:t>
            </a:r>
          </a:p>
          <a:p>
            <a:pPr algn="just" eaLnBrk="1" hangingPunct="1">
              <a:spcBef>
                <a:spcPct val="0"/>
              </a:spcBef>
              <a:buFontTx/>
              <a:buNone/>
            </a:pPr>
            <a:r>
              <a:rPr lang="fr-FR" altLang="fr-FR" sz="1600" dirty="0">
                <a:solidFill>
                  <a:srgbClr val="7030A0"/>
                </a:solidFill>
                <a:latin typeface="Arial" panose="020B0604020202020204" pitchFamily="34" charset="0"/>
              </a:rPr>
              <a:t>- Ajouter à la décoction un peu de savon [du type savon de Marseille], ou d’eau savonneuse. Cela, cela facilite la fixation de la préparation sur les plantes</a:t>
            </a:r>
          </a:p>
          <a:p>
            <a:pPr algn="just" eaLnBrk="1" hangingPunct="1">
              <a:spcBef>
                <a:spcPct val="0"/>
              </a:spcBef>
              <a:buFontTx/>
              <a:buNone/>
            </a:pPr>
            <a:r>
              <a:rPr lang="fr-FR" altLang="fr-FR" sz="1600" dirty="0">
                <a:solidFill>
                  <a:srgbClr val="7030A0"/>
                </a:solidFill>
                <a:latin typeface="Arial" panose="020B0604020202020204" pitchFamily="34" charset="0"/>
              </a:rPr>
              <a:t>- Bien mélanger</a:t>
            </a:r>
          </a:p>
          <a:p>
            <a:pPr algn="just" eaLnBrk="1" hangingPunct="1">
              <a:spcBef>
                <a:spcPct val="0"/>
              </a:spcBef>
              <a:buFontTx/>
              <a:buNone/>
            </a:pPr>
            <a:r>
              <a:rPr lang="fr-FR" altLang="fr-FR" sz="1600" dirty="0">
                <a:solidFill>
                  <a:srgbClr val="7030A0"/>
                </a:solidFill>
                <a:latin typeface="Arial" panose="020B0604020202020204" pitchFamily="34" charset="0"/>
              </a:rPr>
              <a:t>- Pulvériser les plantes attaquées avec la préparation, le matin avant 9 h ou le soir après 17 h.</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200" dirty="0">
                <a:solidFill>
                  <a:srgbClr val="7030A0"/>
                </a:solidFill>
                <a:latin typeface="Arial" panose="020B0604020202020204" pitchFamily="34" charset="0"/>
              </a:rPr>
              <a:t>Source : Traitement jardins. A partir des conseils de Drissa </a:t>
            </a:r>
            <a:r>
              <a:rPr lang="fr-FR" altLang="fr-FR" sz="1200" dirty="0" err="1">
                <a:solidFill>
                  <a:srgbClr val="7030A0"/>
                </a:solidFill>
                <a:latin typeface="Arial" panose="020B0604020202020204" pitchFamily="34" charset="0"/>
              </a:rPr>
              <a:t>Yago</a:t>
            </a:r>
            <a:r>
              <a:rPr lang="fr-FR" altLang="fr-FR" sz="1200" dirty="0">
                <a:solidFill>
                  <a:srgbClr val="7030A0"/>
                </a:solidFill>
                <a:latin typeface="Arial" panose="020B0604020202020204" pitchFamily="34" charset="0"/>
              </a:rPr>
              <a:t>, technicien agricole, </a:t>
            </a:r>
            <a:r>
              <a:rPr lang="fr-FR" altLang="fr-FR" sz="1200" dirty="0" err="1">
                <a:solidFill>
                  <a:srgbClr val="7030A0"/>
                </a:solidFill>
                <a:latin typeface="Arial" panose="020B0604020202020204" pitchFamily="34" charset="0"/>
              </a:rPr>
              <a:t>Réo</a:t>
            </a:r>
            <a:r>
              <a:rPr lang="fr-FR" altLang="fr-FR" sz="1200" dirty="0">
                <a:solidFill>
                  <a:srgbClr val="7030A0"/>
                </a:solidFill>
                <a:latin typeface="Arial" panose="020B0604020202020204" pitchFamily="34" charset="0"/>
              </a:rPr>
              <a:t> au Burkina </a:t>
            </a:r>
            <a:r>
              <a:rPr lang="fr-FR" altLang="fr-FR" sz="1200" dirty="0" err="1">
                <a:solidFill>
                  <a:srgbClr val="7030A0"/>
                </a:solidFill>
                <a:latin typeface="Arial" panose="020B0604020202020204" pitchFamily="34" charset="0"/>
              </a:rPr>
              <a:t>faso</a:t>
            </a:r>
            <a:r>
              <a:rPr lang="fr-FR" altLang="fr-FR" sz="1200" dirty="0">
                <a:solidFill>
                  <a:srgbClr val="7030A0"/>
                </a:solidFill>
                <a:latin typeface="Arial" panose="020B0604020202020204" pitchFamily="34" charset="0"/>
              </a:rPr>
              <a:t>. Janvier 2008</a:t>
            </a:r>
          </a:p>
          <a:p>
            <a:pPr algn="just" eaLnBrk="1" hangingPunct="1">
              <a:spcBef>
                <a:spcPct val="0"/>
              </a:spcBef>
              <a:buFontTx/>
              <a:buNone/>
            </a:pPr>
            <a:endParaRPr lang="fr-FR" altLang="fr-FR" sz="1600" dirty="0">
              <a:solidFill>
                <a:srgbClr val="7030A0"/>
              </a:solidFill>
              <a:latin typeface="Arial" panose="020B0604020202020204" pitchFamily="34" charset="0"/>
            </a:endParaRPr>
          </a:p>
        </p:txBody>
      </p:sp>
      <p:pic>
        <p:nvPicPr>
          <p:cNvPr id="3" name="Picture 2" descr="CriquetPelerin2_s">
            <a:extLst>
              <a:ext uri="{FF2B5EF4-FFF2-40B4-BE49-F238E27FC236}">
                <a16:creationId xmlns:a16="http://schemas.microsoft.com/office/drawing/2014/main" id="{2EF1434A-3F9D-4C39-99BB-2432D9C8B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5732463"/>
            <a:ext cx="17335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argousier_s">
            <a:extLst>
              <a:ext uri="{FF2B5EF4-FFF2-40B4-BE49-F238E27FC236}">
                <a16:creationId xmlns:a16="http://schemas.microsoft.com/office/drawing/2014/main" id="{2EB5D214-0208-4374-95D1-3E8BAE123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0545" y="1932230"/>
            <a:ext cx="180975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6">
            <a:extLst>
              <a:ext uri="{FF2B5EF4-FFF2-40B4-BE49-F238E27FC236}">
                <a16:creationId xmlns:a16="http://schemas.microsoft.com/office/drawing/2014/main" id="{3B4F96A8-C5A6-4BAC-9F20-8CC004BBE341}"/>
              </a:ext>
            </a:extLst>
          </p:cNvPr>
          <p:cNvSpPr txBox="1">
            <a:spLocks noChangeArrowheads="1"/>
          </p:cNvSpPr>
          <p:nvPr/>
        </p:nvSpPr>
        <p:spPr bwMode="auto">
          <a:xfrm>
            <a:off x="9919895" y="3343686"/>
            <a:ext cx="2051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dirty="0">
                <a:solidFill>
                  <a:srgbClr val="7030A0"/>
                </a:solidFill>
                <a:latin typeface="Arial" panose="020B0604020202020204" pitchFamily="34" charset="0"/>
              </a:rPr>
              <a:t>Le </a:t>
            </a:r>
            <a:r>
              <a:rPr lang="fr-FR" altLang="fr-FR" sz="1200" i="1" dirty="0">
                <a:solidFill>
                  <a:srgbClr val="7030A0"/>
                </a:solidFill>
                <a:latin typeface="Arial" panose="020B0604020202020204" pitchFamily="34" charset="0"/>
              </a:rPr>
              <a:t>margousier</a:t>
            </a:r>
            <a:r>
              <a:rPr lang="fr-FR" altLang="fr-FR" sz="1200" dirty="0">
                <a:solidFill>
                  <a:srgbClr val="7030A0"/>
                </a:solidFill>
                <a:latin typeface="Arial" panose="020B0604020202020204" pitchFamily="34" charset="0"/>
              </a:rPr>
              <a:t> ou </a:t>
            </a:r>
            <a:r>
              <a:rPr lang="fr-FR" altLang="fr-FR" sz="1200" i="1" dirty="0">
                <a:solidFill>
                  <a:srgbClr val="7030A0"/>
                </a:solidFill>
                <a:latin typeface="Arial" panose="020B0604020202020204" pitchFamily="34" charset="0"/>
              </a:rPr>
              <a:t>neem</a:t>
            </a:r>
            <a:r>
              <a:rPr lang="fr-FR" altLang="fr-FR" sz="1200" dirty="0">
                <a:solidFill>
                  <a:srgbClr val="7030A0"/>
                </a:solidFill>
                <a:latin typeface="Arial" panose="020B0604020202020204" pitchFamily="34" charset="0"/>
              </a:rPr>
              <a:t> produit des fruits riches en </a:t>
            </a:r>
            <a:r>
              <a:rPr lang="fr-FR" altLang="fr-FR" sz="1200" i="1" dirty="0" err="1">
                <a:solidFill>
                  <a:srgbClr val="7030A0"/>
                </a:solidFill>
                <a:latin typeface="Arial" panose="020B0604020202020204" pitchFamily="34" charset="0"/>
              </a:rPr>
              <a:t>azadiractine</a:t>
            </a:r>
            <a:r>
              <a:rPr lang="fr-FR" altLang="fr-FR" sz="1200" dirty="0">
                <a:solidFill>
                  <a:srgbClr val="7030A0"/>
                </a:solidFill>
                <a:latin typeface="Arial" panose="020B0604020202020204" pitchFamily="34" charset="0"/>
              </a:rPr>
              <a:t> ayant des propriétés insecticides</a:t>
            </a:r>
          </a:p>
        </p:txBody>
      </p:sp>
      <p:sp>
        <p:nvSpPr>
          <p:cNvPr id="6" name="ZoneTexte 7">
            <a:extLst>
              <a:ext uri="{FF2B5EF4-FFF2-40B4-BE49-F238E27FC236}">
                <a16:creationId xmlns:a16="http://schemas.microsoft.com/office/drawing/2014/main" id="{77D8D2CA-3FF3-4283-A9CB-8DF0707222F0}"/>
              </a:ext>
            </a:extLst>
          </p:cNvPr>
          <p:cNvSpPr txBox="1">
            <a:spLocks noChangeArrowheads="1"/>
          </p:cNvSpPr>
          <p:nvPr/>
        </p:nvSpPr>
        <p:spPr bwMode="auto">
          <a:xfrm>
            <a:off x="5435600" y="5949950"/>
            <a:ext cx="2946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Un</a:t>
            </a:r>
            <a:r>
              <a:rPr lang="fr-FR" altLang="fr-FR" sz="1000"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rPr>
              <a:t>insecte généraliste, le criquet pèlerin,</a:t>
            </a:r>
          </a:p>
          <a:p>
            <a:pPr eaLnBrk="1" hangingPunct="1">
              <a:spcBef>
                <a:spcPct val="0"/>
              </a:spcBef>
              <a:buFontTx/>
              <a:buNone/>
            </a:pPr>
            <a:r>
              <a:rPr lang="fr-FR" altLang="fr-FR" sz="1200" i="1" dirty="0" err="1">
                <a:solidFill>
                  <a:srgbClr val="7030A0"/>
                </a:solidFill>
                <a:latin typeface="Arial" panose="020B0604020202020204" pitchFamily="34" charset="0"/>
              </a:rPr>
              <a:t>Schistocerca</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gregaria</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rPr>
              <a:t>Forskal</a:t>
            </a:r>
            <a:endParaRPr lang="fr-FR" altLang="fr-FR" sz="1200" dirty="0">
              <a:solidFill>
                <a:srgbClr val="7030A0"/>
              </a:solidFill>
              <a:latin typeface="Arial" panose="020B0604020202020204" pitchFamily="34" charset="0"/>
            </a:endParaRPr>
          </a:p>
        </p:txBody>
      </p:sp>
      <p:sp>
        <p:nvSpPr>
          <p:cNvPr id="7" name="WordArt 4">
            <a:extLst>
              <a:ext uri="{FF2B5EF4-FFF2-40B4-BE49-F238E27FC236}">
                <a16:creationId xmlns:a16="http://schemas.microsoft.com/office/drawing/2014/main" id="{1419B71B-C030-42BE-B279-1EF9A8959FAA}"/>
              </a:ext>
            </a:extLst>
          </p:cNvPr>
          <p:cNvSpPr>
            <a:spLocks noChangeArrowheads="1" noChangeShapeType="1" noTextEdit="1"/>
          </p:cNvSpPr>
          <p:nvPr/>
        </p:nvSpPr>
        <p:spPr bwMode="auto">
          <a:xfrm>
            <a:off x="1096776" y="146423"/>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8" name="Espace réservé du numéro de diapositive 1">
            <a:extLst>
              <a:ext uri="{FF2B5EF4-FFF2-40B4-BE49-F238E27FC236}">
                <a16:creationId xmlns:a16="http://schemas.microsoft.com/office/drawing/2014/main" id="{D8C91C82-9385-4EB0-BB19-2FCF00348D25}"/>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156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51444530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83B33459-CCBE-472C-B184-029F2572A65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6055796E-8108-40FB-96C9-44EFD11BEAC4}"/>
              </a:ext>
            </a:extLst>
          </p:cNvPr>
          <p:cNvSpPr/>
          <p:nvPr/>
        </p:nvSpPr>
        <p:spPr>
          <a:xfrm>
            <a:off x="139888" y="792492"/>
            <a:ext cx="5044971"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Annexe 10 : Plantes biopesticides africaines</a:t>
            </a:r>
            <a:endParaRPr lang="fr-FR" altLang="fr-FR" dirty="0">
              <a:solidFill>
                <a:srgbClr val="7030A0"/>
              </a:solidFill>
              <a:latin typeface="Arial" panose="020B0604020202020204" pitchFamily="34" charset="0"/>
            </a:endParaRPr>
          </a:p>
        </p:txBody>
      </p:sp>
      <p:sp>
        <p:nvSpPr>
          <p:cNvPr id="5" name="Espace réservé du texte 2">
            <a:extLst>
              <a:ext uri="{FF2B5EF4-FFF2-40B4-BE49-F238E27FC236}">
                <a16:creationId xmlns:a16="http://schemas.microsoft.com/office/drawing/2014/main" id="{1187488E-7C49-4781-85E5-D5E35EF6F798}"/>
              </a:ext>
            </a:extLst>
          </p:cNvPr>
          <p:cNvSpPr txBox="1">
            <a:spLocks/>
          </p:cNvSpPr>
          <p:nvPr/>
        </p:nvSpPr>
        <p:spPr>
          <a:xfrm>
            <a:off x="-73361" y="1211263"/>
            <a:ext cx="3140822" cy="455612"/>
          </a:xfrm>
          <a:prstGeom prst="rect">
            <a:avLst/>
          </a:prstGeom>
        </p:spPr>
        <p:txBody>
          <a:bodyPr lIns="146304" tIns="91440" anchor="ctr">
            <a:normAutofit fontScale="85000" lnSpcReduction="10000"/>
          </a:bodyPr>
          <a:lstStyle>
            <a:lvl1pPr marL="0" indent="0" algn="l" rtl="0" eaLnBrk="1" latinLnBrk="0" hangingPunct="1">
              <a:spcBef>
                <a:spcPts val="250"/>
              </a:spcBef>
              <a:buClr>
                <a:schemeClr val="accent1"/>
              </a:buClr>
              <a:buSzPct val="80000"/>
              <a:buFont typeface="Wingdings 2"/>
              <a:buNone/>
              <a:defRPr kumimoji="0" sz="2400" b="1"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None/>
              <a:defRPr kumimoji="0" sz="2000" b="1"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None/>
              <a:defRPr kumimoji="0" sz="1800" b="1"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None/>
              <a:defRPr kumimoji="0" sz="1600" b="1"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None/>
              <a:defRPr kumimoji="0" sz="1600" b="1"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lgn="ctr" fontAlgn="auto">
              <a:spcAft>
                <a:spcPts val="0"/>
              </a:spcAft>
              <a:buClr>
                <a:srgbClr val="F07F09"/>
              </a:buClr>
              <a:defRPr/>
            </a:pPr>
            <a:r>
              <a:rPr lang="fr-FR" dirty="0">
                <a:solidFill>
                  <a:srgbClr val="7030A0"/>
                </a:solidFill>
                <a:latin typeface="Verdana"/>
              </a:rPr>
              <a:t>Feuilles de papayer </a:t>
            </a:r>
          </a:p>
        </p:txBody>
      </p:sp>
      <p:sp>
        <p:nvSpPr>
          <p:cNvPr id="6" name="Espace réservé du texte 4">
            <a:extLst>
              <a:ext uri="{FF2B5EF4-FFF2-40B4-BE49-F238E27FC236}">
                <a16:creationId xmlns:a16="http://schemas.microsoft.com/office/drawing/2014/main" id="{B62E0437-1F78-4B43-9659-4D24CE468CC7}"/>
              </a:ext>
            </a:extLst>
          </p:cNvPr>
          <p:cNvSpPr txBox="1">
            <a:spLocks/>
          </p:cNvSpPr>
          <p:nvPr/>
        </p:nvSpPr>
        <p:spPr>
          <a:xfrm>
            <a:off x="3326587" y="1167965"/>
            <a:ext cx="2287158" cy="725375"/>
          </a:xfrm>
          <a:prstGeom prst="rect">
            <a:avLst/>
          </a:prstGeom>
        </p:spPr>
        <p:txBody>
          <a:bodyPr lIns="137160" tIns="91440" anchor="ctr">
            <a:noAutofit/>
          </a:bodyPr>
          <a:lstStyle>
            <a:lvl1pPr marL="0" indent="0" algn="l" rtl="0" eaLnBrk="1" latinLnBrk="0" hangingPunct="1">
              <a:spcBef>
                <a:spcPts val="250"/>
              </a:spcBef>
              <a:buClr>
                <a:schemeClr val="accent1"/>
              </a:buClr>
              <a:buSzPct val="80000"/>
              <a:buFont typeface="Wingdings 2"/>
              <a:buNone/>
              <a:defRPr kumimoji="0" sz="2400" b="1"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None/>
              <a:defRPr kumimoji="0" sz="2000" b="1"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None/>
              <a:defRPr kumimoji="0" sz="1800" b="1"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None/>
              <a:defRPr kumimoji="0" sz="1600" b="1"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None/>
              <a:defRPr kumimoji="0" sz="1600" b="1"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lgn="ctr" fontAlgn="auto">
              <a:spcAft>
                <a:spcPts val="0"/>
              </a:spcAft>
              <a:buClr>
                <a:srgbClr val="F07F09"/>
              </a:buClr>
              <a:defRPr/>
            </a:pPr>
            <a:r>
              <a:rPr lang="fr-FR" sz="2000" dirty="0" err="1">
                <a:solidFill>
                  <a:srgbClr val="7030A0"/>
                </a:solidFill>
                <a:latin typeface="Verdana"/>
              </a:rPr>
              <a:t>Eupatorium</a:t>
            </a:r>
            <a:r>
              <a:rPr lang="fr-FR" sz="2000" dirty="0">
                <a:solidFill>
                  <a:srgbClr val="7030A0"/>
                </a:solidFill>
                <a:latin typeface="Verdana"/>
              </a:rPr>
              <a:t> </a:t>
            </a:r>
          </a:p>
          <a:p>
            <a:pPr algn="ctr" fontAlgn="auto">
              <a:spcAft>
                <a:spcPts val="0"/>
              </a:spcAft>
              <a:buClr>
                <a:srgbClr val="F07F09"/>
              </a:buClr>
              <a:defRPr/>
            </a:pPr>
            <a:r>
              <a:rPr lang="fr-FR" sz="2000" dirty="0">
                <a:solidFill>
                  <a:srgbClr val="7030A0"/>
                </a:solidFill>
                <a:latin typeface="Verdana"/>
              </a:rPr>
              <a:t>(eupatoires)</a:t>
            </a:r>
          </a:p>
        </p:txBody>
      </p:sp>
      <p:pic>
        <p:nvPicPr>
          <p:cNvPr id="7" name="Picture 2">
            <a:extLst>
              <a:ext uri="{FF2B5EF4-FFF2-40B4-BE49-F238E27FC236}">
                <a16:creationId xmlns:a16="http://schemas.microsoft.com/office/drawing/2014/main" id="{63E31563-0C59-423E-ACB1-DFE7F02F1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75" y="1666875"/>
            <a:ext cx="25209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783307C4-8615-4A04-A609-3A6F3635D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445" y="1906033"/>
            <a:ext cx="273526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06E967CF-C914-43E7-861C-AE4EBA8FA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865" y="1360048"/>
            <a:ext cx="2519362"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5152F5BE-9A17-4D74-A2FE-47954A67CA02}"/>
              </a:ext>
            </a:extLst>
          </p:cNvPr>
          <p:cNvSpPr txBox="1"/>
          <p:nvPr/>
        </p:nvSpPr>
        <p:spPr>
          <a:xfrm>
            <a:off x="7057660" y="965985"/>
            <a:ext cx="1217444" cy="461665"/>
          </a:xfrm>
          <a:prstGeom prst="rect">
            <a:avLst/>
          </a:prstGeom>
          <a:noFill/>
        </p:spPr>
        <p:txBody>
          <a:bodyPr wrap="square">
            <a:spAutoFit/>
          </a:bodyPr>
          <a:lstStyle/>
          <a:p>
            <a:pPr algn="ctr" eaLnBrk="1" fontAlgn="auto" hangingPunct="1">
              <a:spcBef>
                <a:spcPts val="0"/>
              </a:spcBef>
              <a:spcAft>
                <a:spcPts val="0"/>
              </a:spcAft>
              <a:defRPr/>
            </a:pPr>
            <a:r>
              <a:rPr lang="en-US" sz="2400" b="1" kern="0" dirty="0">
                <a:solidFill>
                  <a:srgbClr val="7030A0"/>
                </a:solidFill>
                <a:latin typeface="Arial" charset="0"/>
              </a:rPr>
              <a:t>Tabac</a:t>
            </a:r>
          </a:p>
        </p:txBody>
      </p:sp>
      <p:pic>
        <p:nvPicPr>
          <p:cNvPr id="11" name="Picture 2">
            <a:extLst>
              <a:ext uri="{FF2B5EF4-FFF2-40B4-BE49-F238E27FC236}">
                <a16:creationId xmlns:a16="http://schemas.microsoft.com/office/drawing/2014/main" id="{F6740139-60C6-42DC-B03D-8DC6DDFCF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38" y="4298744"/>
            <a:ext cx="25923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a:extLst>
              <a:ext uri="{FF2B5EF4-FFF2-40B4-BE49-F238E27FC236}">
                <a16:creationId xmlns:a16="http://schemas.microsoft.com/office/drawing/2014/main" id="{4D33A9BE-3E82-43EA-8B90-2D73EB949596}"/>
              </a:ext>
            </a:extLst>
          </p:cNvPr>
          <p:cNvSpPr txBox="1"/>
          <p:nvPr/>
        </p:nvSpPr>
        <p:spPr>
          <a:xfrm>
            <a:off x="-51187" y="3837079"/>
            <a:ext cx="3212632" cy="461665"/>
          </a:xfrm>
          <a:prstGeom prst="rect">
            <a:avLst/>
          </a:prstGeom>
          <a:noFill/>
        </p:spPr>
        <p:txBody>
          <a:bodyPr wrap="square">
            <a:spAutoFit/>
          </a:bodyPr>
          <a:lstStyle/>
          <a:p>
            <a:pPr algn="ctr" eaLnBrk="1" fontAlgn="auto" hangingPunct="1">
              <a:spcBef>
                <a:spcPts val="0"/>
              </a:spcBef>
              <a:spcAft>
                <a:spcPts val="0"/>
              </a:spcAft>
              <a:defRPr/>
            </a:pPr>
            <a:r>
              <a:rPr lang="en-US" sz="2400" b="1" kern="0" dirty="0" err="1">
                <a:solidFill>
                  <a:srgbClr val="7030A0"/>
                </a:solidFill>
                <a:latin typeface="Arial" charset="0"/>
              </a:rPr>
              <a:t>Tithonia</a:t>
            </a:r>
            <a:r>
              <a:rPr lang="en-US" sz="2400" b="1" kern="0" dirty="0">
                <a:solidFill>
                  <a:srgbClr val="7030A0"/>
                </a:solidFill>
                <a:latin typeface="Arial" charset="0"/>
              </a:rPr>
              <a:t> </a:t>
            </a:r>
            <a:r>
              <a:rPr lang="en-US" sz="1200" b="1" kern="0" dirty="0">
                <a:solidFill>
                  <a:srgbClr val="7030A0"/>
                </a:solidFill>
                <a:latin typeface="Arial" charset="0"/>
              </a:rPr>
              <a:t>(</a:t>
            </a:r>
            <a:r>
              <a:rPr lang="en-US" sz="1200" b="1" kern="0" dirty="0" err="1">
                <a:solidFill>
                  <a:srgbClr val="7030A0"/>
                </a:solidFill>
                <a:latin typeface="Arial" charset="0"/>
              </a:rPr>
              <a:t>proche</a:t>
            </a:r>
            <a:r>
              <a:rPr lang="en-US" sz="1200" b="1" kern="0" dirty="0">
                <a:solidFill>
                  <a:srgbClr val="7030A0"/>
                </a:solidFill>
                <a:latin typeface="Arial" charset="0"/>
              </a:rPr>
              <a:t> du </a:t>
            </a:r>
            <a:r>
              <a:rPr lang="en-US" sz="1200" b="1" kern="0" dirty="0" err="1">
                <a:solidFill>
                  <a:srgbClr val="7030A0"/>
                </a:solidFill>
                <a:latin typeface="Arial" charset="0"/>
              </a:rPr>
              <a:t>tournesol</a:t>
            </a:r>
            <a:r>
              <a:rPr lang="en-US" sz="1200" b="1" kern="0" dirty="0">
                <a:solidFill>
                  <a:srgbClr val="7030A0"/>
                </a:solidFill>
                <a:latin typeface="Arial" charset="0"/>
              </a:rPr>
              <a:t>)</a:t>
            </a:r>
          </a:p>
        </p:txBody>
      </p:sp>
      <p:sp>
        <p:nvSpPr>
          <p:cNvPr id="13" name="Rectangle 12">
            <a:extLst>
              <a:ext uri="{FF2B5EF4-FFF2-40B4-BE49-F238E27FC236}">
                <a16:creationId xmlns:a16="http://schemas.microsoft.com/office/drawing/2014/main" id="{E2C40E9D-2D59-4EA2-860A-0F49DE11EBD5}"/>
              </a:ext>
            </a:extLst>
          </p:cNvPr>
          <p:cNvSpPr>
            <a:spLocks noChangeArrowheads="1"/>
          </p:cNvSpPr>
          <p:nvPr/>
        </p:nvSpPr>
        <p:spPr bwMode="auto">
          <a:xfrm>
            <a:off x="226321" y="6243432"/>
            <a:ext cx="8110855" cy="4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20638" indent="-206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spcBef>
                <a:spcPct val="0"/>
              </a:spcBef>
              <a:buFontTx/>
              <a:buNone/>
            </a:pPr>
            <a:r>
              <a:rPr lang="fr-FR" altLang="fr-FR" sz="1200" dirty="0">
                <a:solidFill>
                  <a:srgbClr val="7030A0"/>
                </a:solidFill>
                <a:latin typeface="Arial" panose="020B0604020202020204" pitchFamily="34" charset="0"/>
              </a:rPr>
              <a:t>Source : Préparation &amp; utilisation des </a:t>
            </a:r>
            <a:r>
              <a:rPr lang="fr-FR" altLang="fr-FR" sz="1200" dirty="0" err="1">
                <a:solidFill>
                  <a:srgbClr val="7030A0"/>
                </a:solidFill>
                <a:latin typeface="Arial" panose="020B0604020202020204" pitchFamily="34" charset="0"/>
              </a:rPr>
              <a:t>bio-pesticides</a:t>
            </a:r>
            <a:r>
              <a:rPr lang="fr-FR" altLang="fr-FR" sz="1200" dirty="0">
                <a:solidFill>
                  <a:srgbClr val="7030A0"/>
                </a:solidFill>
                <a:latin typeface="Arial" panose="020B0604020202020204" pitchFamily="34" charset="0"/>
              </a:rPr>
              <a:t>, Formation des formateurs des animateurs des écoles au champs, Eugénie  OLOMBA, Experte horticole R/D, </a:t>
            </a:r>
            <a:r>
              <a:rPr lang="fr-FR" altLang="fr-FR" sz="1200" dirty="0">
                <a:solidFill>
                  <a:srgbClr val="7030A0"/>
                </a:solidFill>
                <a:latin typeface="Arial" panose="020B0604020202020204" pitchFamily="34" charset="0"/>
                <a:hlinkClick r:id="rId6"/>
              </a:rPr>
              <a:t>www.slideshare.net/francoisstepman/preparation-bios-pesticides</a:t>
            </a:r>
            <a:r>
              <a:rPr lang="fr-FR" altLang="fr-FR" sz="1200" dirty="0">
                <a:solidFill>
                  <a:srgbClr val="7030A0"/>
                </a:solidFill>
                <a:latin typeface="Arial" panose="020B0604020202020204" pitchFamily="34" charset="0"/>
              </a:rPr>
              <a:t> </a:t>
            </a:r>
            <a:endParaRPr lang="fr-FR" altLang="fr-FR" sz="1200" dirty="0">
              <a:solidFill>
                <a:schemeClr val="folHlink"/>
              </a:solidFill>
              <a:latin typeface="Arial" panose="020B0604020202020204" pitchFamily="34" charset="0"/>
            </a:endParaRPr>
          </a:p>
        </p:txBody>
      </p:sp>
      <p:pic>
        <p:nvPicPr>
          <p:cNvPr id="14" name="Picture 3">
            <a:extLst>
              <a:ext uri="{FF2B5EF4-FFF2-40B4-BE49-F238E27FC236}">
                <a16:creationId xmlns:a16="http://schemas.microsoft.com/office/drawing/2014/main" id="{15872997-5670-4D0C-A765-5448442FB6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4546" y="4523492"/>
            <a:ext cx="30956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8">
            <a:extLst>
              <a:ext uri="{FF2B5EF4-FFF2-40B4-BE49-F238E27FC236}">
                <a16:creationId xmlns:a16="http://schemas.microsoft.com/office/drawing/2014/main" id="{C13A3485-01E1-4AF7-8647-085EFA19AA28}"/>
              </a:ext>
            </a:extLst>
          </p:cNvPr>
          <p:cNvSpPr txBox="1">
            <a:spLocks noChangeArrowheads="1"/>
          </p:cNvSpPr>
          <p:nvPr/>
        </p:nvSpPr>
        <p:spPr bwMode="auto">
          <a:xfrm>
            <a:off x="3092795" y="4036104"/>
            <a:ext cx="252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FR" sz="2400" b="1" dirty="0" err="1">
                <a:solidFill>
                  <a:srgbClr val="7030A0"/>
                </a:solidFill>
                <a:latin typeface="Arial" panose="020B0604020202020204" pitchFamily="34" charset="0"/>
              </a:rPr>
              <a:t>Argeratum</a:t>
            </a:r>
            <a:endParaRPr lang="en-US" altLang="fr-FR" sz="2400" b="1" dirty="0">
              <a:solidFill>
                <a:srgbClr val="7030A0"/>
              </a:solidFill>
              <a:latin typeface="Arial" panose="020B0604020202020204" pitchFamily="34" charset="0"/>
            </a:endParaRPr>
          </a:p>
        </p:txBody>
      </p:sp>
      <p:pic>
        <p:nvPicPr>
          <p:cNvPr id="16" name="Picture 2">
            <a:extLst>
              <a:ext uri="{FF2B5EF4-FFF2-40B4-BE49-F238E27FC236}">
                <a16:creationId xmlns:a16="http://schemas.microsoft.com/office/drawing/2014/main" id="{F784F354-A409-4D29-9DB2-25D347DE0A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6567" y="4103512"/>
            <a:ext cx="31670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0">
            <a:extLst>
              <a:ext uri="{FF2B5EF4-FFF2-40B4-BE49-F238E27FC236}">
                <a16:creationId xmlns:a16="http://schemas.microsoft.com/office/drawing/2014/main" id="{DBF100D7-D94D-4910-A478-5B56F879324F}"/>
              </a:ext>
            </a:extLst>
          </p:cNvPr>
          <p:cNvSpPr txBox="1">
            <a:spLocks noChangeArrowheads="1"/>
          </p:cNvSpPr>
          <p:nvPr/>
        </p:nvSpPr>
        <p:spPr bwMode="auto">
          <a:xfrm>
            <a:off x="5613745" y="3369955"/>
            <a:ext cx="41052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fr-FR" sz="2400" b="1" dirty="0">
                <a:solidFill>
                  <a:srgbClr val="7030A0"/>
                </a:solidFill>
                <a:latin typeface="Arial" panose="020B0604020202020204" pitchFamily="34" charset="0"/>
              </a:rPr>
              <a:t>Erigeron </a:t>
            </a:r>
            <a:r>
              <a:rPr lang="en-GB" altLang="fr-FR" sz="2400" b="1" dirty="0" err="1">
                <a:solidFill>
                  <a:srgbClr val="7030A0"/>
                </a:solidFill>
                <a:latin typeface="Arial" panose="020B0604020202020204" pitchFamily="34" charset="0"/>
              </a:rPr>
              <a:t>floribundus</a:t>
            </a:r>
            <a:r>
              <a:rPr lang="en-GB" altLang="fr-FR" sz="2400" b="1" dirty="0">
                <a:solidFill>
                  <a:srgbClr val="7030A0"/>
                </a:solidFill>
                <a:latin typeface="Arial" panose="020B0604020202020204" pitchFamily="34" charset="0"/>
              </a:rPr>
              <a:t> </a:t>
            </a:r>
            <a:r>
              <a:rPr lang="en-GB" altLang="fr-FR" sz="1800" b="1" dirty="0">
                <a:solidFill>
                  <a:srgbClr val="7030A0"/>
                </a:solidFill>
                <a:latin typeface="Arial" panose="020B0604020202020204" pitchFamily="34" charset="0"/>
              </a:rPr>
              <a:t>(</a:t>
            </a:r>
            <a:r>
              <a:rPr lang="en-GB" altLang="fr-FR" sz="1800" b="1" dirty="0" err="1">
                <a:solidFill>
                  <a:srgbClr val="7030A0"/>
                </a:solidFill>
                <a:latin typeface="Arial" panose="020B0604020202020204" pitchFamily="34" charset="0"/>
              </a:rPr>
              <a:t>Vergerette</a:t>
            </a:r>
            <a:r>
              <a:rPr lang="en-GB" altLang="fr-FR" sz="1800" b="1" dirty="0">
                <a:solidFill>
                  <a:srgbClr val="7030A0"/>
                </a:solidFill>
                <a:latin typeface="Arial" panose="020B0604020202020204" pitchFamily="34" charset="0"/>
              </a:rPr>
              <a:t> à fleurs </a:t>
            </a:r>
            <a:r>
              <a:rPr lang="en-GB" altLang="fr-FR" sz="1800" b="1" dirty="0" err="1">
                <a:solidFill>
                  <a:srgbClr val="7030A0"/>
                </a:solidFill>
                <a:latin typeface="Arial" panose="020B0604020202020204" pitchFamily="34" charset="0"/>
              </a:rPr>
              <a:t>nombreuses</a:t>
            </a:r>
            <a:r>
              <a:rPr lang="en-GB" altLang="fr-FR" sz="1800" b="1" dirty="0">
                <a:solidFill>
                  <a:srgbClr val="7030A0"/>
                </a:solidFill>
                <a:latin typeface="Arial" panose="020B0604020202020204" pitchFamily="34" charset="0"/>
              </a:rPr>
              <a:t>)</a:t>
            </a:r>
            <a:endParaRPr lang="fr-FR" altLang="fr-FR" sz="1800" b="1" dirty="0">
              <a:solidFill>
                <a:srgbClr val="7030A0"/>
              </a:solidFill>
              <a:latin typeface="Arial" panose="020B0604020202020204" pitchFamily="34" charset="0"/>
            </a:endParaRPr>
          </a:p>
        </p:txBody>
      </p:sp>
      <p:pic>
        <p:nvPicPr>
          <p:cNvPr id="18" name="Picture 3">
            <a:extLst>
              <a:ext uri="{FF2B5EF4-FFF2-40B4-BE49-F238E27FC236}">
                <a16:creationId xmlns:a16="http://schemas.microsoft.com/office/drawing/2014/main" id="{AA15E0FB-E9BE-4B51-AB1B-997AE46237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2385" y="1666875"/>
            <a:ext cx="2565838" cy="162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a:extLst>
              <a:ext uri="{FF2B5EF4-FFF2-40B4-BE49-F238E27FC236}">
                <a16:creationId xmlns:a16="http://schemas.microsoft.com/office/drawing/2014/main" id="{9F927355-49E8-40F4-B79C-66A3CB0D17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1643" y="3388631"/>
            <a:ext cx="2371770" cy="146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63344FEE-6A8F-44AD-B49A-F50208508AD1}"/>
              </a:ext>
            </a:extLst>
          </p:cNvPr>
          <p:cNvSpPr/>
          <p:nvPr/>
        </p:nvSpPr>
        <p:spPr>
          <a:xfrm>
            <a:off x="9263335" y="958989"/>
            <a:ext cx="2783938" cy="707886"/>
          </a:xfrm>
          <a:prstGeom prst="rect">
            <a:avLst/>
          </a:prstGeom>
        </p:spPr>
        <p:txBody>
          <a:bodyPr wrap="square">
            <a:spAutoFit/>
          </a:bodyPr>
          <a:lstStyle/>
          <a:p>
            <a:pPr algn="ctr">
              <a:defRPr/>
            </a:pPr>
            <a:r>
              <a:rPr lang="fr-FR" sz="2000" b="1" dirty="0">
                <a:solidFill>
                  <a:srgbClr val="7030A0"/>
                </a:solidFill>
                <a:latin typeface="Verdana" panose="020B0604030504040204" pitchFamily="34" charset="0"/>
                <a:ea typeface="Verdana" panose="020B0604030504040204" pitchFamily="34" charset="0"/>
                <a:cs typeface="Verdana" panose="020B0604030504040204" pitchFamily="34" charset="0"/>
              </a:rPr>
              <a:t>Inflorescences mâles du palmier</a:t>
            </a:r>
          </a:p>
        </p:txBody>
      </p:sp>
      <p:sp>
        <p:nvSpPr>
          <p:cNvPr id="21" name="Espace réservé du numéro de diapositive 1">
            <a:extLst>
              <a:ext uri="{FF2B5EF4-FFF2-40B4-BE49-F238E27FC236}">
                <a16:creationId xmlns:a16="http://schemas.microsoft.com/office/drawing/2014/main" id="{7A70C6BD-CCBB-490B-AB4A-C96FA2C4256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157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8104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decel="50000" fill="hold">
                                          <p:stCondLst>
                                            <p:cond delay="0"/>
                                          </p:stCondLst>
                                        </p:cTn>
                                        <p:tgtEl>
                                          <p:spTgt spid="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wipe(down)">
                                      <p:cBhvr>
                                        <p:cTn id="45" dur="580">
                                          <p:stCondLst>
                                            <p:cond delay="0"/>
                                          </p:stCondLst>
                                        </p:cTn>
                                        <p:tgtEl>
                                          <p:spTgt spid="6">
                                            <p:txEl>
                                              <p:pRg st="0" end="0"/>
                                            </p:txEl>
                                          </p:spTgt>
                                        </p:tgtEl>
                                      </p:cBhvr>
                                    </p:animEffect>
                                    <p:anim calcmode="lin" valueType="num">
                                      <p:cBhvr>
                                        <p:cTn id="46"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6">
                                            <p:txEl>
                                              <p:pRg st="0" end="0"/>
                                            </p:txEl>
                                          </p:spTgt>
                                        </p:tgtEl>
                                      </p:cBhvr>
                                      <p:to x="100000" y="60000"/>
                                    </p:animScale>
                                    <p:animScale>
                                      <p:cBhvr>
                                        <p:cTn id="52" dur="166" decel="50000">
                                          <p:stCondLst>
                                            <p:cond delay="676"/>
                                          </p:stCondLst>
                                        </p:cTn>
                                        <p:tgtEl>
                                          <p:spTgt spid="6">
                                            <p:txEl>
                                              <p:pRg st="0" end="0"/>
                                            </p:txEl>
                                          </p:spTgt>
                                        </p:tgtEl>
                                      </p:cBhvr>
                                      <p:to x="100000" y="100000"/>
                                    </p:animScale>
                                    <p:animScale>
                                      <p:cBhvr>
                                        <p:cTn id="53" dur="26">
                                          <p:stCondLst>
                                            <p:cond delay="1312"/>
                                          </p:stCondLst>
                                        </p:cTn>
                                        <p:tgtEl>
                                          <p:spTgt spid="6">
                                            <p:txEl>
                                              <p:pRg st="0" end="0"/>
                                            </p:txEl>
                                          </p:spTgt>
                                        </p:tgtEl>
                                      </p:cBhvr>
                                      <p:to x="100000" y="80000"/>
                                    </p:animScale>
                                    <p:animScale>
                                      <p:cBhvr>
                                        <p:cTn id="54" dur="166" decel="50000">
                                          <p:stCondLst>
                                            <p:cond delay="1338"/>
                                          </p:stCondLst>
                                        </p:cTn>
                                        <p:tgtEl>
                                          <p:spTgt spid="6">
                                            <p:txEl>
                                              <p:pRg st="0" end="0"/>
                                            </p:txEl>
                                          </p:spTgt>
                                        </p:tgtEl>
                                      </p:cBhvr>
                                      <p:to x="100000" y="100000"/>
                                    </p:animScale>
                                    <p:animScale>
                                      <p:cBhvr>
                                        <p:cTn id="55" dur="26">
                                          <p:stCondLst>
                                            <p:cond delay="1642"/>
                                          </p:stCondLst>
                                        </p:cTn>
                                        <p:tgtEl>
                                          <p:spTgt spid="6">
                                            <p:txEl>
                                              <p:pRg st="0" end="0"/>
                                            </p:txEl>
                                          </p:spTgt>
                                        </p:tgtEl>
                                      </p:cBhvr>
                                      <p:to x="100000" y="90000"/>
                                    </p:animScale>
                                    <p:animScale>
                                      <p:cBhvr>
                                        <p:cTn id="56" dur="166" decel="50000">
                                          <p:stCondLst>
                                            <p:cond delay="1668"/>
                                          </p:stCondLst>
                                        </p:cTn>
                                        <p:tgtEl>
                                          <p:spTgt spid="6">
                                            <p:txEl>
                                              <p:pRg st="0" end="0"/>
                                            </p:txEl>
                                          </p:spTgt>
                                        </p:tgtEl>
                                      </p:cBhvr>
                                      <p:to x="100000" y="100000"/>
                                    </p:animScale>
                                    <p:animScale>
                                      <p:cBhvr>
                                        <p:cTn id="57" dur="26">
                                          <p:stCondLst>
                                            <p:cond delay="1808"/>
                                          </p:stCondLst>
                                        </p:cTn>
                                        <p:tgtEl>
                                          <p:spTgt spid="6">
                                            <p:txEl>
                                              <p:pRg st="0" end="0"/>
                                            </p:txEl>
                                          </p:spTgt>
                                        </p:tgtEl>
                                      </p:cBhvr>
                                      <p:to x="100000" y="95000"/>
                                    </p:animScale>
                                    <p:animScale>
                                      <p:cBhvr>
                                        <p:cTn id="58" dur="166" decel="50000">
                                          <p:stCondLst>
                                            <p:cond delay="1834"/>
                                          </p:stCondLst>
                                        </p:cTn>
                                        <p:tgtEl>
                                          <p:spTgt spid="6">
                                            <p:txEl>
                                              <p:pRg st="0" end="0"/>
                                            </p:txEl>
                                          </p:spTgt>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6">
                                            <p:txEl>
                                              <p:pRg st="1" end="1"/>
                                            </p:txEl>
                                          </p:spTgt>
                                        </p:tgtEl>
                                        <p:attrNameLst>
                                          <p:attrName>style.visibility</p:attrName>
                                        </p:attrNameLst>
                                      </p:cBhvr>
                                      <p:to>
                                        <p:strVal val="visible"/>
                                      </p:to>
                                    </p:set>
                                    <p:animEffect transition="in" filter="wipe(down)">
                                      <p:cBhvr>
                                        <p:cTn id="61" dur="580">
                                          <p:stCondLst>
                                            <p:cond delay="0"/>
                                          </p:stCondLst>
                                        </p:cTn>
                                        <p:tgtEl>
                                          <p:spTgt spid="6">
                                            <p:txEl>
                                              <p:pRg st="1" end="1"/>
                                            </p:txEl>
                                          </p:spTgt>
                                        </p:tgtEl>
                                      </p:cBhvr>
                                    </p:animEffect>
                                    <p:anim calcmode="lin" valueType="num">
                                      <p:cBhvr>
                                        <p:cTn id="62"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xEl>
                                              <p:pRg st="1" end="1"/>
                                            </p:txEl>
                                          </p:spTgt>
                                        </p:tgtEl>
                                      </p:cBhvr>
                                      <p:to x="100000" y="60000"/>
                                    </p:animScale>
                                    <p:animScale>
                                      <p:cBhvr>
                                        <p:cTn id="68" dur="166" decel="50000">
                                          <p:stCondLst>
                                            <p:cond delay="676"/>
                                          </p:stCondLst>
                                        </p:cTn>
                                        <p:tgtEl>
                                          <p:spTgt spid="6">
                                            <p:txEl>
                                              <p:pRg st="1" end="1"/>
                                            </p:txEl>
                                          </p:spTgt>
                                        </p:tgtEl>
                                      </p:cBhvr>
                                      <p:to x="100000" y="100000"/>
                                    </p:animScale>
                                    <p:animScale>
                                      <p:cBhvr>
                                        <p:cTn id="69" dur="26">
                                          <p:stCondLst>
                                            <p:cond delay="1312"/>
                                          </p:stCondLst>
                                        </p:cTn>
                                        <p:tgtEl>
                                          <p:spTgt spid="6">
                                            <p:txEl>
                                              <p:pRg st="1" end="1"/>
                                            </p:txEl>
                                          </p:spTgt>
                                        </p:tgtEl>
                                      </p:cBhvr>
                                      <p:to x="100000" y="80000"/>
                                    </p:animScale>
                                    <p:animScale>
                                      <p:cBhvr>
                                        <p:cTn id="70" dur="166" decel="50000">
                                          <p:stCondLst>
                                            <p:cond delay="1338"/>
                                          </p:stCondLst>
                                        </p:cTn>
                                        <p:tgtEl>
                                          <p:spTgt spid="6">
                                            <p:txEl>
                                              <p:pRg st="1" end="1"/>
                                            </p:txEl>
                                          </p:spTgt>
                                        </p:tgtEl>
                                      </p:cBhvr>
                                      <p:to x="100000" y="100000"/>
                                    </p:animScale>
                                    <p:animScale>
                                      <p:cBhvr>
                                        <p:cTn id="71" dur="26">
                                          <p:stCondLst>
                                            <p:cond delay="1642"/>
                                          </p:stCondLst>
                                        </p:cTn>
                                        <p:tgtEl>
                                          <p:spTgt spid="6">
                                            <p:txEl>
                                              <p:pRg st="1" end="1"/>
                                            </p:txEl>
                                          </p:spTgt>
                                        </p:tgtEl>
                                      </p:cBhvr>
                                      <p:to x="100000" y="90000"/>
                                    </p:animScale>
                                    <p:animScale>
                                      <p:cBhvr>
                                        <p:cTn id="72" dur="166" decel="50000">
                                          <p:stCondLst>
                                            <p:cond delay="1668"/>
                                          </p:stCondLst>
                                        </p:cTn>
                                        <p:tgtEl>
                                          <p:spTgt spid="6">
                                            <p:txEl>
                                              <p:pRg st="1" end="1"/>
                                            </p:txEl>
                                          </p:spTgt>
                                        </p:tgtEl>
                                      </p:cBhvr>
                                      <p:to x="100000" y="100000"/>
                                    </p:animScale>
                                    <p:animScale>
                                      <p:cBhvr>
                                        <p:cTn id="73" dur="26">
                                          <p:stCondLst>
                                            <p:cond delay="1808"/>
                                          </p:stCondLst>
                                        </p:cTn>
                                        <p:tgtEl>
                                          <p:spTgt spid="6">
                                            <p:txEl>
                                              <p:pRg st="1" end="1"/>
                                            </p:txEl>
                                          </p:spTgt>
                                        </p:tgtEl>
                                      </p:cBhvr>
                                      <p:to x="100000" y="95000"/>
                                    </p:animScale>
                                    <p:animScale>
                                      <p:cBhvr>
                                        <p:cTn id="74" dur="166" decel="50000">
                                          <p:stCondLst>
                                            <p:cond delay="1834"/>
                                          </p:stCondLst>
                                        </p:cTn>
                                        <p:tgtEl>
                                          <p:spTgt spid="6">
                                            <p:txEl>
                                              <p:pRg st="1" end="1"/>
                                            </p:txEl>
                                          </p:spTgt>
                                        </p:tgtEl>
                                      </p:cBhvr>
                                      <p:to x="100000" y="100000"/>
                                    </p:animScale>
                                  </p:childTnLst>
                                </p:cTn>
                              </p:par>
                              <p:par>
                                <p:cTn id="75" presetID="15"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1000" fill="hold"/>
                                        <p:tgtEl>
                                          <p:spTgt spid="9"/>
                                        </p:tgtEl>
                                        <p:attrNameLst>
                                          <p:attrName>ppt_w</p:attrName>
                                        </p:attrNameLst>
                                      </p:cBhvr>
                                      <p:tavLst>
                                        <p:tav tm="0">
                                          <p:val>
                                            <p:fltVal val="0"/>
                                          </p:val>
                                        </p:tav>
                                        <p:tav tm="100000">
                                          <p:val>
                                            <p:strVal val="#ppt_w"/>
                                          </p:val>
                                        </p:tav>
                                      </p:tavLst>
                                    </p:anim>
                                    <p:anim calcmode="lin" valueType="num">
                                      <p:cBhvr>
                                        <p:cTn id="78" dur="1000" fill="hold"/>
                                        <p:tgtEl>
                                          <p:spTgt spid="9"/>
                                        </p:tgtEl>
                                        <p:attrNameLst>
                                          <p:attrName>ppt_h</p:attrName>
                                        </p:attrNameLst>
                                      </p:cBhvr>
                                      <p:tavLst>
                                        <p:tav tm="0">
                                          <p:val>
                                            <p:fltVal val="0"/>
                                          </p:val>
                                        </p:tav>
                                        <p:tav tm="100000">
                                          <p:val>
                                            <p:strVal val="#ppt_h"/>
                                          </p:val>
                                        </p:tav>
                                      </p:tavLst>
                                    </p:anim>
                                    <p:anim calcmode="lin" valueType="num">
                                      <p:cBhvr>
                                        <p:cTn id="7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9"/>
                                        </p:tgtEl>
                                        <p:attrNameLst>
                                          <p:attrName>ppt_y</p:attrName>
                                        </p:attrNameLst>
                                      </p:cBhvr>
                                      <p:tavLst>
                                        <p:tav tm="0" fmla="#ppt_y+(sin(-2*pi*(1-$))*-#ppt_x+cos(-2*pi*(1-$))*(1-#ppt_y))*(1-$)">
                                          <p:val>
                                            <p:fltVal val="0"/>
                                          </p:val>
                                        </p:tav>
                                        <p:tav tm="100000">
                                          <p:val>
                                            <p:fltVal val="1"/>
                                          </p:val>
                                        </p:tav>
                                      </p:tavLst>
                                    </p:anim>
                                  </p:childTnLst>
                                </p:cTn>
                              </p:par>
                              <p:par>
                                <p:cTn id="81" presetID="15" presetClass="entr" presetSubtype="0" fill="hold"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p:cTn id="83" dur="1000" fill="hold"/>
                                        <p:tgtEl>
                                          <p:spTgt spid="18"/>
                                        </p:tgtEl>
                                        <p:attrNameLst>
                                          <p:attrName>ppt_w</p:attrName>
                                        </p:attrNameLst>
                                      </p:cBhvr>
                                      <p:tavLst>
                                        <p:tav tm="0">
                                          <p:val>
                                            <p:fltVal val="0"/>
                                          </p:val>
                                        </p:tav>
                                        <p:tav tm="100000">
                                          <p:val>
                                            <p:strVal val="#ppt_w"/>
                                          </p:val>
                                        </p:tav>
                                      </p:tavLst>
                                    </p:anim>
                                    <p:anim calcmode="lin" valueType="num">
                                      <p:cBhvr>
                                        <p:cTn id="84" dur="1000" fill="hold"/>
                                        <p:tgtEl>
                                          <p:spTgt spid="18"/>
                                        </p:tgtEl>
                                        <p:attrNameLst>
                                          <p:attrName>ppt_h</p:attrName>
                                        </p:attrNameLst>
                                      </p:cBhvr>
                                      <p:tavLst>
                                        <p:tav tm="0">
                                          <p:val>
                                            <p:fltVal val="0"/>
                                          </p:val>
                                        </p:tav>
                                        <p:tav tm="100000">
                                          <p:val>
                                            <p:strVal val="#ppt_h"/>
                                          </p:val>
                                        </p:tav>
                                      </p:tavLst>
                                    </p:anim>
                                    <p:anim calcmode="lin" valueType="num">
                                      <p:cBhvr>
                                        <p:cTn id="8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8"/>
                                        </p:tgtEl>
                                        <p:attrNameLst>
                                          <p:attrName>ppt_y</p:attrName>
                                        </p:attrNameLst>
                                      </p:cBhvr>
                                      <p:tavLst>
                                        <p:tav tm="0" fmla="#ppt_y+(sin(-2*pi*(1-$))*-#ppt_x+cos(-2*pi*(1-$))*(1-#ppt_y))*(1-$)">
                                          <p:val>
                                            <p:fltVal val="0"/>
                                          </p:val>
                                        </p:tav>
                                        <p:tav tm="100000">
                                          <p:val>
                                            <p:fltVal val="1"/>
                                          </p:val>
                                        </p:tav>
                                      </p:tavLst>
                                    </p:anim>
                                  </p:childTnLst>
                                </p:cTn>
                              </p:par>
                              <p:par>
                                <p:cTn id="87" presetID="15"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p:cTn id="89" dur="1000" fill="hold"/>
                                        <p:tgtEl>
                                          <p:spTgt spid="19"/>
                                        </p:tgtEl>
                                        <p:attrNameLst>
                                          <p:attrName>ppt_w</p:attrName>
                                        </p:attrNameLst>
                                      </p:cBhvr>
                                      <p:tavLst>
                                        <p:tav tm="0">
                                          <p:val>
                                            <p:fltVal val="0"/>
                                          </p:val>
                                        </p:tav>
                                        <p:tav tm="100000">
                                          <p:val>
                                            <p:strVal val="#ppt_w"/>
                                          </p:val>
                                        </p:tav>
                                      </p:tavLst>
                                    </p:anim>
                                    <p:anim calcmode="lin" valueType="num">
                                      <p:cBhvr>
                                        <p:cTn id="90" dur="1000" fill="hold"/>
                                        <p:tgtEl>
                                          <p:spTgt spid="19"/>
                                        </p:tgtEl>
                                        <p:attrNameLst>
                                          <p:attrName>ppt_h</p:attrName>
                                        </p:attrNameLst>
                                      </p:cBhvr>
                                      <p:tavLst>
                                        <p:tav tm="0">
                                          <p:val>
                                            <p:fltVal val="0"/>
                                          </p:val>
                                        </p:tav>
                                        <p:tav tm="100000">
                                          <p:val>
                                            <p:strVal val="#ppt_h"/>
                                          </p:val>
                                        </p:tav>
                                      </p:tavLst>
                                    </p:anim>
                                    <p:anim calcmode="lin" valueType="num">
                                      <p:cBhvr>
                                        <p:cTn id="91"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C45C28CE-F001-47E9-9EE8-6EDC4C2A4B53}"/>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1992F547-F0FD-414C-9BED-00AC2C9C7E2F}"/>
              </a:ext>
            </a:extLst>
          </p:cNvPr>
          <p:cNvSpPr/>
          <p:nvPr/>
        </p:nvSpPr>
        <p:spPr>
          <a:xfrm>
            <a:off x="139888" y="792492"/>
            <a:ext cx="5801588"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Annexe 10 : Plantes biopesticides africaines (suite)</a:t>
            </a:r>
            <a:endParaRPr lang="fr-FR" altLang="fr-FR" dirty="0">
              <a:solidFill>
                <a:srgbClr val="7030A0"/>
              </a:solidFill>
              <a:latin typeface="Arial" panose="020B0604020202020204" pitchFamily="34" charset="0"/>
            </a:endParaRPr>
          </a:p>
        </p:txBody>
      </p:sp>
      <p:sp>
        <p:nvSpPr>
          <p:cNvPr id="4" name="Rectangle 3">
            <a:extLst>
              <a:ext uri="{FF2B5EF4-FFF2-40B4-BE49-F238E27FC236}">
                <a16:creationId xmlns:a16="http://schemas.microsoft.com/office/drawing/2014/main" id="{9E4BA357-85FE-4BF2-91F2-152B7AE0B8D2}"/>
              </a:ext>
            </a:extLst>
          </p:cNvPr>
          <p:cNvSpPr/>
          <p:nvPr/>
        </p:nvSpPr>
        <p:spPr>
          <a:xfrm>
            <a:off x="78065" y="1161824"/>
            <a:ext cx="1885453" cy="707886"/>
          </a:xfrm>
          <a:prstGeom prst="rect">
            <a:avLst/>
          </a:prstGeom>
        </p:spPr>
        <p:txBody>
          <a:bodyPr wrap="none">
            <a:spAutoFit/>
          </a:bodyPr>
          <a:lstStyle/>
          <a:p>
            <a:pPr algn="ctr"/>
            <a:r>
              <a:rPr lang="fr-FR" altLang="fr-FR" sz="2000" b="1" dirty="0">
                <a:solidFill>
                  <a:srgbClr val="7030A0"/>
                </a:solidFill>
                <a:latin typeface="Verdana" panose="020B0604030504040204" pitchFamily="34" charset="0"/>
                <a:ea typeface="Verdana" panose="020B0604030504040204" pitchFamily="34" charset="0"/>
                <a:cs typeface="Verdana" panose="020B0604030504040204" pitchFamily="34" charset="0"/>
              </a:rPr>
              <a:t>Tephrosia</a:t>
            </a:r>
          </a:p>
          <a:p>
            <a:pPr algn="ctr"/>
            <a:r>
              <a:rPr lang="fr-FR" sz="2000" b="1" dirty="0">
                <a:solidFill>
                  <a:srgbClr val="7030A0"/>
                </a:solidFill>
                <a:latin typeface="Verdana" panose="020B0604030504040204" pitchFamily="34" charset="0"/>
                <a:ea typeface="Verdana" panose="020B0604030504040204" pitchFamily="34" charset="0"/>
                <a:cs typeface="Verdana" panose="020B0604030504040204" pitchFamily="34" charset="0"/>
              </a:rPr>
              <a:t>(Téphrosie)</a:t>
            </a:r>
          </a:p>
        </p:txBody>
      </p:sp>
      <p:sp>
        <p:nvSpPr>
          <p:cNvPr id="5" name="Rectangle 4">
            <a:extLst>
              <a:ext uri="{FF2B5EF4-FFF2-40B4-BE49-F238E27FC236}">
                <a16:creationId xmlns:a16="http://schemas.microsoft.com/office/drawing/2014/main" id="{6B84109C-FB70-4A20-9AB5-6165436516C1}"/>
              </a:ext>
            </a:extLst>
          </p:cNvPr>
          <p:cNvSpPr>
            <a:spLocks noChangeArrowheads="1"/>
          </p:cNvSpPr>
          <p:nvPr/>
        </p:nvSpPr>
        <p:spPr bwMode="auto">
          <a:xfrm>
            <a:off x="226321" y="6243432"/>
            <a:ext cx="8110855" cy="4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20638" indent="-206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spcBef>
                <a:spcPct val="0"/>
              </a:spcBef>
              <a:buFontTx/>
              <a:buNone/>
            </a:pPr>
            <a:r>
              <a:rPr lang="fr-FR" altLang="fr-FR" sz="1200" dirty="0">
                <a:solidFill>
                  <a:srgbClr val="7030A0"/>
                </a:solidFill>
                <a:latin typeface="Arial" panose="020B0604020202020204" pitchFamily="34" charset="0"/>
              </a:rPr>
              <a:t>Source : Préparation &amp; utilisation des </a:t>
            </a:r>
            <a:r>
              <a:rPr lang="fr-FR" altLang="fr-FR" sz="1200" dirty="0" err="1">
                <a:solidFill>
                  <a:srgbClr val="7030A0"/>
                </a:solidFill>
                <a:latin typeface="Arial" panose="020B0604020202020204" pitchFamily="34" charset="0"/>
              </a:rPr>
              <a:t>bio-pesticides</a:t>
            </a:r>
            <a:r>
              <a:rPr lang="fr-FR" altLang="fr-FR" sz="1200" dirty="0">
                <a:solidFill>
                  <a:srgbClr val="7030A0"/>
                </a:solidFill>
                <a:latin typeface="Arial" panose="020B0604020202020204" pitchFamily="34" charset="0"/>
              </a:rPr>
              <a:t>, Formation des formateurs des animateurs des écoles au champs, Eugénie  OLOMBA, Experte horticole R/D, </a:t>
            </a:r>
            <a:r>
              <a:rPr lang="fr-FR" altLang="fr-FR" sz="1200" dirty="0">
                <a:solidFill>
                  <a:srgbClr val="7030A0"/>
                </a:solidFill>
                <a:latin typeface="Arial" panose="020B0604020202020204" pitchFamily="34" charset="0"/>
                <a:hlinkClick r:id="rId2"/>
              </a:rPr>
              <a:t>www.slideshare.net/francoisstepman/preparation-bios-pesticides</a:t>
            </a:r>
            <a:r>
              <a:rPr lang="fr-FR" altLang="fr-FR" sz="1200" dirty="0">
                <a:solidFill>
                  <a:srgbClr val="7030A0"/>
                </a:solidFill>
                <a:latin typeface="Arial" panose="020B0604020202020204" pitchFamily="34" charset="0"/>
              </a:rPr>
              <a:t> </a:t>
            </a:r>
            <a:endParaRPr lang="fr-FR" altLang="fr-FR" sz="1200" dirty="0">
              <a:solidFill>
                <a:schemeClr val="folHlink"/>
              </a:solidFill>
              <a:latin typeface="Arial" panose="020B0604020202020204" pitchFamily="34" charset="0"/>
            </a:endParaRPr>
          </a:p>
        </p:txBody>
      </p:sp>
      <p:pic>
        <p:nvPicPr>
          <p:cNvPr id="7" name="Image 6">
            <a:extLst>
              <a:ext uri="{FF2B5EF4-FFF2-40B4-BE49-F238E27FC236}">
                <a16:creationId xmlns:a16="http://schemas.microsoft.com/office/drawing/2014/main" id="{35C6A132-21EB-4C9F-9293-5FE6A0448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88" y="1869710"/>
            <a:ext cx="2017965" cy="1591310"/>
          </a:xfrm>
          <a:prstGeom prst="rect">
            <a:avLst/>
          </a:prstGeom>
        </p:spPr>
      </p:pic>
      <p:pic>
        <p:nvPicPr>
          <p:cNvPr id="8" name="Image 9" descr=" Œillet d'Inde">
            <a:hlinkClick r:id="rId4"/>
            <a:extLst>
              <a:ext uri="{FF2B5EF4-FFF2-40B4-BE49-F238E27FC236}">
                <a16:creationId xmlns:a16="http://schemas.microsoft.com/office/drawing/2014/main" id="{F8B28FBE-77D1-403D-A067-1E7330FB25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003" y="1937927"/>
            <a:ext cx="27368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C0972FB-BF0B-4169-968D-8D076C7DB535}"/>
              </a:ext>
            </a:extLst>
          </p:cNvPr>
          <p:cNvSpPr/>
          <p:nvPr/>
        </p:nvSpPr>
        <p:spPr>
          <a:xfrm>
            <a:off x="3284338" y="1537817"/>
            <a:ext cx="1284326" cy="400110"/>
          </a:xfrm>
          <a:prstGeom prst="rect">
            <a:avLst/>
          </a:prstGeom>
        </p:spPr>
        <p:txBody>
          <a:bodyPr wrap="none">
            <a:spAutoFit/>
          </a:bodyPr>
          <a:lstStyle/>
          <a:p>
            <a:pPr>
              <a:spcBef>
                <a:spcPct val="0"/>
              </a:spcBef>
            </a:pPr>
            <a:r>
              <a:rPr lang="en-US" altLang="fr-FR" sz="2000" b="1" dirty="0" err="1">
                <a:solidFill>
                  <a:srgbClr val="7030A0"/>
                </a:solidFill>
                <a:latin typeface="Verdana" panose="020B0604030504040204" pitchFamily="34" charset="0"/>
                <a:ea typeface="Verdana" panose="020B0604030504040204" pitchFamily="34" charset="0"/>
                <a:cs typeface="Verdana" panose="020B0604030504040204" pitchFamily="34" charset="0"/>
              </a:rPr>
              <a:t>Tagette</a:t>
            </a:r>
            <a:endParaRPr lang="en-US" altLang="fr-FR" sz="2000" b="1" dirty="0">
              <a:solidFill>
                <a:srgbClr val="7030A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Espace réservé du texte 4">
            <a:extLst>
              <a:ext uri="{FF2B5EF4-FFF2-40B4-BE49-F238E27FC236}">
                <a16:creationId xmlns:a16="http://schemas.microsoft.com/office/drawing/2014/main" id="{2692CFFF-F1A7-4F8E-ACEA-E9BDA5B3DD1E}"/>
              </a:ext>
            </a:extLst>
          </p:cNvPr>
          <p:cNvSpPr txBox="1">
            <a:spLocks/>
          </p:cNvSpPr>
          <p:nvPr/>
        </p:nvSpPr>
        <p:spPr bwMode="auto">
          <a:xfrm>
            <a:off x="6079890" y="1202163"/>
            <a:ext cx="1407432" cy="3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a:buNone/>
            </a:pPr>
            <a:r>
              <a:rPr lang="fr-FR" altLang="fr-FR" sz="2000" b="1" dirty="0">
                <a:solidFill>
                  <a:srgbClr val="7030A0"/>
                </a:solidFill>
                <a:latin typeface="Verdana" panose="020B0604030504040204" pitchFamily="34" charset="0"/>
                <a:ea typeface="Verdana" panose="020B0604030504040204" pitchFamily="34" charset="0"/>
                <a:cs typeface="Verdana" panose="020B0604030504040204" pitchFamily="34" charset="0"/>
              </a:rPr>
              <a:t>Piment</a:t>
            </a:r>
          </a:p>
        </p:txBody>
      </p:sp>
      <p:pic>
        <p:nvPicPr>
          <p:cNvPr id="11" name="Picture 3">
            <a:extLst>
              <a:ext uri="{FF2B5EF4-FFF2-40B4-BE49-F238E27FC236}">
                <a16:creationId xmlns:a16="http://schemas.microsoft.com/office/drawing/2014/main" id="{D4AF3E63-5583-4CAB-A8E0-9279E9201F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5149" y="1604689"/>
            <a:ext cx="237648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2">
            <a:extLst>
              <a:ext uri="{FF2B5EF4-FFF2-40B4-BE49-F238E27FC236}">
                <a16:creationId xmlns:a16="http://schemas.microsoft.com/office/drawing/2014/main" id="{8D88FCD4-0195-4D41-9E4E-B25156B5209B}"/>
              </a:ext>
            </a:extLst>
          </p:cNvPr>
          <p:cNvSpPr txBox="1">
            <a:spLocks/>
          </p:cNvSpPr>
          <p:nvPr/>
        </p:nvSpPr>
        <p:spPr>
          <a:xfrm>
            <a:off x="226321" y="3613114"/>
            <a:ext cx="1932248" cy="447537"/>
          </a:xfrm>
          <a:prstGeom prst="rect">
            <a:avLst/>
          </a:prstGeom>
        </p:spPr>
        <p:txBody>
          <a:bodyPr>
            <a:normAutofit fontScale="85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fr-FR" sz="2400" b="1" dirty="0">
                <a:solidFill>
                  <a:srgbClr val="7030A0"/>
                </a:solidFill>
                <a:latin typeface="Verdana" panose="020B0604030504040204" pitchFamily="34" charset="0"/>
                <a:ea typeface="Verdana" panose="020B0604030504040204" pitchFamily="34" charset="0"/>
                <a:cs typeface="Verdana" panose="020B0604030504040204" pitchFamily="34" charset="0"/>
              </a:rPr>
              <a:t>Citronnelle</a:t>
            </a:r>
            <a:r>
              <a:rPr lang="fr-FR" dirty="0">
                <a:solidFill>
                  <a:srgbClr val="7030A0"/>
                </a:solidFill>
              </a:rPr>
              <a:t> </a:t>
            </a:r>
          </a:p>
        </p:txBody>
      </p:sp>
      <p:sp>
        <p:nvSpPr>
          <p:cNvPr id="13" name="Espace réservé du texte 4">
            <a:extLst>
              <a:ext uri="{FF2B5EF4-FFF2-40B4-BE49-F238E27FC236}">
                <a16:creationId xmlns:a16="http://schemas.microsoft.com/office/drawing/2014/main" id="{B9608D12-450B-4DB5-8374-4DDCADCB9970}"/>
              </a:ext>
            </a:extLst>
          </p:cNvPr>
          <p:cNvSpPr txBox="1">
            <a:spLocks/>
          </p:cNvSpPr>
          <p:nvPr/>
        </p:nvSpPr>
        <p:spPr bwMode="auto">
          <a:xfrm>
            <a:off x="3722145" y="3512869"/>
            <a:ext cx="828339" cy="33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a:buNone/>
            </a:pPr>
            <a:r>
              <a:rPr lang="fr-FR" altLang="fr-FR" sz="2000" b="1" dirty="0">
                <a:solidFill>
                  <a:srgbClr val="7030A0"/>
                </a:solidFill>
                <a:latin typeface="Verdana" panose="020B0604030504040204" pitchFamily="34" charset="0"/>
                <a:ea typeface="Verdana" panose="020B0604030504040204" pitchFamily="34" charset="0"/>
                <a:cs typeface="Verdana" panose="020B0604030504040204" pitchFamily="34" charset="0"/>
              </a:rPr>
              <a:t>Ail</a:t>
            </a:r>
          </a:p>
        </p:txBody>
      </p:sp>
      <p:pic>
        <p:nvPicPr>
          <p:cNvPr id="14" name="Picture 2">
            <a:extLst>
              <a:ext uri="{FF2B5EF4-FFF2-40B4-BE49-F238E27FC236}">
                <a16:creationId xmlns:a16="http://schemas.microsoft.com/office/drawing/2014/main" id="{F0C18D61-041E-41E2-AFF0-82C80DC0F9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837" y="3988038"/>
            <a:ext cx="237648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C279F268-585A-4377-92BF-781297A126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8899" y="3916601"/>
            <a:ext cx="23764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space réservé du numéro de diapositive 1">
            <a:extLst>
              <a:ext uri="{FF2B5EF4-FFF2-40B4-BE49-F238E27FC236}">
                <a16:creationId xmlns:a16="http://schemas.microsoft.com/office/drawing/2014/main" id="{03835DF6-2528-4475-BE8A-B129B52D1AD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158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682075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F71DF047-FEA5-4938-8905-322D12FCC08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6AAE3B8A-0DD1-4527-98EF-059B0C6286FD}"/>
              </a:ext>
            </a:extLst>
          </p:cNvPr>
          <p:cNvSpPr/>
          <p:nvPr/>
        </p:nvSpPr>
        <p:spPr>
          <a:xfrm>
            <a:off x="139888" y="792492"/>
            <a:ext cx="6417141"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Annexe 10 : Plantes biopesticides africaines (suite et fin)</a:t>
            </a:r>
            <a:endParaRPr lang="fr-FR" altLang="fr-FR" dirty="0">
              <a:solidFill>
                <a:srgbClr val="7030A0"/>
              </a:solidFill>
              <a:latin typeface="Arial" panose="020B0604020202020204" pitchFamily="34" charset="0"/>
            </a:endParaRPr>
          </a:p>
        </p:txBody>
      </p:sp>
      <p:sp>
        <p:nvSpPr>
          <p:cNvPr id="4" name="Rectangle 4">
            <a:extLst>
              <a:ext uri="{FF2B5EF4-FFF2-40B4-BE49-F238E27FC236}">
                <a16:creationId xmlns:a16="http://schemas.microsoft.com/office/drawing/2014/main" id="{6F3F361B-5036-477F-A517-700A7722DD4F}"/>
              </a:ext>
            </a:extLst>
          </p:cNvPr>
          <p:cNvSpPr>
            <a:spLocks noChangeArrowheads="1"/>
          </p:cNvSpPr>
          <p:nvPr/>
        </p:nvSpPr>
        <p:spPr bwMode="auto">
          <a:xfrm>
            <a:off x="200025" y="1341438"/>
            <a:ext cx="87122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Plante compagne : le datura contre le doryphore de la pomme de terre</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On peut faire croître le datura stramoine (</a:t>
            </a:r>
            <a:r>
              <a:rPr lang="fr-FR" altLang="fr-FR" sz="1800" i="1" dirty="0">
                <a:solidFill>
                  <a:srgbClr val="7030A0"/>
                </a:solidFill>
                <a:latin typeface="Arial" panose="020B0604020202020204" pitchFamily="34" charset="0"/>
              </a:rPr>
              <a:t>Datura stramonium</a:t>
            </a:r>
            <a:r>
              <a:rPr lang="fr-FR" altLang="fr-FR" sz="1800" dirty="0">
                <a:solidFill>
                  <a:srgbClr val="7030A0"/>
                </a:solidFill>
                <a:latin typeface="Arial" panose="020B0604020202020204" pitchFamily="34" charset="0"/>
              </a:rPr>
              <a:t>) dans le potager comme </a:t>
            </a:r>
            <a:r>
              <a:rPr lang="fr-FR" altLang="fr-FR" sz="1800" i="1" dirty="0">
                <a:solidFill>
                  <a:srgbClr val="7030A0"/>
                </a:solidFill>
                <a:latin typeface="Arial" panose="020B0604020202020204" pitchFamily="34" charset="0"/>
              </a:rPr>
              <a:t>plante compagne </a:t>
            </a:r>
            <a:r>
              <a:rPr lang="fr-FR" altLang="fr-FR" sz="1800" dirty="0">
                <a:solidFill>
                  <a:srgbClr val="7030A0"/>
                </a:solidFill>
                <a:latin typeface="Arial" panose="020B0604020202020204" pitchFamily="34" charset="0"/>
              </a:rPr>
              <a:t>pour réduire la population du </a:t>
            </a:r>
            <a:r>
              <a:rPr lang="fr-FR" altLang="fr-FR" sz="1800" i="1" dirty="0">
                <a:solidFill>
                  <a:srgbClr val="7030A0"/>
                </a:solidFill>
                <a:latin typeface="Arial" panose="020B0604020202020204" pitchFamily="34" charset="0"/>
              </a:rPr>
              <a:t>doryphore de la pomme de terre</a:t>
            </a:r>
            <a:r>
              <a:rPr lang="fr-FR" altLang="fr-FR" sz="1800" dirty="0">
                <a:solidFill>
                  <a:srgbClr val="7030A0"/>
                </a:solidFill>
                <a:latin typeface="Arial" panose="020B0604020202020204" pitchFamily="34" charset="0"/>
              </a:rPr>
              <a:t>, un insecte coléoptère pouvant être très problématique pour ce légume. </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Le datura renferme un produit toxique (un alcaloïde). Il attire les adultes du doryphore qui pondent sur le plant. Les larves, lorsqu'elles naissent, se mettent aussitôt à dévorer les feuilles, s'empoisonnent et meurent. Le datura cultivé comme plante compagne est donc un bon moyen alternatif pour lutter contre le doryphore de la pomme de terre. </a:t>
            </a:r>
          </a:p>
          <a:p>
            <a:pPr eaLnBrk="1" hangingPunct="1">
              <a:spcBef>
                <a:spcPct val="0"/>
              </a:spcBef>
              <a:buFontTx/>
              <a:buNone/>
            </a:pPr>
            <a:endParaRPr lang="fr-FR" altLang="fr-FR" sz="1800" dirty="0">
              <a:solidFill>
                <a:srgbClr val="7030A0"/>
              </a:solidFill>
              <a:latin typeface="Arial" panose="020B0604020202020204" pitchFamily="34" charset="0"/>
            </a:endParaRPr>
          </a:p>
          <a:p>
            <a:pPr eaLnBrk="1" hangingPunct="1">
              <a:spcBef>
                <a:spcPct val="0"/>
              </a:spcBef>
              <a:buFontTx/>
              <a:buNone/>
            </a:pPr>
            <a:r>
              <a:rPr lang="fr-FR" altLang="fr-FR" sz="1200" dirty="0">
                <a:solidFill>
                  <a:srgbClr val="7030A0"/>
                </a:solidFill>
                <a:latin typeface="Arial" panose="020B0604020202020204" pitchFamily="34" charset="0"/>
              </a:rPr>
              <a:t>Source : </a:t>
            </a:r>
            <a:r>
              <a:rPr lang="fr-FR" altLang="fr-FR" sz="1200" dirty="0">
                <a:solidFill>
                  <a:srgbClr val="7030A0"/>
                </a:solidFill>
                <a:latin typeface="Arial" panose="020B0604020202020204" pitchFamily="34" charset="0"/>
                <a:hlinkClick r:id="rId2"/>
              </a:rPr>
              <a:t>http://www.jardinage.net/pro/html/pra1-floraplus.html</a:t>
            </a:r>
            <a:r>
              <a:rPr lang="fr-FR" altLang="fr-FR" sz="1200" dirty="0">
                <a:solidFill>
                  <a:srgbClr val="7030A0"/>
                </a:solidFill>
                <a:latin typeface="Arial" panose="020B0604020202020204" pitchFamily="34" charset="0"/>
              </a:rPr>
              <a:t> </a:t>
            </a:r>
          </a:p>
          <a:p>
            <a:pPr eaLnBrk="1" hangingPunct="1">
              <a:spcBef>
                <a:spcPct val="0"/>
              </a:spcBef>
              <a:buFontTx/>
              <a:buNone/>
            </a:pPr>
            <a:r>
              <a:rPr lang="fr-FR" altLang="fr-FR" sz="1200" u="sng" dirty="0">
                <a:solidFill>
                  <a:srgbClr val="7030A0"/>
                </a:solidFill>
                <a:latin typeface="Arial" panose="020B0604020202020204" pitchFamily="34" charset="0"/>
              </a:rPr>
              <a:t>Note</a:t>
            </a:r>
            <a:r>
              <a:rPr lang="fr-FR" altLang="fr-FR" sz="1200" dirty="0">
                <a:solidFill>
                  <a:srgbClr val="7030A0"/>
                </a:solidFill>
                <a:latin typeface="Arial" panose="020B0604020202020204" pitchFamily="34" charset="0"/>
              </a:rPr>
              <a:t> : Toutes les parties du datura sont toxiques, on devrait alors faire très attention si on a de jeunes enfants ou des animaux, pour ne pas qu'ils mangent les tissus de cette plante, surtout les fruits et les graines.</a:t>
            </a:r>
          </a:p>
        </p:txBody>
      </p:sp>
      <p:pic>
        <p:nvPicPr>
          <p:cNvPr id="5" name="Image 5">
            <a:extLst>
              <a:ext uri="{FF2B5EF4-FFF2-40B4-BE49-F238E27FC236}">
                <a16:creationId xmlns:a16="http://schemas.microsoft.com/office/drawing/2014/main" id="{B27B30D8-5960-4AFF-8DB5-572CAFB56F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5334000"/>
            <a:ext cx="2087562"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6">
            <a:extLst>
              <a:ext uri="{FF2B5EF4-FFF2-40B4-BE49-F238E27FC236}">
                <a16:creationId xmlns:a16="http://schemas.microsoft.com/office/drawing/2014/main" id="{550C97E1-3DC3-4D35-9307-5C4C592AE2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5288" y="5151438"/>
            <a:ext cx="1571625"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8">
            <a:extLst>
              <a:ext uri="{FF2B5EF4-FFF2-40B4-BE49-F238E27FC236}">
                <a16:creationId xmlns:a16="http://schemas.microsoft.com/office/drawing/2014/main" id="{44E3E812-8176-4F64-B2A8-04AF4C357782}"/>
              </a:ext>
            </a:extLst>
          </p:cNvPr>
          <p:cNvSpPr txBox="1">
            <a:spLocks noChangeArrowheads="1"/>
          </p:cNvSpPr>
          <p:nvPr/>
        </p:nvSpPr>
        <p:spPr bwMode="auto">
          <a:xfrm>
            <a:off x="3438525" y="5884863"/>
            <a:ext cx="165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7030A0"/>
                </a:solidFill>
              </a:rPr>
              <a:t>←</a:t>
            </a:r>
            <a:r>
              <a:rPr lang="fr-FR" altLang="fr-FR" sz="1200">
                <a:solidFill>
                  <a:srgbClr val="7030A0"/>
                </a:solidFill>
                <a:latin typeface="Arial" panose="020B0604020202020204" pitchFamily="34" charset="0"/>
              </a:rPr>
              <a:t>le datura stramoine</a:t>
            </a:r>
            <a:endParaRPr lang="fr-FR" altLang="fr-FR" sz="1200">
              <a:latin typeface="Arial" panose="020B0604020202020204" pitchFamily="34" charset="0"/>
            </a:endParaRPr>
          </a:p>
        </p:txBody>
      </p:sp>
      <p:sp>
        <p:nvSpPr>
          <p:cNvPr id="8" name="ZoneTexte 9">
            <a:extLst>
              <a:ext uri="{FF2B5EF4-FFF2-40B4-BE49-F238E27FC236}">
                <a16:creationId xmlns:a16="http://schemas.microsoft.com/office/drawing/2014/main" id="{30D598D9-E618-45C1-824F-0EB2F70AE04A}"/>
              </a:ext>
            </a:extLst>
          </p:cNvPr>
          <p:cNvSpPr txBox="1">
            <a:spLocks noChangeArrowheads="1"/>
          </p:cNvSpPr>
          <p:nvPr/>
        </p:nvSpPr>
        <p:spPr bwMode="auto">
          <a:xfrm>
            <a:off x="5364163" y="5586413"/>
            <a:ext cx="124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7030A0"/>
                </a:solidFill>
                <a:latin typeface="Arial" panose="020B0604020202020204" pitchFamily="34" charset="0"/>
              </a:rPr>
              <a:t>Le doryphore</a:t>
            </a:r>
            <a:r>
              <a:rPr lang="fr-FR" altLang="fr-FR" sz="1200">
                <a:solidFill>
                  <a:srgbClr val="7030A0"/>
                </a:solidFill>
              </a:rPr>
              <a:t>→</a:t>
            </a:r>
            <a:endParaRPr lang="fr-FR" altLang="fr-FR" sz="1200">
              <a:solidFill>
                <a:srgbClr val="7030A0"/>
              </a:solidFill>
              <a:latin typeface="Arial" panose="020B0604020202020204" pitchFamily="34" charset="0"/>
            </a:endParaRPr>
          </a:p>
        </p:txBody>
      </p:sp>
      <p:sp>
        <p:nvSpPr>
          <p:cNvPr id="9" name="Espace réservé du numéro de diapositive 1">
            <a:extLst>
              <a:ext uri="{FF2B5EF4-FFF2-40B4-BE49-F238E27FC236}">
                <a16:creationId xmlns:a16="http://schemas.microsoft.com/office/drawing/2014/main" id="{B2B547FC-FAEE-4962-A717-F6F56E8B769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159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266147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177D5A-FFFE-4BF9-BB2A-BB508EAD2CCC}"/>
              </a:ext>
            </a:extLst>
          </p:cNvPr>
          <p:cNvSpPr/>
          <p:nvPr/>
        </p:nvSpPr>
        <p:spPr>
          <a:xfrm>
            <a:off x="116689" y="780834"/>
            <a:ext cx="10807189"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vs plantes OGM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A5290119-3517-41E1-A43A-5C3DE56131D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graphicFrame>
        <p:nvGraphicFramePr>
          <p:cNvPr id="5" name="Tableau 4">
            <a:extLst>
              <a:ext uri="{FF2B5EF4-FFF2-40B4-BE49-F238E27FC236}">
                <a16:creationId xmlns:a16="http://schemas.microsoft.com/office/drawing/2014/main" id="{5D52CCEC-5D75-46B9-96B7-1773CC5F14BD}"/>
              </a:ext>
            </a:extLst>
          </p:cNvPr>
          <p:cNvGraphicFramePr>
            <a:graphicFrameLocks noGrp="1"/>
          </p:cNvGraphicFramePr>
          <p:nvPr>
            <p:extLst>
              <p:ext uri="{D42A27DB-BD31-4B8C-83A1-F6EECF244321}">
                <p14:modId xmlns:p14="http://schemas.microsoft.com/office/powerpoint/2010/main" val="1107638022"/>
              </p:ext>
            </p:extLst>
          </p:nvPr>
        </p:nvGraphicFramePr>
        <p:xfrm>
          <a:off x="116689" y="1649136"/>
          <a:ext cx="11725836" cy="5004603"/>
        </p:xfrm>
        <a:graphic>
          <a:graphicData uri="http://schemas.openxmlformats.org/drawingml/2006/table">
            <a:tbl>
              <a:tblPr firstRow="1" bandRow="1">
                <a:tableStyleId>{5C22544A-7EE6-4342-B048-85BDC9FD1C3A}</a:tableStyleId>
              </a:tblPr>
              <a:tblGrid>
                <a:gridCol w="5703198">
                  <a:extLst>
                    <a:ext uri="{9D8B030D-6E8A-4147-A177-3AD203B41FA5}">
                      <a16:colId xmlns:a16="http://schemas.microsoft.com/office/drawing/2014/main" val="844915472"/>
                    </a:ext>
                  </a:extLst>
                </a:gridCol>
                <a:gridCol w="6022638">
                  <a:extLst>
                    <a:ext uri="{9D8B030D-6E8A-4147-A177-3AD203B41FA5}">
                      <a16:colId xmlns:a16="http://schemas.microsoft.com/office/drawing/2014/main" val="1664705672"/>
                    </a:ext>
                  </a:extLst>
                </a:gridCol>
              </a:tblGrid>
              <a:tr h="388041">
                <a:tc>
                  <a:txBody>
                    <a:bodyPr/>
                    <a:lstStyle/>
                    <a:p>
                      <a:r>
                        <a:rPr lang="fr-FR" u="none" dirty="0">
                          <a:latin typeface="Arial" panose="020B0604020202020204" pitchFamily="34" charset="0"/>
                          <a:cs typeface="Arial" panose="020B0604020202020204" pitchFamily="34" charset="0"/>
                        </a:rPr>
                        <a:t>Avantages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u="none" dirty="0">
                          <a:latin typeface="Arial" panose="020B0604020202020204" pitchFamily="34" charset="0"/>
                          <a:cs typeface="Arial" panose="020B0604020202020204" pitchFamily="34" charset="0"/>
                        </a:rPr>
                        <a:t>Inconvénients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6777328"/>
                  </a:ext>
                </a:extLst>
              </a:tr>
              <a:tr h="446937">
                <a:tc>
                  <a:txBody>
                    <a:bodyPr/>
                    <a:lstStyle/>
                    <a:p>
                      <a:r>
                        <a:rPr lang="fr-FR" altLang="fr-FR" sz="1800" dirty="0">
                          <a:solidFill>
                            <a:srgbClr val="7030A0"/>
                          </a:solidFill>
                          <a:latin typeface="Arial" panose="020B0604020202020204" pitchFamily="34" charset="0"/>
                        </a:rPr>
                        <a:t>A priori, permet des augmentations de rendements substantiels (importants) (En Chine, rendements de 3 à 4 tonnes/ha pour des semences de riz normal,10 à 15 tonnes/ha pour les semences de riz transgéniques).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dirty="0">
                          <a:solidFill>
                            <a:srgbClr val="FF0000"/>
                          </a:solidFill>
                          <a:latin typeface="Arial" panose="020B0604020202020204" pitchFamily="34" charset="0"/>
                        </a:rPr>
                        <a:t>Peu de recul, insuffisamment testés, concernant d’éventuels effets secondaires ou risques sur la santé humaine (autorisation de mise sur le marché au bout de 3 à 6 mois, par la FDA aux USA, contrairement aux médicaments qui nécessitent souvent 10 ans de tests et de mises à l’épreuve).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233552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dirty="0">
                          <a:solidFill>
                            <a:srgbClr val="7030A0"/>
                          </a:solidFill>
                          <a:latin typeface="Arial" panose="020B0604020202020204" pitchFamily="34" charset="0"/>
                        </a:rPr>
                        <a:t>A priori, espoir les pays pauvres (riz pouvant supporter la sècheresse, pouvant pousser en eau saumâtre …) … mais </a:t>
                      </a:r>
                      <a:r>
                        <a:rPr lang="fr-FR" altLang="fr-FR" sz="1800" i="1" dirty="0">
                          <a:solidFill>
                            <a:srgbClr val="7030A0"/>
                          </a:solidFill>
                          <a:latin typeface="Arial" panose="020B0604020202020204" pitchFamily="34" charset="0"/>
                        </a:rPr>
                        <a:t>si les semences puissent être données aux paysans ou fournies à des prix intéressants, comme avec le </a:t>
                      </a:r>
                      <a:r>
                        <a:rPr lang="fr-FR" altLang="fr-FR" sz="1800" b="1" i="1" dirty="0">
                          <a:solidFill>
                            <a:srgbClr val="7030A0"/>
                          </a:solidFill>
                          <a:latin typeface="Arial" panose="020B0604020202020204" pitchFamily="34" charset="0"/>
                        </a:rPr>
                        <a:t>riz OGM doré (°)</a:t>
                      </a:r>
                      <a:endParaRPr lang="fr-FR" altLang="fr-FR" sz="1800" dirty="0">
                        <a:solidFill>
                          <a:srgbClr val="7030A0"/>
                        </a:solidFill>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dirty="0">
                          <a:solidFill>
                            <a:srgbClr val="FF0000"/>
                          </a:solidFill>
                          <a:latin typeface="Arial" panose="020B0604020202020204" pitchFamily="34" charset="0"/>
                        </a:rPr>
                        <a:t>Des cas de réactions immunitaires excessives du corps humain ont été rapportés concernant certaines nourriture transgéniques absorbées par l’animal.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7251275"/>
                  </a:ext>
                </a:extLst>
              </a:tr>
              <a:tr h="388041">
                <a:tc>
                  <a:txBody>
                    <a:bodyPr/>
                    <a:lstStyle/>
                    <a:p>
                      <a:r>
                        <a:rPr lang="fr-FR" dirty="0">
                          <a:solidFill>
                            <a:srgbClr val="7030A0"/>
                          </a:solidFill>
                        </a:rPr>
                        <a:t>(°) Ce riz doré est a été diffusé gratuitement, tel les logiciels Open Sources.  </a:t>
                      </a:r>
                      <a:r>
                        <a:rPr lang="fr-FR" sz="1200" dirty="0">
                          <a:solidFill>
                            <a:srgbClr val="7030A0"/>
                          </a:solidFill>
                        </a:rPr>
                        <a:t>Source : </a:t>
                      </a:r>
                      <a:r>
                        <a:rPr lang="fr-FR" sz="1200" dirty="0">
                          <a:hlinkClick r:id="rId2"/>
                        </a:rPr>
                        <a:t>https://fr.wikipedia.org/wiki/Riz_dor%C3%A9</a:t>
                      </a:r>
                      <a:r>
                        <a:rPr lang="fr-FR" sz="12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dirty="0">
                          <a:solidFill>
                            <a:srgbClr val="FF0000"/>
                          </a:solidFill>
                          <a:latin typeface="Arial" panose="020B0604020202020204" pitchFamily="34" charset="0"/>
                        </a:rPr>
                        <a:t>Techniques complexes, délicates (site d’introduction du gène, dans ADN, aléatoire).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8105930"/>
                  </a:ext>
                </a:extLst>
              </a:tr>
              <a:tr h="388041">
                <a:tc>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solidFill>
                            <a:srgbClr val="FF0000"/>
                          </a:solidFill>
                          <a:latin typeface="Arial" panose="020B0604020202020204" pitchFamily="34" charset="0"/>
                          <a:cs typeface="Arial" panose="020B0604020202020204" pitchFamily="34" charset="0"/>
                        </a:rPr>
                        <a:t>Dépendance totale par rapport au semencier fournisseur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884183"/>
                  </a:ext>
                </a:extLst>
              </a:tr>
              <a:tr h="388041">
                <a:tc>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solidFill>
                            <a:srgbClr val="FF0000"/>
                          </a:solidFill>
                          <a:latin typeface="Arial" panose="020B0604020202020204" pitchFamily="34" charset="0"/>
                          <a:cs typeface="Arial" panose="020B0604020202020204" pitchFamily="34" charset="0"/>
                        </a:rPr>
                        <a:t>Monopôle de Monsanto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0443899"/>
                  </a:ext>
                </a:extLst>
              </a:tr>
            </a:tbl>
          </a:graphicData>
        </a:graphic>
      </p:graphicFrame>
      <p:sp>
        <p:nvSpPr>
          <p:cNvPr id="6" name="Rectangle 5">
            <a:extLst>
              <a:ext uri="{FF2B5EF4-FFF2-40B4-BE49-F238E27FC236}">
                <a16:creationId xmlns:a16="http://schemas.microsoft.com/office/drawing/2014/main" id="{1E107F84-57B4-47AF-99D8-427D164F03CB}"/>
              </a:ext>
            </a:extLst>
          </p:cNvPr>
          <p:cNvSpPr/>
          <p:nvPr/>
        </p:nvSpPr>
        <p:spPr>
          <a:xfrm>
            <a:off x="116689" y="1229606"/>
            <a:ext cx="8109912" cy="369332"/>
          </a:xfrm>
          <a:prstGeom prst="rect">
            <a:avLst/>
          </a:prstGeom>
        </p:spPr>
        <p:txBody>
          <a:bodyPr wrap="none">
            <a:spAutoFit/>
          </a:bodyPr>
          <a:lstStyle/>
          <a:p>
            <a:r>
              <a:rPr lang="fr-FR" altLang="fr-FR" b="1" dirty="0">
                <a:solidFill>
                  <a:srgbClr val="7030A0"/>
                </a:solidFill>
                <a:latin typeface="Arial" panose="020B0604020202020204" pitchFamily="34" charset="0"/>
                <a:cs typeface="Arial" panose="020B0604020202020204" pitchFamily="34" charset="0"/>
              </a:rPr>
              <a:t>4.2. </a:t>
            </a:r>
            <a:r>
              <a:rPr lang="fr-FR" altLang="fr-FR" b="1" dirty="0">
                <a:solidFill>
                  <a:srgbClr val="7030A0"/>
                </a:solidFill>
                <a:latin typeface="Arial" panose="020B0604020202020204" pitchFamily="34" charset="0"/>
              </a:rPr>
              <a:t>Plantes transgéniques / Organismes génétiquement modifiés (OGM)</a:t>
            </a:r>
          </a:p>
        </p:txBody>
      </p:sp>
      <p:sp>
        <p:nvSpPr>
          <p:cNvPr id="7" name="Espace réservé du numéro de diapositive 1">
            <a:extLst>
              <a:ext uri="{FF2B5EF4-FFF2-40B4-BE49-F238E27FC236}">
                <a16:creationId xmlns:a16="http://schemas.microsoft.com/office/drawing/2014/main" id="{D03615FA-F36E-4BCA-B263-A33E6140DF6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73822376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3A6C18-3431-41B9-A9F9-061280E58D60}"/>
              </a:ext>
            </a:extLst>
          </p:cNvPr>
          <p:cNvSpPr/>
          <p:nvPr/>
        </p:nvSpPr>
        <p:spPr>
          <a:xfrm>
            <a:off x="150355" y="1430765"/>
            <a:ext cx="11306287" cy="3508653"/>
          </a:xfrm>
          <a:prstGeom prst="rect">
            <a:avLst/>
          </a:prstGeom>
        </p:spPr>
        <p:txBody>
          <a:bodyPr wrap="square">
            <a:spAutoFit/>
          </a:bodyPr>
          <a:lstStyle/>
          <a:p>
            <a:pPr algn="just"/>
            <a:r>
              <a:rPr lang="fr-FR" dirty="0">
                <a:solidFill>
                  <a:srgbClr val="7030A0"/>
                </a:solidFill>
              </a:rPr>
              <a:t>Les </a:t>
            </a:r>
            <a:r>
              <a:rPr lang="fr-FR" b="1" dirty="0">
                <a:solidFill>
                  <a:srgbClr val="7030A0"/>
                </a:solidFill>
              </a:rPr>
              <a:t>quatre interactions les plus importantes</a:t>
            </a:r>
            <a:r>
              <a:rPr lang="fr-FR" dirty="0">
                <a:solidFill>
                  <a:srgbClr val="7030A0"/>
                </a:solidFill>
              </a:rPr>
              <a:t> sont la compétition, la prédation et le mutualisme :</a:t>
            </a:r>
          </a:p>
          <a:p>
            <a:pPr algn="just"/>
            <a:endParaRPr lang="fr-FR" dirty="0">
              <a:solidFill>
                <a:srgbClr val="7030A0"/>
              </a:solidFill>
            </a:endParaRPr>
          </a:p>
          <a:p>
            <a:pPr algn="just">
              <a:buFont typeface="Arial" panose="020B0604020202020204" pitchFamily="34" charset="0"/>
              <a:buChar char="•"/>
            </a:pPr>
            <a:r>
              <a:rPr lang="fr-FR" dirty="0">
                <a:solidFill>
                  <a:srgbClr val="7030A0"/>
                </a:solidFill>
              </a:rPr>
              <a:t> La </a:t>
            </a:r>
            <a:r>
              <a:rPr lang="fr-FR" b="1" dirty="0">
                <a:solidFill>
                  <a:srgbClr val="7030A0"/>
                </a:solidFill>
              </a:rPr>
              <a:t>compétition</a:t>
            </a:r>
            <a:r>
              <a:rPr lang="fr-FR" dirty="0">
                <a:solidFill>
                  <a:srgbClr val="7030A0"/>
                </a:solidFill>
              </a:rPr>
              <a:t> désigne en écologie, l'interaction des organismes vivants, pour l'accaparement des ressources limitées d'un milieu donné, et qui entraîne, le plus souvent, la domination d'un individu ou d'un groupe d'individus, d'une espèce ou d'un groupe d'espèces.</a:t>
            </a:r>
          </a:p>
          <a:p>
            <a:pPr algn="just">
              <a:buFont typeface="Arial" panose="020B0604020202020204" pitchFamily="34" charset="0"/>
              <a:buChar char="•"/>
            </a:pPr>
            <a:r>
              <a:rPr lang="fr-FR" dirty="0">
                <a:solidFill>
                  <a:srgbClr val="7030A0"/>
                </a:solidFill>
              </a:rPr>
              <a:t> La </a:t>
            </a:r>
            <a:r>
              <a:rPr lang="fr-FR" b="1" dirty="0">
                <a:solidFill>
                  <a:srgbClr val="7030A0"/>
                </a:solidFill>
              </a:rPr>
              <a:t>prédation</a:t>
            </a:r>
            <a:r>
              <a:rPr lang="fr-FR" dirty="0">
                <a:solidFill>
                  <a:srgbClr val="7030A0"/>
                </a:solidFill>
              </a:rPr>
              <a:t> est le fait de se nourrir d'autres organismes vivants. Celui qui mange est le prédateur et celui qui est mangé est la proie. La prédation est bénéfique (+) au prédateur et néfaste (-) pour la proie. Le prédateur exploite sa proie.</a:t>
            </a:r>
          </a:p>
          <a:p>
            <a:pPr algn="just">
              <a:buFont typeface="Arial" panose="020B0604020202020204" pitchFamily="34" charset="0"/>
              <a:buChar char="•"/>
            </a:pPr>
            <a:r>
              <a:rPr lang="fr-FR" dirty="0">
                <a:solidFill>
                  <a:srgbClr val="7030A0"/>
                </a:solidFill>
              </a:rPr>
              <a:t> Le </a:t>
            </a:r>
            <a:r>
              <a:rPr lang="fr-FR" b="1" dirty="0">
                <a:solidFill>
                  <a:srgbClr val="7030A0"/>
                </a:solidFill>
              </a:rPr>
              <a:t>mutualisme</a:t>
            </a:r>
            <a:r>
              <a:rPr lang="fr-FR" dirty="0">
                <a:solidFill>
                  <a:srgbClr val="7030A0"/>
                </a:solidFill>
              </a:rPr>
              <a:t> est une interaction entre deux espèces qui trouvent un avantage (+) à leur association : protection, apport de nutriments, dispersion, pollinisation, etc.</a:t>
            </a:r>
          </a:p>
          <a:p>
            <a:pPr algn="just">
              <a:buFont typeface="Arial" panose="020B0604020202020204" pitchFamily="34" charset="0"/>
              <a:buChar char="•"/>
            </a:pPr>
            <a:r>
              <a:rPr lang="fr-FR" dirty="0">
                <a:solidFill>
                  <a:srgbClr val="7030A0"/>
                </a:solidFill>
              </a:rPr>
              <a:t> Le </a:t>
            </a:r>
            <a:r>
              <a:rPr lang="fr-FR" b="1" dirty="0">
                <a:solidFill>
                  <a:srgbClr val="7030A0"/>
                </a:solidFill>
              </a:rPr>
              <a:t>parasitisme </a:t>
            </a:r>
            <a:r>
              <a:rPr lang="fr-FR" dirty="0">
                <a:solidFill>
                  <a:srgbClr val="7030A0"/>
                </a:solidFill>
              </a:rPr>
              <a:t>est une interaction où le parasite vit au dépend de son hôte, qui lui fournit habitat et nourriture.</a:t>
            </a:r>
          </a:p>
          <a:p>
            <a:pPr algn="just"/>
            <a:endParaRPr lang="fr-FR" sz="1200" b="0" i="0" dirty="0">
              <a:solidFill>
                <a:srgbClr val="7030A0"/>
              </a:solidFill>
              <a:effectLst/>
            </a:endParaRPr>
          </a:p>
          <a:p>
            <a:pPr algn="just"/>
            <a:r>
              <a:rPr lang="fr-FR" sz="1200" b="0" i="0" dirty="0">
                <a:solidFill>
                  <a:srgbClr val="7030A0"/>
                </a:solidFill>
                <a:effectLst/>
              </a:rPr>
              <a:t>Source : </a:t>
            </a:r>
            <a:r>
              <a:rPr lang="fr-FR" sz="1200" dirty="0">
                <a:solidFill>
                  <a:srgbClr val="7030A0"/>
                </a:solidFill>
                <a:hlinkClick r:id="rId2"/>
              </a:rPr>
              <a:t>http://www.supagro.fr/ress-pepites/processusecologiques/co/RPop.html</a:t>
            </a:r>
            <a:r>
              <a:rPr lang="fr-FR" sz="1200" dirty="0">
                <a:solidFill>
                  <a:srgbClr val="7030A0"/>
                </a:solidFill>
              </a:rPr>
              <a:t> </a:t>
            </a:r>
            <a:endParaRPr lang="fr-FR" sz="1200" b="0" i="0" dirty="0">
              <a:solidFill>
                <a:srgbClr val="7030A0"/>
              </a:solidFill>
              <a:effectLst/>
            </a:endParaRPr>
          </a:p>
        </p:txBody>
      </p:sp>
      <p:sp>
        <p:nvSpPr>
          <p:cNvPr id="3" name="Rectangle 2">
            <a:extLst>
              <a:ext uri="{FF2B5EF4-FFF2-40B4-BE49-F238E27FC236}">
                <a16:creationId xmlns:a16="http://schemas.microsoft.com/office/drawing/2014/main" id="{5B8F6A1B-206D-4549-BB2A-D1CFD069252B}"/>
              </a:ext>
            </a:extLst>
          </p:cNvPr>
          <p:cNvSpPr/>
          <p:nvPr/>
        </p:nvSpPr>
        <p:spPr>
          <a:xfrm>
            <a:off x="150355" y="977158"/>
            <a:ext cx="4570482"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Annexe 11 : Régulation des populations</a:t>
            </a:r>
            <a:endParaRPr lang="fr-FR" altLang="fr-FR" dirty="0">
              <a:solidFill>
                <a:srgbClr val="7030A0"/>
              </a:solidFill>
              <a:latin typeface="Arial" panose="020B0604020202020204" pitchFamily="34" charset="0"/>
            </a:endParaRPr>
          </a:p>
        </p:txBody>
      </p:sp>
      <p:sp>
        <p:nvSpPr>
          <p:cNvPr id="4" name="WordArt 4">
            <a:extLst>
              <a:ext uri="{FF2B5EF4-FFF2-40B4-BE49-F238E27FC236}">
                <a16:creationId xmlns:a16="http://schemas.microsoft.com/office/drawing/2014/main" id="{8CEC2446-1E4E-4121-9CF2-B945DCC559E7}"/>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 name="Espace réservé du numéro de diapositive 1">
            <a:extLst>
              <a:ext uri="{FF2B5EF4-FFF2-40B4-BE49-F238E27FC236}">
                <a16:creationId xmlns:a16="http://schemas.microsoft.com/office/drawing/2014/main" id="{3A336090-0ED8-4A47-B320-A96B8664104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160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4751501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5C45F3-4811-4262-9955-9F7CC76E7590}"/>
              </a:ext>
            </a:extLst>
          </p:cNvPr>
          <p:cNvSpPr txBox="1">
            <a:spLocks noChangeArrowheads="1"/>
          </p:cNvSpPr>
          <p:nvPr/>
        </p:nvSpPr>
        <p:spPr bwMode="auto">
          <a:xfrm>
            <a:off x="161365" y="882128"/>
            <a:ext cx="11865684" cy="563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b="1" dirty="0">
                <a:solidFill>
                  <a:srgbClr val="7030A0"/>
                </a:solidFill>
                <a:latin typeface="+mn-lt"/>
              </a:rPr>
              <a:t>Annexe 12 : Déroulement d’un programme de recherche en lutte biologique classique </a:t>
            </a:r>
          </a:p>
          <a:p>
            <a:pPr algn="just" eaLnBrk="1" hangingPunct="1">
              <a:spcBef>
                <a:spcPct val="0"/>
              </a:spcBef>
              <a:buFontTx/>
              <a:buNone/>
            </a:pPr>
            <a:endParaRPr lang="fr-FR" altLang="fr-FR" sz="1600" dirty="0">
              <a:solidFill>
                <a:srgbClr val="7030A0"/>
              </a:solidFill>
              <a:latin typeface="+mn-lt"/>
            </a:endParaRPr>
          </a:p>
          <a:p>
            <a:pPr algn="just" eaLnBrk="1" hangingPunct="1">
              <a:spcBef>
                <a:spcPct val="0"/>
              </a:spcBef>
              <a:buFontTx/>
              <a:buNone/>
            </a:pPr>
            <a:r>
              <a:rPr lang="fr-FR" altLang="fr-FR" sz="1600" dirty="0">
                <a:solidFill>
                  <a:srgbClr val="7030A0"/>
                </a:solidFill>
                <a:latin typeface="+mn-lt"/>
              </a:rPr>
              <a:t>Il se déroule en plusieurs étapes (</a:t>
            </a:r>
            <a:r>
              <a:rPr lang="fr-FR" altLang="fr-FR" sz="1600" i="1" dirty="0">
                <a:solidFill>
                  <a:srgbClr val="7030A0"/>
                </a:solidFill>
                <a:latin typeface="+mn-lt"/>
              </a:rPr>
              <a:t>cf. </a:t>
            </a:r>
            <a:r>
              <a:rPr lang="fr-FR" altLang="fr-FR" sz="1600" dirty="0" err="1">
                <a:solidFill>
                  <a:srgbClr val="7030A0"/>
                </a:solidFill>
                <a:latin typeface="+mn-lt"/>
              </a:rPr>
              <a:t>Cronk</a:t>
            </a:r>
            <a:r>
              <a:rPr lang="fr-FR" altLang="fr-FR" sz="1600" dirty="0">
                <a:solidFill>
                  <a:srgbClr val="7030A0"/>
                </a:solidFill>
                <a:latin typeface="+mn-lt"/>
              </a:rPr>
              <a:t> &amp; Fuller, 1995) :</a:t>
            </a:r>
          </a:p>
          <a:p>
            <a:pPr algn="just" eaLnBrk="1" hangingPunct="1">
              <a:spcBef>
                <a:spcPct val="0"/>
              </a:spcBef>
              <a:buFontTx/>
              <a:buNone/>
            </a:pPr>
            <a:endParaRPr lang="fr-FR" altLang="fr-FR" sz="1600" dirty="0">
              <a:solidFill>
                <a:srgbClr val="7030A0"/>
              </a:solidFill>
              <a:latin typeface="+mn-lt"/>
            </a:endParaRPr>
          </a:p>
          <a:p>
            <a:pPr algn="just" eaLnBrk="1" hangingPunct="1">
              <a:spcBef>
                <a:spcPct val="0"/>
              </a:spcBef>
              <a:buFontTx/>
              <a:buNone/>
            </a:pPr>
            <a:r>
              <a:rPr lang="fr-FR" altLang="fr-FR" sz="1600" dirty="0">
                <a:solidFill>
                  <a:srgbClr val="7030A0"/>
                </a:solidFill>
                <a:latin typeface="+mn-lt"/>
              </a:rPr>
              <a:t>1- </a:t>
            </a:r>
            <a:r>
              <a:rPr lang="fr-FR" altLang="fr-FR" sz="1600" b="1" dirty="0">
                <a:solidFill>
                  <a:srgbClr val="7030A0"/>
                </a:solidFill>
                <a:latin typeface="+mn-lt"/>
              </a:rPr>
              <a:t>Trouver l’aire d’origine de l’espèce-cible envahissante. Cela implique des recherches </a:t>
            </a:r>
            <a:r>
              <a:rPr lang="fr-FR" altLang="fr-FR" sz="1600" dirty="0">
                <a:solidFill>
                  <a:srgbClr val="7030A0"/>
                </a:solidFill>
                <a:latin typeface="+mn-lt"/>
              </a:rPr>
              <a:t>bibliographiques et taxonomiques sur l’espèce-cible ;</a:t>
            </a:r>
          </a:p>
          <a:p>
            <a:pPr algn="just" eaLnBrk="1" hangingPunct="1">
              <a:spcBef>
                <a:spcPct val="0"/>
              </a:spcBef>
              <a:buFontTx/>
              <a:buNone/>
            </a:pPr>
            <a:r>
              <a:rPr lang="fr-FR" altLang="fr-FR" sz="1600" dirty="0">
                <a:solidFill>
                  <a:srgbClr val="7030A0"/>
                </a:solidFill>
                <a:latin typeface="+mn-lt"/>
              </a:rPr>
              <a:t>2- </a:t>
            </a:r>
            <a:r>
              <a:rPr lang="fr-FR" altLang="fr-FR" sz="1600" b="1" dirty="0">
                <a:solidFill>
                  <a:srgbClr val="7030A0"/>
                </a:solidFill>
                <a:latin typeface="+mn-lt"/>
              </a:rPr>
              <a:t>Etudier l’écologie de l’espèce-cible dans son aire d’origine ;</a:t>
            </a:r>
          </a:p>
          <a:p>
            <a:pPr algn="just" eaLnBrk="1" hangingPunct="1">
              <a:spcBef>
                <a:spcPct val="0"/>
              </a:spcBef>
              <a:buFontTx/>
              <a:buNone/>
            </a:pPr>
            <a:r>
              <a:rPr lang="fr-FR" altLang="fr-FR" sz="1600" dirty="0">
                <a:solidFill>
                  <a:srgbClr val="7030A0"/>
                </a:solidFill>
                <a:latin typeface="+mn-lt"/>
              </a:rPr>
              <a:t>3- </a:t>
            </a:r>
            <a:r>
              <a:rPr lang="fr-FR" altLang="fr-FR" sz="1600" b="1" dirty="0">
                <a:solidFill>
                  <a:srgbClr val="7030A0"/>
                </a:solidFill>
                <a:latin typeface="+mn-lt"/>
              </a:rPr>
              <a:t>Rechercher et identifier les ennemis naturels de l’espèce-cible dans son aire d’origine ;</a:t>
            </a:r>
          </a:p>
          <a:p>
            <a:pPr algn="just" eaLnBrk="1" hangingPunct="1">
              <a:spcBef>
                <a:spcPct val="0"/>
              </a:spcBef>
              <a:buFontTx/>
              <a:buNone/>
            </a:pPr>
            <a:r>
              <a:rPr lang="fr-FR" altLang="fr-FR" sz="1600" dirty="0">
                <a:solidFill>
                  <a:srgbClr val="7030A0"/>
                </a:solidFill>
                <a:latin typeface="+mn-lt"/>
              </a:rPr>
              <a:t>4- </a:t>
            </a:r>
            <a:r>
              <a:rPr lang="fr-FR" altLang="fr-FR" sz="1600" b="1" dirty="0">
                <a:solidFill>
                  <a:srgbClr val="7030A0"/>
                </a:solidFill>
                <a:latin typeface="+mn-lt"/>
              </a:rPr>
              <a:t>Obtenir les autorisations nécessaires du pays d’origine afin de collecter et d’expédier </a:t>
            </a:r>
            <a:r>
              <a:rPr lang="fr-FR" altLang="fr-FR" sz="1600" dirty="0">
                <a:solidFill>
                  <a:srgbClr val="7030A0"/>
                </a:solidFill>
                <a:latin typeface="+mn-lt"/>
              </a:rPr>
              <a:t>les ennemis naturels ;</a:t>
            </a:r>
          </a:p>
          <a:p>
            <a:pPr algn="just" eaLnBrk="1" hangingPunct="1">
              <a:spcBef>
                <a:spcPct val="0"/>
              </a:spcBef>
              <a:buFontTx/>
              <a:buNone/>
            </a:pPr>
            <a:r>
              <a:rPr lang="fr-FR" altLang="fr-FR" sz="1600" dirty="0">
                <a:solidFill>
                  <a:srgbClr val="7030A0"/>
                </a:solidFill>
                <a:latin typeface="+mn-lt"/>
              </a:rPr>
              <a:t>5- </a:t>
            </a:r>
            <a:r>
              <a:rPr lang="fr-FR" altLang="fr-FR" sz="1600" b="1" dirty="0">
                <a:solidFill>
                  <a:srgbClr val="7030A0"/>
                </a:solidFill>
                <a:latin typeface="+mn-lt"/>
              </a:rPr>
              <a:t>Cultiver ou élever les ennemis naturels dans un laboratoire de quarantaine ;</a:t>
            </a:r>
          </a:p>
          <a:p>
            <a:pPr algn="just" eaLnBrk="1" hangingPunct="1">
              <a:spcBef>
                <a:spcPct val="0"/>
              </a:spcBef>
              <a:buFontTx/>
              <a:buNone/>
            </a:pPr>
            <a:r>
              <a:rPr lang="fr-FR" altLang="fr-FR" sz="1600" dirty="0">
                <a:solidFill>
                  <a:srgbClr val="7030A0"/>
                </a:solidFill>
                <a:latin typeface="+mn-lt"/>
              </a:rPr>
              <a:t>6- </a:t>
            </a:r>
            <a:r>
              <a:rPr lang="fr-FR" altLang="fr-FR" sz="1600" b="1" dirty="0">
                <a:solidFill>
                  <a:srgbClr val="7030A0"/>
                </a:solidFill>
                <a:latin typeface="+mn-lt"/>
              </a:rPr>
              <a:t>Effectuer des tests de viabilité, d’efficacité et de spécificité (ou innocuité) des ennemis</a:t>
            </a:r>
          </a:p>
          <a:p>
            <a:pPr algn="just" eaLnBrk="1" hangingPunct="1">
              <a:spcBef>
                <a:spcPct val="0"/>
              </a:spcBef>
              <a:buFontTx/>
              <a:buNone/>
            </a:pPr>
            <a:r>
              <a:rPr lang="fr-FR" altLang="fr-FR" sz="1600" dirty="0">
                <a:solidFill>
                  <a:srgbClr val="7030A0"/>
                </a:solidFill>
                <a:latin typeface="+mn-lt"/>
              </a:rPr>
              <a:t>naturels en laboratoire pour s’assurer qu’ils survivent, qu’ils contrôlent efficacement l’espèce-cible et surtout qu’ils soient hautement spécifiques à l’espèce-cible sans attaquer d’autres espèces. Cette phase nécessite plusieurs années d’études intensives, selon le nombre d’ennemis naturels à tester ;</a:t>
            </a:r>
          </a:p>
          <a:p>
            <a:pPr algn="just" eaLnBrk="1" hangingPunct="1">
              <a:spcBef>
                <a:spcPct val="0"/>
              </a:spcBef>
              <a:buFontTx/>
              <a:buNone/>
            </a:pPr>
            <a:r>
              <a:rPr lang="fr-FR" altLang="fr-FR" sz="1600" dirty="0">
                <a:solidFill>
                  <a:srgbClr val="7030A0"/>
                </a:solidFill>
                <a:latin typeface="+mn-lt"/>
              </a:rPr>
              <a:t>7- </a:t>
            </a:r>
            <a:r>
              <a:rPr lang="fr-FR" altLang="fr-FR" sz="1600" b="1" dirty="0">
                <a:solidFill>
                  <a:srgbClr val="7030A0"/>
                </a:solidFill>
                <a:latin typeface="+mn-lt"/>
              </a:rPr>
              <a:t>Approuver l’introduction des agents de lutte biologique sélectionnés : les résultats </a:t>
            </a:r>
            <a:r>
              <a:rPr lang="fr-FR" altLang="fr-FR" sz="1600" dirty="0">
                <a:solidFill>
                  <a:srgbClr val="7030A0"/>
                </a:solidFill>
                <a:latin typeface="+mn-lt"/>
              </a:rPr>
              <a:t>d’efficacité et de spécificité sont évalués par un comité d’experts composés de scientifiques, de gestionnaires et d’agents des services gouvernementaux (environnement, agriculture, autres).</a:t>
            </a:r>
          </a:p>
          <a:p>
            <a:pPr algn="just" eaLnBrk="1" hangingPunct="1">
              <a:spcBef>
                <a:spcPct val="0"/>
              </a:spcBef>
              <a:buFontTx/>
              <a:buNone/>
            </a:pPr>
            <a:r>
              <a:rPr lang="fr-FR" altLang="fr-FR" sz="1600" dirty="0">
                <a:solidFill>
                  <a:srgbClr val="7030A0"/>
                </a:solidFill>
                <a:latin typeface="+mn-lt"/>
              </a:rPr>
              <a:t>8- </a:t>
            </a:r>
            <a:r>
              <a:rPr lang="fr-FR" altLang="fr-FR" sz="1600" b="1" dirty="0">
                <a:solidFill>
                  <a:srgbClr val="7030A0"/>
                </a:solidFill>
                <a:latin typeface="+mn-lt"/>
              </a:rPr>
              <a:t>Introduire le ou les agents de lutte biologique sélectionné dans la zone où l’on veut</a:t>
            </a:r>
          </a:p>
          <a:p>
            <a:pPr algn="just" eaLnBrk="1" hangingPunct="1">
              <a:spcBef>
                <a:spcPct val="0"/>
              </a:spcBef>
              <a:buFontTx/>
              <a:buNone/>
            </a:pPr>
            <a:r>
              <a:rPr lang="fr-FR" altLang="fr-FR" sz="1600" dirty="0">
                <a:solidFill>
                  <a:srgbClr val="7030A0"/>
                </a:solidFill>
                <a:latin typeface="+mn-lt"/>
              </a:rPr>
              <a:t>contrôler l’espèce-cible. Un plan d’introduction (choix des lieux et des dates d’introduction) doit être établi afin de maximiser les chances d’établissement des agents de lutte ;</a:t>
            </a:r>
          </a:p>
          <a:p>
            <a:pPr algn="just" eaLnBrk="1" hangingPunct="1">
              <a:spcBef>
                <a:spcPct val="0"/>
              </a:spcBef>
              <a:buFontTx/>
              <a:buNone/>
            </a:pPr>
            <a:r>
              <a:rPr lang="fr-FR" altLang="fr-FR" sz="1600" dirty="0">
                <a:solidFill>
                  <a:srgbClr val="7030A0"/>
                </a:solidFill>
                <a:latin typeface="+mn-lt"/>
              </a:rPr>
              <a:t>9- </a:t>
            </a:r>
            <a:r>
              <a:rPr lang="fr-FR" altLang="fr-FR" sz="1600" b="1" dirty="0">
                <a:solidFill>
                  <a:srgbClr val="7030A0"/>
                </a:solidFill>
                <a:latin typeface="+mn-lt"/>
              </a:rPr>
              <a:t>Mener un suivi scientifique sur le terrain afin de s’assurer de la réussite de </a:t>
            </a:r>
            <a:r>
              <a:rPr lang="fr-FR" altLang="fr-FR" sz="1600" dirty="0">
                <a:solidFill>
                  <a:srgbClr val="7030A0"/>
                </a:solidFill>
                <a:latin typeface="+mn-lt"/>
              </a:rPr>
              <a:t>l’introduction, de l’acclimatation et de l’impact des agents de lutte biologique pendant une durée de 5 à 10 ans.</a:t>
            </a:r>
          </a:p>
          <a:p>
            <a:pPr algn="just" eaLnBrk="1" hangingPunct="1">
              <a:spcBef>
                <a:spcPct val="0"/>
              </a:spcBef>
              <a:buFontTx/>
              <a:buNone/>
            </a:pPr>
            <a:endParaRPr lang="fr-FR" altLang="fr-FR" sz="1400" dirty="0">
              <a:solidFill>
                <a:srgbClr val="7030A0"/>
              </a:solidFill>
              <a:latin typeface="+mn-lt"/>
            </a:endParaRPr>
          </a:p>
          <a:p>
            <a:pPr algn="just" eaLnBrk="1" hangingPunct="1">
              <a:spcBef>
                <a:spcPct val="0"/>
              </a:spcBef>
              <a:buFontTx/>
              <a:buNone/>
            </a:pPr>
            <a:r>
              <a:rPr lang="fr-FR" altLang="fr-FR" sz="1200" dirty="0">
                <a:solidFill>
                  <a:srgbClr val="7030A0"/>
                </a:solidFill>
                <a:latin typeface="+mn-lt"/>
              </a:rPr>
              <a:t>Source : </a:t>
            </a:r>
            <a:r>
              <a:rPr lang="fr-FR" altLang="fr-FR" sz="1200" i="1" dirty="0">
                <a:solidFill>
                  <a:srgbClr val="7030A0"/>
                </a:solidFill>
                <a:latin typeface="+mn-lt"/>
              </a:rPr>
              <a:t>LA LUTTE BIOLOGIQUE CONTRE LES ESPECES INTRODUITES ENVAHISSANTES : SOLUTION MIRACLE OU METHODE RISQUEE</a:t>
            </a:r>
            <a:r>
              <a:rPr lang="fr-FR" altLang="fr-FR" sz="1200" dirty="0">
                <a:solidFill>
                  <a:srgbClr val="7030A0"/>
                </a:solidFill>
                <a:latin typeface="+mn-lt"/>
              </a:rPr>
              <a:t>, J.-Y. MEYER, Délégation à la Recherche, </a:t>
            </a:r>
            <a:r>
              <a:rPr lang="fr-FR" altLang="fr-FR" sz="1200" dirty="0">
                <a:solidFill>
                  <a:srgbClr val="7030A0"/>
                </a:solidFill>
                <a:latin typeface="+mn-lt"/>
                <a:hlinkClick r:id="rId2"/>
              </a:rPr>
              <a:t>http://www.li-an.fr/jyves/Meyer_2002_Fiche_Technique_Lutte_Biologique.pdf</a:t>
            </a:r>
            <a:r>
              <a:rPr lang="fr-FR" altLang="fr-FR" sz="1200" dirty="0">
                <a:solidFill>
                  <a:srgbClr val="7030A0"/>
                </a:solidFill>
                <a:latin typeface="+mn-lt"/>
              </a:rPr>
              <a:t>  </a:t>
            </a:r>
            <a:endParaRPr lang="fr-FR" altLang="fr-FR" sz="1200" dirty="0">
              <a:latin typeface="+mn-lt"/>
            </a:endParaRPr>
          </a:p>
        </p:txBody>
      </p:sp>
      <p:sp>
        <p:nvSpPr>
          <p:cNvPr id="4" name="WordArt 4">
            <a:extLst>
              <a:ext uri="{FF2B5EF4-FFF2-40B4-BE49-F238E27FC236}">
                <a16:creationId xmlns:a16="http://schemas.microsoft.com/office/drawing/2014/main" id="{14780F05-1B16-452F-9575-D4CD78926036}"/>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 name="Espace réservé du numéro de diapositive 1">
            <a:extLst>
              <a:ext uri="{FF2B5EF4-FFF2-40B4-BE49-F238E27FC236}">
                <a16:creationId xmlns:a16="http://schemas.microsoft.com/office/drawing/2014/main" id="{E6A5AA7A-DCF3-420F-8500-76215F5EE6C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161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10905847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A15E3D3-A582-49DE-85C0-754EC8619AF5}"/>
              </a:ext>
            </a:extLst>
          </p:cNvPr>
          <p:cNvSpPr txBox="1">
            <a:spLocks noChangeArrowheads="1"/>
          </p:cNvSpPr>
          <p:nvPr/>
        </p:nvSpPr>
        <p:spPr bwMode="auto">
          <a:xfrm>
            <a:off x="179388" y="671513"/>
            <a:ext cx="11826146"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400" b="1" u="sng" dirty="0">
                <a:solidFill>
                  <a:srgbClr val="002060"/>
                </a:solidFill>
                <a:latin typeface="Arial" panose="020B0604020202020204" pitchFamily="34" charset="0"/>
              </a:rPr>
              <a:t>Annexe 13 : Recettes maison contre les ravageurs et les maladies</a:t>
            </a:r>
            <a:endParaRPr lang="fr-FR" altLang="fr-FR" sz="1400" dirty="0">
              <a:solidFill>
                <a:srgbClr val="002060"/>
              </a:solidFill>
              <a:latin typeface="Arial" panose="020B0604020202020204" pitchFamily="34" charset="0"/>
            </a:endParaRPr>
          </a:p>
          <a:p>
            <a:pPr>
              <a:spcBef>
                <a:spcPct val="0"/>
              </a:spcBef>
              <a:buFontTx/>
              <a:buNone/>
            </a:pPr>
            <a:endParaRPr lang="fr-FR" altLang="fr-FR" sz="1400" b="1" dirty="0">
              <a:solidFill>
                <a:srgbClr val="002060"/>
              </a:solidFill>
              <a:latin typeface="Arial" panose="020B0604020202020204" pitchFamily="34" charset="0"/>
            </a:endParaRPr>
          </a:p>
          <a:p>
            <a:pPr>
              <a:spcBef>
                <a:spcPct val="0"/>
              </a:spcBef>
              <a:buFontTx/>
              <a:buNone/>
            </a:pPr>
            <a:r>
              <a:rPr lang="fr-FR" altLang="fr-FR" sz="1400" b="1" dirty="0">
                <a:solidFill>
                  <a:srgbClr val="002060"/>
                </a:solidFill>
                <a:latin typeface="Arial" panose="020B0604020202020204" pitchFamily="34" charset="0"/>
              </a:rPr>
              <a:t>Mises en garde </a:t>
            </a:r>
            <a:r>
              <a:rPr lang="fr-FR" altLang="fr-FR" sz="1400" dirty="0">
                <a:solidFill>
                  <a:srgbClr val="002060"/>
                </a:solidFill>
                <a:latin typeface="Arial" panose="020B0604020202020204" pitchFamily="34" charset="0"/>
              </a:rPr>
              <a:t>: Les recettes de pesticides maison présentées ci-dessous (destinées à un usage domestique) sont données à titre informatif seulement. Il n’y a pas de garanties d’efficacité.</a:t>
            </a:r>
          </a:p>
          <a:p>
            <a:pPr>
              <a:spcBef>
                <a:spcPct val="0"/>
              </a:spcBef>
            </a:pPr>
            <a:r>
              <a:rPr lang="fr-FR" altLang="fr-FR" sz="1400" dirty="0">
                <a:solidFill>
                  <a:srgbClr val="002060"/>
                </a:solidFill>
                <a:latin typeface="Arial" panose="020B0604020202020204" pitchFamily="34" charset="0"/>
              </a:rPr>
              <a:t>Attention : grande prudence lors de la préparation, la manipulation, l'utilisation et l'entrepose de tout pesticide, incluant les pesticides maison. Certains produits peuvent être dangereux, même s'ils sont naturels.</a:t>
            </a:r>
          </a:p>
          <a:p>
            <a:pPr>
              <a:spcBef>
                <a:spcPct val="0"/>
              </a:spcBef>
            </a:pPr>
            <a:r>
              <a:rPr lang="fr-FR" altLang="fr-FR" sz="1400" dirty="0">
                <a:solidFill>
                  <a:srgbClr val="002060"/>
                </a:solidFill>
                <a:latin typeface="Arial" panose="020B0604020202020204" pitchFamily="34" charset="0"/>
              </a:rPr>
              <a:t>Protégez-vous en portant des gants, des lunettes et des vêtements longs. De préférence, lorsque vous préparez, appliquez et entreposez les pesticides maison, utilisez des instruments (contenants, vaporisateurs, etc.) réservés uniquement à cette fin. Identifiez bien les contenants dans lesquels vous conservez les pesticides maison et gardez-les hors de la portée des enfants.</a:t>
            </a:r>
          </a:p>
          <a:p>
            <a:pPr>
              <a:spcBef>
                <a:spcPct val="0"/>
              </a:spcBef>
            </a:pPr>
            <a:r>
              <a:rPr lang="fr-FR" altLang="fr-FR" sz="1400" dirty="0">
                <a:solidFill>
                  <a:srgbClr val="002060"/>
                </a:solidFill>
                <a:latin typeface="Arial" panose="020B0604020202020204" pitchFamily="34" charset="0"/>
              </a:rPr>
              <a:t>Avant de traiter toute une plante, faites un essai sur quelques feuilles et attendez de 24 à 48 heures pour observer s'il y a des symptômes de phytotoxicité (décoloration, taches, flétrissement, dessèchement, chute des feuilles, etc.). Dans l'affirmative, ne traitez pas la plante.</a:t>
            </a:r>
          </a:p>
          <a:p>
            <a:pPr>
              <a:spcBef>
                <a:spcPct val="0"/>
              </a:spcBef>
            </a:pPr>
            <a:r>
              <a:rPr lang="fr-FR" altLang="fr-FR" sz="1400" dirty="0">
                <a:solidFill>
                  <a:srgbClr val="002060"/>
                </a:solidFill>
                <a:latin typeface="Arial" panose="020B0604020202020204" pitchFamily="34" charset="0"/>
              </a:rPr>
              <a:t>Évitez de faire le traitement par temps venteux, en plein soleil, en période de canicule ou de sécheresse.</a:t>
            </a:r>
          </a:p>
          <a:p>
            <a:pPr>
              <a:spcBef>
                <a:spcPct val="0"/>
              </a:spcBef>
            </a:pPr>
            <a:r>
              <a:rPr lang="fr-FR" altLang="fr-FR" sz="1400" dirty="0">
                <a:solidFill>
                  <a:srgbClr val="002060"/>
                </a:solidFill>
                <a:latin typeface="Arial" panose="020B0604020202020204" pitchFamily="34" charset="0"/>
              </a:rPr>
              <a:t>Ces pesticides maison ne sont pas sélectifs et peuvent tuer autant les organismes utiles que nuisibles.</a:t>
            </a:r>
          </a:p>
          <a:p>
            <a:pPr>
              <a:spcBef>
                <a:spcPct val="0"/>
              </a:spcBef>
            </a:pPr>
            <a:r>
              <a:rPr lang="fr-FR" altLang="fr-FR" sz="1400" dirty="0">
                <a:solidFill>
                  <a:srgbClr val="002060"/>
                </a:solidFill>
                <a:latin typeface="Arial" panose="020B0604020202020204" pitchFamily="34" charset="0"/>
              </a:rPr>
              <a:t>Pour information consultez les conseils du Jardin Botanique de Montréal, leur site est fort intéressant et instructif : </a:t>
            </a:r>
            <a:r>
              <a:rPr lang="fr-FR" altLang="fr-FR" sz="1400" u="sng" dirty="0">
                <a:solidFill>
                  <a:srgbClr val="002060"/>
                </a:solidFill>
                <a:latin typeface="Arial" panose="020B0604020202020204" pitchFamily="34" charset="0"/>
                <a:hlinkClick r:id="rId2"/>
              </a:rPr>
              <a:t>www2.ville.</a:t>
            </a:r>
            <a:r>
              <a:rPr lang="fr-FR" altLang="fr-FR" sz="1400" b="1" u="sng" dirty="0">
                <a:solidFill>
                  <a:srgbClr val="002060"/>
                </a:solidFill>
                <a:latin typeface="Arial" panose="020B0604020202020204" pitchFamily="34" charset="0"/>
                <a:hlinkClick r:id="rId2"/>
              </a:rPr>
              <a:t>montreal</a:t>
            </a:r>
            <a:r>
              <a:rPr lang="fr-FR" altLang="fr-FR" sz="1400" u="sng" dirty="0">
                <a:solidFill>
                  <a:srgbClr val="002060"/>
                </a:solidFill>
                <a:latin typeface="Arial" panose="020B0604020202020204" pitchFamily="34" charset="0"/>
                <a:hlinkClick r:id="rId2"/>
              </a:rPr>
              <a:t>.qc.ca/</a:t>
            </a:r>
            <a:r>
              <a:rPr lang="fr-FR" altLang="fr-FR" sz="1400" b="1" u="sng" dirty="0">
                <a:solidFill>
                  <a:srgbClr val="002060"/>
                </a:solidFill>
                <a:latin typeface="Arial" panose="020B0604020202020204" pitchFamily="34" charset="0"/>
                <a:hlinkClick r:id="rId2"/>
              </a:rPr>
              <a:t>jardin</a:t>
            </a:r>
            <a:r>
              <a:rPr lang="fr-FR" altLang="fr-FR" sz="1400" u="sng" dirty="0">
                <a:solidFill>
                  <a:srgbClr val="002060"/>
                </a:solidFill>
                <a:latin typeface="Arial" panose="020B0604020202020204" pitchFamily="34" charset="0"/>
                <a:hlinkClick r:id="rId2"/>
              </a:rPr>
              <a:t>/biblio/bottin/</a:t>
            </a:r>
            <a:r>
              <a:rPr lang="fr-FR" altLang="fr-FR" sz="1400" b="1" u="sng" dirty="0">
                <a:solidFill>
                  <a:srgbClr val="002060"/>
                </a:solidFill>
                <a:latin typeface="Arial" panose="020B0604020202020204" pitchFamily="34" charset="0"/>
                <a:hlinkClick r:id="rId2"/>
              </a:rPr>
              <a:t>jardin</a:t>
            </a:r>
            <a:r>
              <a:rPr lang="fr-FR" altLang="fr-FR" sz="1400" u="sng" dirty="0">
                <a:solidFill>
                  <a:srgbClr val="002060"/>
                </a:solidFill>
                <a:latin typeface="Arial" panose="020B0604020202020204" pitchFamily="34" charset="0"/>
                <a:hlinkClick r:id="rId2"/>
              </a:rPr>
              <a:t>er_sans_</a:t>
            </a:r>
            <a:r>
              <a:rPr lang="fr-FR" altLang="fr-FR" sz="1400" b="1" u="sng" dirty="0">
                <a:solidFill>
                  <a:srgbClr val="002060"/>
                </a:solidFill>
                <a:latin typeface="Arial" panose="020B0604020202020204" pitchFamily="34" charset="0"/>
                <a:hlinkClick r:id="rId2"/>
              </a:rPr>
              <a:t>pesticides</a:t>
            </a:r>
            <a:endParaRPr lang="fr-FR" altLang="fr-FR" sz="1400" b="1" u="sng" dirty="0">
              <a:solidFill>
                <a:srgbClr val="002060"/>
              </a:solidFill>
              <a:latin typeface="Arial" panose="020B0604020202020204" pitchFamily="34" charset="0"/>
            </a:endParaRPr>
          </a:p>
          <a:p>
            <a:pPr>
              <a:spcBef>
                <a:spcPct val="0"/>
              </a:spcBef>
            </a:pPr>
            <a:endParaRPr lang="fr-FR" altLang="fr-FR" sz="1400" dirty="0">
              <a:solidFill>
                <a:srgbClr val="002060"/>
              </a:solidFill>
              <a:latin typeface="Arial" panose="020B0604020202020204" pitchFamily="34" charset="0"/>
            </a:endParaRPr>
          </a:p>
          <a:p>
            <a:pPr>
              <a:spcBef>
                <a:spcPct val="0"/>
              </a:spcBef>
              <a:buFontTx/>
              <a:buNone/>
            </a:pPr>
            <a:r>
              <a:rPr lang="fr-FR" altLang="fr-FR" sz="1400" b="1" dirty="0">
                <a:solidFill>
                  <a:srgbClr val="002060"/>
                </a:solidFill>
                <a:latin typeface="Arial" panose="020B0604020202020204" pitchFamily="34" charset="0"/>
              </a:rPr>
              <a:t>Solutions alternatives aux produits chimiques</a:t>
            </a:r>
            <a:endParaRPr lang="fr-FR" altLang="fr-FR" sz="1400" dirty="0">
              <a:solidFill>
                <a:srgbClr val="002060"/>
              </a:solidFill>
              <a:latin typeface="Arial" panose="020B0604020202020204" pitchFamily="34" charset="0"/>
            </a:endParaRPr>
          </a:p>
          <a:p>
            <a:pPr>
              <a:spcBef>
                <a:spcPct val="0"/>
              </a:spcBef>
              <a:buFontTx/>
              <a:buNone/>
            </a:pPr>
            <a:r>
              <a:rPr lang="fr-FR" altLang="fr-FR" sz="1400" b="1" u="sng" dirty="0">
                <a:solidFill>
                  <a:srgbClr val="002060"/>
                </a:solidFill>
                <a:latin typeface="Arial" panose="020B0604020202020204" pitchFamily="34" charset="0"/>
              </a:rPr>
              <a:t>Alcool à friction 70%</a:t>
            </a:r>
            <a:r>
              <a:rPr lang="fr-FR" altLang="fr-FR" sz="1400" dirty="0">
                <a:solidFill>
                  <a:srgbClr val="002060"/>
                </a:solidFill>
                <a:latin typeface="Arial" panose="020B0604020202020204" pitchFamily="34" charset="0"/>
              </a:rPr>
              <a:t> : insecticide</a:t>
            </a:r>
          </a:p>
          <a:p>
            <a:pPr>
              <a:spcBef>
                <a:spcPct val="0"/>
              </a:spcBef>
              <a:buFontTx/>
              <a:buNone/>
            </a:pPr>
            <a:r>
              <a:rPr lang="fr-FR" altLang="fr-FR" sz="1400" dirty="0">
                <a:solidFill>
                  <a:srgbClr val="002060"/>
                </a:solidFill>
                <a:latin typeface="Arial" panose="020B0604020202020204" pitchFamily="34" charset="0"/>
              </a:rPr>
              <a:t>Ex60 ml d’alcool dans 1 l d'eau – Attention faire des essais, peut brûler les plantes.</a:t>
            </a:r>
          </a:p>
          <a:p>
            <a:pPr>
              <a:spcBef>
                <a:spcPct val="0"/>
              </a:spcBef>
              <a:buFontTx/>
              <a:buNone/>
            </a:pPr>
            <a:r>
              <a:rPr lang="fr-FR" altLang="fr-FR" sz="1400" b="1" u="sng" dirty="0">
                <a:solidFill>
                  <a:srgbClr val="002060"/>
                </a:solidFill>
                <a:latin typeface="Arial" panose="020B0604020202020204" pitchFamily="34" charset="0"/>
              </a:rPr>
              <a:t>Ammoniac</a:t>
            </a:r>
            <a:r>
              <a:rPr lang="fr-FR" altLang="fr-FR" sz="1400" dirty="0">
                <a:solidFill>
                  <a:srgbClr val="002060"/>
                </a:solidFill>
                <a:latin typeface="Arial" panose="020B0604020202020204" pitchFamily="34" charset="0"/>
              </a:rPr>
              <a:t> : insecticide, contre le criocère du lis</a:t>
            </a:r>
          </a:p>
          <a:p>
            <a:pPr>
              <a:spcBef>
                <a:spcPct val="0"/>
              </a:spcBef>
              <a:buFontTx/>
              <a:buNone/>
            </a:pPr>
            <a:r>
              <a:rPr lang="fr-FR" altLang="fr-FR" sz="1400" dirty="0">
                <a:solidFill>
                  <a:srgbClr val="002060"/>
                </a:solidFill>
                <a:latin typeface="Arial" panose="020B0604020202020204" pitchFamily="34" charset="0"/>
              </a:rPr>
              <a:t>Ex 5 ml de savon à vaisselle, 5 ml d’ammoniac, 5 ml de rince bouche ‘</a:t>
            </a:r>
            <a:r>
              <a:rPr lang="fr-FR" altLang="fr-FR" sz="1400" dirty="0" err="1">
                <a:solidFill>
                  <a:srgbClr val="002060"/>
                </a:solidFill>
                <a:latin typeface="Arial" panose="020B0604020202020204" pitchFamily="34" charset="0"/>
              </a:rPr>
              <a:t>Listeriné</a:t>
            </a:r>
            <a:r>
              <a:rPr lang="fr-FR" altLang="fr-FR" sz="1400" dirty="0">
                <a:solidFill>
                  <a:srgbClr val="002060"/>
                </a:solidFill>
                <a:latin typeface="Arial" panose="020B0604020202020204" pitchFamily="34" charset="0"/>
              </a:rPr>
              <a:t>’ et 5 ml de jus de citron dans 1 l d'eau.</a:t>
            </a:r>
          </a:p>
          <a:p>
            <a:pPr>
              <a:spcBef>
                <a:spcPct val="0"/>
              </a:spcBef>
              <a:buFontTx/>
              <a:buNone/>
            </a:pPr>
            <a:r>
              <a:rPr lang="fr-FR" altLang="fr-FR" sz="1400" b="1" u="sng" dirty="0">
                <a:solidFill>
                  <a:srgbClr val="002060"/>
                </a:solidFill>
                <a:latin typeface="Arial" panose="020B0604020202020204" pitchFamily="34" charset="0"/>
              </a:rPr>
              <a:t>Bicarbonate de soude </a:t>
            </a:r>
            <a:r>
              <a:rPr lang="fr-FR" altLang="fr-FR" sz="1400" b="1" dirty="0">
                <a:solidFill>
                  <a:srgbClr val="002060"/>
                </a:solidFill>
                <a:latin typeface="Arial" panose="020B0604020202020204" pitchFamily="34" charset="0"/>
              </a:rPr>
              <a:t> : </a:t>
            </a:r>
            <a:r>
              <a:rPr lang="fr-FR" altLang="fr-FR" sz="1400" dirty="0">
                <a:solidFill>
                  <a:srgbClr val="002060"/>
                </a:solidFill>
                <a:latin typeface="Arial" panose="020B0604020202020204" pitchFamily="34" charset="0"/>
              </a:rPr>
              <a:t>contre la maladie du ‘Blanc’ oïdium</a:t>
            </a:r>
          </a:p>
          <a:p>
            <a:pPr>
              <a:spcBef>
                <a:spcPct val="0"/>
              </a:spcBef>
              <a:buFontTx/>
              <a:buNone/>
            </a:pPr>
            <a:r>
              <a:rPr lang="fr-FR" altLang="fr-FR" sz="1400" dirty="0">
                <a:solidFill>
                  <a:srgbClr val="002060"/>
                </a:solidFill>
                <a:latin typeface="Arial" panose="020B0604020202020204" pitchFamily="34" charset="0"/>
              </a:rPr>
              <a:t>Dissoudre 50 à 60 ml de bicarbonate de soude (la petite vache) dans 4 l d'eau. Ajouter quelques gouttes de savon à vaisselle, de savon insecticide ou d'huile végétale pour augmenter l'adhérence du produit sur le feuillage. Ou Dissoudre 5 g (1 c. à thé) de bicarbonate de soude dans 1 litre (4 tasses) d'eau et ajouter quelques gouttes de savon à vaisselle liquide pour favoriser l'adhérence. Vaporiser en prévention contre le blanc (mildiou poudreux), la rouille et la tache noire du rosier. Répéter tous les 7 à 14 jours environ ou après une pluie.</a:t>
            </a:r>
          </a:p>
          <a:p>
            <a:pPr>
              <a:spcBef>
                <a:spcPct val="0"/>
              </a:spcBef>
              <a:buFontTx/>
              <a:buNone/>
            </a:pPr>
            <a:r>
              <a:rPr lang="fr-FR" altLang="fr-FR" sz="1400" b="1" u="sng" dirty="0">
                <a:solidFill>
                  <a:srgbClr val="002060"/>
                </a:solidFill>
                <a:latin typeface="Arial" panose="020B0604020202020204" pitchFamily="34" charset="0"/>
              </a:rPr>
              <a:t>Bière sans alcool</a:t>
            </a:r>
            <a:r>
              <a:rPr lang="fr-FR" altLang="fr-FR" sz="1400" dirty="0">
                <a:solidFill>
                  <a:srgbClr val="002060"/>
                </a:solidFill>
                <a:latin typeface="Arial" panose="020B0604020202020204" pitchFamily="34" charset="0"/>
              </a:rPr>
              <a:t> : limaces</a:t>
            </a:r>
          </a:p>
          <a:p>
            <a:pPr>
              <a:spcBef>
                <a:spcPct val="0"/>
              </a:spcBef>
              <a:buFontTx/>
              <a:buNone/>
            </a:pPr>
            <a:r>
              <a:rPr lang="fr-FR" altLang="fr-FR" sz="1400" dirty="0">
                <a:solidFill>
                  <a:srgbClr val="002060"/>
                </a:solidFill>
                <a:latin typeface="Arial" panose="020B0604020202020204" pitchFamily="34" charset="0"/>
              </a:rPr>
              <a:t>Tel quel - Faire des pièges pour les limaces.</a:t>
            </a:r>
          </a:p>
        </p:txBody>
      </p:sp>
      <p:sp>
        <p:nvSpPr>
          <p:cNvPr id="3" name="WordArt 4">
            <a:extLst>
              <a:ext uri="{FF2B5EF4-FFF2-40B4-BE49-F238E27FC236}">
                <a16:creationId xmlns:a16="http://schemas.microsoft.com/office/drawing/2014/main" id="{582C04CC-76B8-4288-AC1A-7EEC8260C161}"/>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Espace réservé du numéro de diapositive 1">
            <a:extLst>
              <a:ext uri="{FF2B5EF4-FFF2-40B4-BE49-F238E27FC236}">
                <a16:creationId xmlns:a16="http://schemas.microsoft.com/office/drawing/2014/main" id="{73EC8F11-FDC0-4405-A6F2-35A27C88C52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162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85563746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7B0602EA-C07C-459A-8992-BA65F06C92E1}"/>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ZoneTexte 1">
            <a:extLst>
              <a:ext uri="{FF2B5EF4-FFF2-40B4-BE49-F238E27FC236}">
                <a16:creationId xmlns:a16="http://schemas.microsoft.com/office/drawing/2014/main" id="{84CE45D7-7719-4FFC-8380-6E51D6E7C443}"/>
              </a:ext>
            </a:extLst>
          </p:cNvPr>
          <p:cNvSpPr txBox="1">
            <a:spLocks noChangeArrowheads="1"/>
          </p:cNvSpPr>
          <p:nvPr/>
        </p:nvSpPr>
        <p:spPr bwMode="auto">
          <a:xfrm>
            <a:off x="107950" y="671513"/>
            <a:ext cx="11951372"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300" b="1" u="sng" dirty="0">
                <a:solidFill>
                  <a:srgbClr val="002060"/>
                </a:solidFill>
                <a:latin typeface="Arial" panose="020B0604020202020204" pitchFamily="34" charset="0"/>
              </a:rPr>
              <a:t>Annexe 13 : Recettes maison contre les ravageurs et les maladies</a:t>
            </a:r>
            <a:r>
              <a:rPr lang="fr-FR" altLang="fr-FR" sz="1300" dirty="0">
                <a:solidFill>
                  <a:srgbClr val="002060"/>
                </a:solidFill>
                <a:latin typeface="Arial" panose="020B0604020202020204" pitchFamily="34" charset="0"/>
              </a:rPr>
              <a:t> (suite):</a:t>
            </a:r>
          </a:p>
          <a:p>
            <a:pPr>
              <a:spcBef>
                <a:spcPct val="0"/>
              </a:spcBef>
              <a:buFontTx/>
              <a:buNone/>
            </a:pPr>
            <a:endParaRPr lang="fr-FR" altLang="fr-FR" sz="1300" dirty="0">
              <a:solidFill>
                <a:srgbClr val="002060"/>
              </a:solidFill>
              <a:latin typeface="Arial" panose="020B0604020202020204" pitchFamily="34" charset="0"/>
            </a:endParaRPr>
          </a:p>
          <a:p>
            <a:pPr>
              <a:spcBef>
                <a:spcPct val="0"/>
              </a:spcBef>
              <a:buFontTx/>
              <a:buNone/>
            </a:pPr>
            <a:r>
              <a:rPr lang="fr-FR" altLang="fr-FR" sz="1300" b="1" u="sng" dirty="0">
                <a:solidFill>
                  <a:srgbClr val="002060"/>
                </a:solidFill>
                <a:latin typeface="Arial" panose="020B0604020202020204" pitchFamily="34" charset="0"/>
              </a:rPr>
              <a:t>Borax</a:t>
            </a:r>
            <a:r>
              <a:rPr lang="fr-FR" altLang="fr-FR" sz="1300" dirty="0">
                <a:solidFill>
                  <a:srgbClr val="002060"/>
                </a:solidFill>
                <a:latin typeface="Arial" panose="020B0604020202020204" pitchFamily="34" charset="0"/>
              </a:rPr>
              <a:t> ; fourmis</a:t>
            </a:r>
          </a:p>
          <a:p>
            <a:pPr>
              <a:spcBef>
                <a:spcPct val="0"/>
              </a:spcBef>
              <a:buFontTx/>
              <a:buNone/>
            </a:pPr>
            <a:r>
              <a:rPr lang="fr-FR" altLang="fr-FR" sz="1300" dirty="0">
                <a:solidFill>
                  <a:srgbClr val="002060"/>
                </a:solidFill>
                <a:latin typeface="Arial" panose="020B0604020202020204" pitchFamily="34" charset="0"/>
              </a:rPr>
              <a:t>Tel quel - Pièges en mélange 50% avec du sucre à glacer Ð Ou dans les fissures, lieux des fourmilières.</a:t>
            </a:r>
          </a:p>
          <a:p>
            <a:pPr>
              <a:spcBef>
                <a:spcPct val="0"/>
              </a:spcBef>
              <a:buFontTx/>
              <a:buNone/>
            </a:pPr>
            <a:r>
              <a:rPr lang="fr-FR" altLang="fr-FR" sz="1300" b="1" u="sng" dirty="0">
                <a:solidFill>
                  <a:srgbClr val="002060"/>
                </a:solidFill>
                <a:latin typeface="Arial" panose="020B0604020202020204" pitchFamily="34" charset="0"/>
              </a:rPr>
              <a:t>Camomille en infusion</a:t>
            </a:r>
            <a:r>
              <a:rPr lang="fr-FR" altLang="fr-FR" sz="1300" dirty="0">
                <a:solidFill>
                  <a:srgbClr val="002060"/>
                </a:solidFill>
                <a:latin typeface="Arial" panose="020B0604020202020204" pitchFamily="34" charset="0"/>
              </a:rPr>
              <a:t> : contre les champignons de la fonte des semis</a:t>
            </a:r>
          </a:p>
          <a:p>
            <a:pPr>
              <a:spcBef>
                <a:spcPct val="0"/>
              </a:spcBef>
              <a:buFontTx/>
              <a:buNone/>
            </a:pPr>
            <a:r>
              <a:rPr lang="fr-FR" altLang="fr-FR" sz="1300" dirty="0">
                <a:solidFill>
                  <a:srgbClr val="002060"/>
                </a:solidFill>
                <a:latin typeface="Arial" panose="020B0604020202020204" pitchFamily="34" charset="0"/>
              </a:rPr>
              <a:t>Faites infuser 20 fleurs de camomille séchées dans une tasse d’eau, puis arroser une fois le terreau de semis ou le jeune semis. Ou laisser infuser 7 g de fleurs de camomille séchées (environ 5 c. à table) dans 1 litre (4 tasses) d'eau bouillante (recette de M. Yves Gagnon).</a:t>
            </a:r>
          </a:p>
          <a:p>
            <a:pPr>
              <a:spcBef>
                <a:spcPct val="0"/>
              </a:spcBef>
              <a:buFontTx/>
              <a:buNone/>
            </a:pPr>
            <a:r>
              <a:rPr lang="fr-FR" altLang="fr-FR" sz="1300" b="1" u="sng" dirty="0">
                <a:solidFill>
                  <a:srgbClr val="002060"/>
                </a:solidFill>
                <a:latin typeface="Arial" panose="020B0604020202020204" pitchFamily="34" charset="0"/>
              </a:rPr>
              <a:t>Cornell </a:t>
            </a:r>
            <a:r>
              <a:rPr lang="fr-FR" altLang="fr-FR" sz="1300" b="1" u="sng" dirty="0" err="1">
                <a:solidFill>
                  <a:srgbClr val="002060"/>
                </a:solidFill>
                <a:latin typeface="Arial" panose="020B0604020202020204" pitchFamily="34" charset="0"/>
              </a:rPr>
              <a:t>foncicide</a:t>
            </a:r>
            <a:r>
              <a:rPr lang="fr-FR" altLang="fr-FR" sz="1300" dirty="0">
                <a:solidFill>
                  <a:srgbClr val="002060"/>
                </a:solidFill>
                <a:latin typeface="Arial" panose="020B0604020202020204" pitchFamily="34" charset="0"/>
              </a:rPr>
              <a:t> : fongicide contre la tâche noire des rosiers</a:t>
            </a:r>
          </a:p>
          <a:p>
            <a:pPr>
              <a:spcBef>
                <a:spcPct val="0"/>
              </a:spcBef>
              <a:buFontTx/>
              <a:buNone/>
            </a:pPr>
            <a:r>
              <a:rPr lang="fr-FR" altLang="fr-FR" sz="1300" dirty="0">
                <a:solidFill>
                  <a:srgbClr val="002060"/>
                </a:solidFill>
                <a:latin typeface="Arial" panose="020B0604020202020204" pitchFamily="34" charset="0"/>
              </a:rPr>
              <a:t>Utiliser 5 ml de bicarbonate de soude, 5 ml d’huile de canola et 5 ml de savon à vaisselle. Note : faire un essai car l’huile de canola peut brûler les feuilles.</a:t>
            </a:r>
          </a:p>
          <a:p>
            <a:pPr>
              <a:spcBef>
                <a:spcPct val="0"/>
              </a:spcBef>
              <a:buFontTx/>
              <a:buNone/>
            </a:pPr>
            <a:r>
              <a:rPr lang="fr-FR" altLang="fr-FR" sz="1300" b="1" u="sng" dirty="0">
                <a:solidFill>
                  <a:srgbClr val="002060"/>
                </a:solidFill>
                <a:latin typeface="Arial" panose="020B0604020202020204" pitchFamily="34" charset="0"/>
              </a:rPr>
              <a:t>Décoction de prêle</a:t>
            </a:r>
            <a:r>
              <a:rPr lang="fr-FR" altLang="fr-FR" sz="1300" dirty="0">
                <a:solidFill>
                  <a:srgbClr val="002060"/>
                </a:solidFill>
                <a:latin typeface="Arial" panose="020B0604020202020204" pitchFamily="34" charset="0"/>
              </a:rPr>
              <a:t> : fongicide</a:t>
            </a:r>
          </a:p>
          <a:p>
            <a:pPr>
              <a:spcBef>
                <a:spcPct val="0"/>
              </a:spcBef>
              <a:buFontTx/>
              <a:buNone/>
            </a:pPr>
            <a:r>
              <a:rPr lang="fr-FR" altLang="fr-FR" sz="1300" dirty="0">
                <a:solidFill>
                  <a:srgbClr val="002060"/>
                </a:solidFill>
                <a:latin typeface="Arial" panose="020B0604020202020204" pitchFamily="34" charset="0"/>
              </a:rPr>
              <a:t>Bouillir durant 30 minutes, 60 g de prêle séché ou 400 g de prêles fraîches dans 4 l d'eau. Diluer dans 5 fois son volume d'eau avant d'asperger. Se conserve à l'abri de la lumière. Ou Remplir une casserole de prêle fraîche et couvrir d'eau. Amener à ébullition puis laisser mijoter 45 à 60 minutes. Filtrer après refroidissement. Diluer la préparation dans 9 fois son volume d'eau. Ajouter 2 ml (1/2 c. à thé) de savon insecticide par litre d'extrait dilué. Vaporiser le produit en prévention, aux deux semaines, contre le mildiou poudreux (blanc), le mildiou et la rouille. Faire le traitement aux deux jours si les plantes présentent déjà des symptômes. Note : Lorsque la décoction est préparée avec de la prêle séchée, il faut utiliser la moitié de la quantité suggérée. Réf. : Michaud, Lili. Le jardinage </a:t>
            </a:r>
            <a:r>
              <a:rPr lang="fr-FR" altLang="fr-FR" sz="1300" dirty="0" err="1">
                <a:solidFill>
                  <a:srgbClr val="002060"/>
                </a:solidFill>
                <a:latin typeface="Arial" panose="020B0604020202020204" pitchFamily="34" charset="0"/>
              </a:rPr>
              <a:t>éconologique</a:t>
            </a:r>
            <a:r>
              <a:rPr lang="fr-FR" altLang="fr-FR" sz="1300" dirty="0">
                <a:solidFill>
                  <a:srgbClr val="002060"/>
                </a:solidFill>
                <a:latin typeface="Arial" panose="020B0604020202020204" pitchFamily="34" charset="0"/>
              </a:rPr>
              <a:t> : Quand économie rime avec écologie, Éd. </a:t>
            </a:r>
            <a:r>
              <a:rPr lang="fr-FR" altLang="fr-FR" sz="1300" dirty="0" err="1">
                <a:solidFill>
                  <a:srgbClr val="002060"/>
                </a:solidFill>
                <a:latin typeface="Arial" panose="020B0604020202020204" pitchFamily="34" charset="0"/>
              </a:rPr>
              <a:t>MultiMondes</a:t>
            </a:r>
            <a:r>
              <a:rPr lang="fr-FR" altLang="fr-FR" sz="1300" dirty="0">
                <a:solidFill>
                  <a:srgbClr val="002060"/>
                </a:solidFill>
                <a:latin typeface="Arial" panose="020B0604020202020204" pitchFamily="34" charset="0"/>
              </a:rPr>
              <a:t>, Sainte-Foy, 2004, 178 p.</a:t>
            </a:r>
          </a:p>
          <a:p>
            <a:pPr>
              <a:spcBef>
                <a:spcPct val="0"/>
              </a:spcBef>
              <a:buFontTx/>
              <a:buNone/>
            </a:pPr>
            <a:r>
              <a:rPr lang="fr-FR" altLang="fr-FR" sz="1300" b="1" u="sng" dirty="0">
                <a:solidFill>
                  <a:srgbClr val="002060"/>
                </a:solidFill>
                <a:latin typeface="Arial" panose="020B0604020202020204" pitchFamily="34" charset="0"/>
              </a:rPr>
              <a:t>Décoction de feuilles de rubarbes</a:t>
            </a:r>
            <a:r>
              <a:rPr lang="fr-FR" altLang="fr-FR" sz="1300" dirty="0">
                <a:solidFill>
                  <a:srgbClr val="002060"/>
                </a:solidFill>
                <a:latin typeface="Arial" panose="020B0604020202020204" pitchFamily="34" charset="0"/>
              </a:rPr>
              <a:t> : insecticide</a:t>
            </a:r>
          </a:p>
          <a:p>
            <a:pPr>
              <a:spcBef>
                <a:spcPct val="0"/>
              </a:spcBef>
              <a:buFontTx/>
              <a:buNone/>
            </a:pPr>
            <a:r>
              <a:rPr lang="fr-FR" altLang="fr-FR" sz="1300" dirty="0">
                <a:solidFill>
                  <a:srgbClr val="002060"/>
                </a:solidFill>
                <a:latin typeface="Arial" panose="020B0604020202020204" pitchFamily="34" charset="0"/>
              </a:rPr>
              <a:t>Bouillir durant 30 minutes, 500 g de feuilles fraîches dans 3 l d'eau, filtrer.</a:t>
            </a:r>
          </a:p>
          <a:p>
            <a:pPr>
              <a:spcBef>
                <a:spcPct val="0"/>
              </a:spcBef>
              <a:buFontTx/>
              <a:buNone/>
            </a:pPr>
            <a:r>
              <a:rPr lang="fr-FR" altLang="fr-FR" sz="1300" b="1" u="sng" dirty="0">
                <a:solidFill>
                  <a:srgbClr val="002060"/>
                </a:solidFill>
                <a:latin typeface="Arial" panose="020B0604020202020204" pitchFamily="34" charset="0"/>
              </a:rPr>
              <a:t>Décoction de tabac</a:t>
            </a:r>
            <a:r>
              <a:rPr lang="fr-FR" altLang="fr-FR" sz="1300" dirty="0">
                <a:solidFill>
                  <a:srgbClr val="002060"/>
                </a:solidFill>
                <a:latin typeface="Arial" panose="020B0604020202020204" pitchFamily="34" charset="0"/>
              </a:rPr>
              <a:t> : insecticide</a:t>
            </a:r>
          </a:p>
          <a:p>
            <a:pPr>
              <a:spcBef>
                <a:spcPct val="0"/>
              </a:spcBef>
              <a:buFontTx/>
              <a:buNone/>
            </a:pPr>
            <a:r>
              <a:rPr lang="fr-FR" altLang="fr-FR" sz="1300" dirty="0">
                <a:solidFill>
                  <a:srgbClr val="002060"/>
                </a:solidFill>
                <a:latin typeface="Arial" panose="020B0604020202020204" pitchFamily="34" charset="0"/>
              </a:rPr>
              <a:t>Bouillir durant 30 minutes, 500 g de feuilles fraîches ou 100 g de tabac séché dans 3 l d'eau, filtrer.</a:t>
            </a:r>
          </a:p>
          <a:p>
            <a:pPr>
              <a:spcBef>
                <a:spcPct val="0"/>
              </a:spcBef>
              <a:buFontTx/>
              <a:buNone/>
            </a:pPr>
            <a:br>
              <a:rPr lang="fr-FR" altLang="fr-FR" sz="1300" dirty="0">
                <a:solidFill>
                  <a:srgbClr val="002060"/>
                </a:solidFill>
                <a:latin typeface="Arial" panose="020B0604020202020204" pitchFamily="34" charset="0"/>
              </a:rPr>
            </a:br>
            <a:r>
              <a:rPr lang="fr-FR" altLang="fr-FR" sz="1300" b="1" u="sng" dirty="0">
                <a:solidFill>
                  <a:srgbClr val="002060"/>
                </a:solidFill>
                <a:latin typeface="Arial" panose="020B0604020202020204" pitchFamily="34" charset="0"/>
              </a:rPr>
              <a:t>Eau savonneuse</a:t>
            </a:r>
            <a:r>
              <a:rPr lang="fr-FR" altLang="fr-FR" sz="1300" dirty="0">
                <a:solidFill>
                  <a:srgbClr val="002060"/>
                </a:solidFill>
                <a:latin typeface="Arial" panose="020B0604020202020204" pitchFamily="34" charset="0"/>
              </a:rPr>
              <a:t> : insecticide</a:t>
            </a:r>
          </a:p>
          <a:p>
            <a:pPr>
              <a:spcBef>
                <a:spcPct val="0"/>
              </a:spcBef>
              <a:buFontTx/>
              <a:buNone/>
            </a:pPr>
            <a:r>
              <a:rPr lang="fr-FR" altLang="fr-FR" sz="1300" dirty="0">
                <a:solidFill>
                  <a:srgbClr val="002060"/>
                </a:solidFill>
                <a:latin typeface="Arial" panose="020B0604020202020204" pitchFamily="34" charset="0"/>
              </a:rPr>
              <a:t>Diluer 25 ml de savon à vaisselle dans 4 l d'eau. Vaporiser et rincer les plants à l'eau avant que le feuillage sèche.</a:t>
            </a:r>
          </a:p>
          <a:p>
            <a:pPr>
              <a:spcBef>
                <a:spcPct val="0"/>
              </a:spcBef>
              <a:buFontTx/>
              <a:buNone/>
            </a:pPr>
            <a:r>
              <a:rPr lang="fr-FR" altLang="fr-FR" sz="1300" b="1" u="sng" dirty="0">
                <a:solidFill>
                  <a:srgbClr val="002060"/>
                </a:solidFill>
                <a:latin typeface="Arial" panose="020B0604020202020204" pitchFamily="34" charset="0"/>
              </a:rPr>
              <a:t>Farine</a:t>
            </a:r>
            <a:r>
              <a:rPr lang="fr-FR" altLang="fr-FR" sz="1300" dirty="0">
                <a:solidFill>
                  <a:srgbClr val="002060"/>
                </a:solidFill>
                <a:latin typeface="Arial" panose="020B0604020202020204" pitchFamily="34" charset="0"/>
              </a:rPr>
              <a:t> : contre la piéride du chou</a:t>
            </a:r>
          </a:p>
          <a:p>
            <a:pPr>
              <a:spcBef>
                <a:spcPct val="0"/>
              </a:spcBef>
              <a:buFontTx/>
              <a:buNone/>
            </a:pPr>
            <a:r>
              <a:rPr lang="fr-FR" altLang="fr-FR" sz="1300" dirty="0">
                <a:solidFill>
                  <a:srgbClr val="002060"/>
                </a:solidFill>
                <a:latin typeface="Arial" panose="020B0604020202020204" pitchFamily="34" charset="0"/>
              </a:rPr>
              <a:t>Tel quel - Tamiser un peu de farine sur les feuilles de choux – masque les feuilles et les odeurs qui attirent les papillons – Surveiller les petits vers verts des piérides.</a:t>
            </a:r>
          </a:p>
          <a:p>
            <a:pPr>
              <a:spcBef>
                <a:spcPct val="0"/>
              </a:spcBef>
              <a:buFontTx/>
              <a:buNone/>
            </a:pPr>
            <a:r>
              <a:rPr lang="fr-FR" altLang="fr-FR" sz="1300" b="1" u="sng" dirty="0">
                <a:solidFill>
                  <a:srgbClr val="002060"/>
                </a:solidFill>
                <a:latin typeface="Arial" panose="020B0604020202020204" pitchFamily="34" charset="0"/>
              </a:rPr>
              <a:t>Huile des boîtes à sardine</a:t>
            </a:r>
            <a:r>
              <a:rPr lang="fr-FR" altLang="fr-FR" sz="1300" dirty="0">
                <a:solidFill>
                  <a:srgbClr val="002060"/>
                </a:solidFill>
                <a:latin typeface="Arial" panose="020B0604020202020204" pitchFamily="34" charset="0"/>
              </a:rPr>
              <a:t> : piège pour perce-oreilles Tel quel – Confectionner des pièges à perce-oreilles.</a:t>
            </a:r>
          </a:p>
          <a:p>
            <a:pPr>
              <a:spcBef>
                <a:spcPct val="0"/>
              </a:spcBef>
              <a:buFontTx/>
              <a:buNone/>
            </a:pPr>
            <a:r>
              <a:rPr lang="fr-FR" altLang="fr-FR" sz="1300" b="1" u="sng" dirty="0">
                <a:solidFill>
                  <a:srgbClr val="002060"/>
                </a:solidFill>
                <a:latin typeface="Arial" panose="020B0604020202020204" pitchFamily="34" charset="0"/>
              </a:rPr>
              <a:t>Infusion d'absinthe, de tanaisie ou de </a:t>
            </a:r>
            <a:r>
              <a:rPr lang="fr-FR" altLang="fr-FR" sz="1300" b="1" u="sng" dirty="0" err="1">
                <a:solidFill>
                  <a:srgbClr val="002060"/>
                </a:solidFill>
                <a:latin typeface="Arial" panose="020B0604020202020204" pitchFamily="34" charset="0"/>
              </a:rPr>
              <a:t>vervaine</a:t>
            </a:r>
            <a:r>
              <a:rPr lang="fr-FR" altLang="fr-FR" sz="1300" dirty="0">
                <a:solidFill>
                  <a:srgbClr val="002060"/>
                </a:solidFill>
                <a:latin typeface="Arial" panose="020B0604020202020204" pitchFamily="34" charset="0"/>
              </a:rPr>
              <a:t> insecticide</a:t>
            </a:r>
          </a:p>
          <a:p>
            <a:pPr>
              <a:spcBef>
                <a:spcPct val="0"/>
              </a:spcBef>
              <a:buFontTx/>
              <a:buNone/>
            </a:pPr>
            <a:r>
              <a:rPr lang="fr-FR" altLang="fr-FR" sz="1300" dirty="0">
                <a:solidFill>
                  <a:srgbClr val="002060"/>
                </a:solidFill>
                <a:latin typeface="Arial" panose="020B0604020202020204" pitchFamily="34" charset="0"/>
              </a:rPr>
              <a:t>Infuser 300 g de plante fraîche ou 30 g de plante séchée dans 2 l d'eau bouillante. Laisser refroidir. Filtrer et diluer dans 8 l d'eau. </a:t>
            </a:r>
            <a:r>
              <a:rPr lang="fr-FR" altLang="fr-FR" sz="1300" i="1" dirty="0">
                <a:solidFill>
                  <a:srgbClr val="002060"/>
                </a:solidFill>
                <a:latin typeface="Arial" panose="020B0604020202020204" pitchFamily="34" charset="0"/>
              </a:rPr>
              <a:t>Ne pas appliquer d'infusion d'absinthe et de tanaisie sur de jeunes plants car elles peuvent en ralentir le développement</a:t>
            </a:r>
            <a:r>
              <a:rPr lang="fr-FR" altLang="fr-FR" sz="1300" dirty="0">
                <a:solidFill>
                  <a:srgbClr val="002060"/>
                </a:solidFill>
                <a:latin typeface="Arial" panose="020B0604020202020204" pitchFamily="34" charset="0"/>
              </a:rPr>
              <a:t>.</a:t>
            </a:r>
          </a:p>
        </p:txBody>
      </p:sp>
      <p:sp>
        <p:nvSpPr>
          <p:cNvPr id="4" name="Espace réservé du numéro de diapositive 1">
            <a:extLst>
              <a:ext uri="{FF2B5EF4-FFF2-40B4-BE49-F238E27FC236}">
                <a16:creationId xmlns:a16="http://schemas.microsoft.com/office/drawing/2014/main" id="{D2C4123E-E384-4960-AEC9-46E8772C1579}"/>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163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2399410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B904B15A-E65D-4496-8E84-7BE564D54426}"/>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ZoneTexte 1">
            <a:extLst>
              <a:ext uri="{FF2B5EF4-FFF2-40B4-BE49-F238E27FC236}">
                <a16:creationId xmlns:a16="http://schemas.microsoft.com/office/drawing/2014/main" id="{2FABD405-423A-4B72-BA84-ABB56B6455B3}"/>
              </a:ext>
            </a:extLst>
          </p:cNvPr>
          <p:cNvSpPr txBox="1">
            <a:spLocks noChangeArrowheads="1"/>
          </p:cNvSpPr>
          <p:nvPr/>
        </p:nvSpPr>
        <p:spPr bwMode="auto">
          <a:xfrm>
            <a:off x="179388" y="671513"/>
            <a:ext cx="11890692"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200" b="1" u="sng" dirty="0">
                <a:solidFill>
                  <a:srgbClr val="002060"/>
                </a:solidFill>
                <a:latin typeface="Arial" panose="020B0604020202020204" pitchFamily="34" charset="0"/>
              </a:rPr>
              <a:t>9) </a:t>
            </a:r>
            <a:r>
              <a:rPr lang="fr-FR" altLang="fr-FR" sz="1400" b="1" u="sng" dirty="0">
                <a:solidFill>
                  <a:srgbClr val="002060"/>
                </a:solidFill>
                <a:latin typeface="Arial" panose="020B0604020202020204" pitchFamily="34" charset="0"/>
              </a:rPr>
              <a:t>Annexe 13 : Recettes maison contre les ravageurs et les maladies</a:t>
            </a:r>
            <a:r>
              <a:rPr lang="fr-FR" altLang="fr-FR" sz="1400" b="1" dirty="0">
                <a:solidFill>
                  <a:srgbClr val="002060"/>
                </a:solidFill>
                <a:latin typeface="Arial" panose="020B0604020202020204" pitchFamily="34" charset="0"/>
              </a:rPr>
              <a:t> </a:t>
            </a:r>
            <a:r>
              <a:rPr lang="fr-FR" altLang="fr-FR" sz="1400" dirty="0">
                <a:solidFill>
                  <a:srgbClr val="002060"/>
                </a:solidFill>
                <a:latin typeface="Arial" panose="020B0604020202020204" pitchFamily="34" charset="0"/>
              </a:rPr>
              <a:t>(suite) :</a:t>
            </a:r>
          </a:p>
          <a:p>
            <a:pPr>
              <a:spcBef>
                <a:spcPct val="0"/>
              </a:spcBef>
              <a:buFontTx/>
              <a:buNone/>
            </a:pPr>
            <a:endParaRPr lang="fr-FR" altLang="fr-FR" sz="1400" b="1" u="sng" dirty="0">
              <a:solidFill>
                <a:srgbClr val="002060"/>
              </a:solidFill>
              <a:latin typeface="Arial" panose="020B0604020202020204" pitchFamily="34" charset="0"/>
            </a:endParaRPr>
          </a:p>
          <a:p>
            <a:pPr>
              <a:spcBef>
                <a:spcPct val="0"/>
              </a:spcBef>
              <a:buFontTx/>
              <a:buNone/>
            </a:pPr>
            <a:r>
              <a:rPr lang="fr-FR" altLang="fr-FR" sz="1400" b="1" u="sng" dirty="0">
                <a:solidFill>
                  <a:srgbClr val="002060"/>
                </a:solidFill>
                <a:latin typeface="Arial" panose="020B0604020202020204" pitchFamily="34" charset="0"/>
              </a:rPr>
              <a:t>Insecticide à base d'ail</a:t>
            </a:r>
            <a:endParaRPr lang="fr-FR" altLang="fr-FR" sz="1400" dirty="0">
              <a:solidFill>
                <a:srgbClr val="002060"/>
              </a:solidFill>
              <a:latin typeface="Arial" panose="020B0604020202020204" pitchFamily="34" charset="0"/>
            </a:endParaRPr>
          </a:p>
          <a:p>
            <a:pPr>
              <a:spcBef>
                <a:spcPct val="0"/>
              </a:spcBef>
              <a:buFontTx/>
              <a:buNone/>
            </a:pPr>
            <a:r>
              <a:rPr lang="fr-FR" altLang="fr-FR" sz="1400" dirty="0">
                <a:solidFill>
                  <a:srgbClr val="002060"/>
                </a:solidFill>
                <a:latin typeface="Arial" panose="020B0604020202020204" pitchFamily="34" charset="0"/>
              </a:rPr>
              <a:t>Mettre une gousse d'ail dans un mélangeur et y ajouter 500 ml (2 tasses) d'eau. Mélanger jusqu'à ce que l'ail soit réduit en purée. Verser le liquide dans un contenant fermé puis laisser reposer 24 heures. Filtrer dans une étamine ou passer au tamis. Diluer dans 4 litres (12 tasses) d'eau puis ajouter une ou deux gouttes de savon insecticide en guise d'agent collant. Vaporiser sur les plantes infestées d'acariens (</a:t>
            </a:r>
            <a:r>
              <a:rPr lang="fr-FR" altLang="fr-FR" sz="1400" dirty="0" err="1">
                <a:solidFill>
                  <a:srgbClr val="002060"/>
                </a:solidFill>
                <a:latin typeface="Arial" panose="020B0604020202020204" pitchFamily="34" charset="0"/>
              </a:rPr>
              <a:t>tétranyques</a:t>
            </a:r>
            <a:r>
              <a:rPr lang="fr-FR" altLang="fr-FR" sz="1400" dirty="0">
                <a:solidFill>
                  <a:srgbClr val="002060"/>
                </a:solidFill>
                <a:latin typeface="Arial" panose="020B0604020202020204" pitchFamily="34" charset="0"/>
              </a:rPr>
              <a:t>), d'aleurodes, de pucerons ou de thrips. Note : L'insecticide à base d'ail n'a aucun effet préventif. Il agit par contact, c'est-à-dire qu'il doit toucher le ravageur pour être efficace. Réf.: Hodgson, Larry. Le potager, Éd. </a:t>
            </a:r>
            <a:r>
              <a:rPr lang="fr-FR" altLang="fr-FR" sz="1400" dirty="0" err="1">
                <a:solidFill>
                  <a:srgbClr val="002060"/>
                </a:solidFill>
                <a:latin typeface="Arial" panose="020B0604020202020204" pitchFamily="34" charset="0"/>
              </a:rPr>
              <a:t>Broquet</a:t>
            </a:r>
            <a:r>
              <a:rPr lang="fr-FR" altLang="fr-FR" sz="1400" dirty="0">
                <a:solidFill>
                  <a:srgbClr val="002060"/>
                </a:solidFill>
                <a:latin typeface="Arial" panose="020B0604020202020204" pitchFamily="34" charset="0"/>
              </a:rPr>
              <a:t>, Saint-Constant, 2007, 160 p.</a:t>
            </a:r>
          </a:p>
          <a:p>
            <a:pPr>
              <a:spcBef>
                <a:spcPct val="0"/>
              </a:spcBef>
              <a:buFontTx/>
              <a:buNone/>
            </a:pPr>
            <a:r>
              <a:rPr lang="fr-FR" altLang="fr-FR" sz="1400" b="1" u="sng" dirty="0">
                <a:solidFill>
                  <a:srgbClr val="002060"/>
                </a:solidFill>
                <a:latin typeface="Arial" panose="020B0604020202020204" pitchFamily="34" charset="0"/>
              </a:rPr>
              <a:t>Lait à 2% : </a:t>
            </a:r>
            <a:r>
              <a:rPr lang="fr-FR" altLang="fr-FR" sz="1400" dirty="0">
                <a:solidFill>
                  <a:srgbClr val="002060"/>
                </a:solidFill>
                <a:latin typeface="Arial" panose="020B0604020202020204" pitchFamily="34" charset="0"/>
              </a:rPr>
              <a:t> contre la pourriture apicale carence en calcium sur les fruits de tomates Arroser le sol chaque 2 semaines.</a:t>
            </a:r>
          </a:p>
          <a:p>
            <a:pPr>
              <a:spcBef>
                <a:spcPct val="0"/>
              </a:spcBef>
              <a:buFontTx/>
              <a:buNone/>
            </a:pPr>
            <a:r>
              <a:rPr lang="fr-FR" altLang="fr-FR" sz="1400" b="1" u="sng" dirty="0">
                <a:solidFill>
                  <a:srgbClr val="002060"/>
                </a:solidFill>
                <a:latin typeface="Arial" panose="020B0604020202020204" pitchFamily="34" charset="0"/>
              </a:rPr>
              <a:t>Macération d'ail dans l'eau</a:t>
            </a:r>
            <a:r>
              <a:rPr lang="fr-FR" altLang="fr-FR" sz="1400" dirty="0">
                <a:solidFill>
                  <a:srgbClr val="002060"/>
                </a:solidFill>
                <a:latin typeface="Arial" panose="020B0604020202020204" pitchFamily="34" charset="0"/>
              </a:rPr>
              <a:t> : insecticide</a:t>
            </a:r>
          </a:p>
          <a:p>
            <a:pPr>
              <a:spcBef>
                <a:spcPct val="0"/>
              </a:spcBef>
              <a:buFontTx/>
              <a:buNone/>
            </a:pPr>
            <a:r>
              <a:rPr lang="fr-FR" altLang="fr-FR" sz="1400" dirty="0">
                <a:solidFill>
                  <a:srgbClr val="002060"/>
                </a:solidFill>
                <a:latin typeface="Arial" panose="020B0604020202020204" pitchFamily="34" charset="0"/>
              </a:rPr>
              <a:t>Macérer 50 à 75 g d; ail dans 4 l d'eau pendant 12 heures. Filtrer et ajouter 4 ml d'alcool avant de vaporiser comme insecticide.</a:t>
            </a:r>
          </a:p>
          <a:p>
            <a:pPr>
              <a:spcBef>
                <a:spcPct val="0"/>
              </a:spcBef>
              <a:buFontTx/>
              <a:buNone/>
            </a:pPr>
            <a:r>
              <a:rPr lang="fr-FR" altLang="fr-FR" sz="1400" b="1" u="sng" dirty="0">
                <a:solidFill>
                  <a:srgbClr val="002060"/>
                </a:solidFill>
                <a:latin typeface="Arial" panose="020B0604020202020204" pitchFamily="34" charset="0"/>
              </a:rPr>
              <a:t>Macération d'ail dans l'huile</a:t>
            </a:r>
            <a:r>
              <a:rPr lang="fr-FR" altLang="fr-FR" sz="1400" dirty="0">
                <a:solidFill>
                  <a:srgbClr val="002060"/>
                </a:solidFill>
                <a:latin typeface="Arial" panose="020B0604020202020204" pitchFamily="34" charset="0"/>
              </a:rPr>
              <a:t> : insecticide</a:t>
            </a:r>
          </a:p>
          <a:p>
            <a:pPr>
              <a:spcBef>
                <a:spcPct val="0"/>
              </a:spcBef>
              <a:buFontTx/>
              <a:buNone/>
            </a:pPr>
            <a:r>
              <a:rPr lang="fr-FR" altLang="fr-FR" sz="1400" dirty="0">
                <a:solidFill>
                  <a:srgbClr val="002060"/>
                </a:solidFill>
                <a:latin typeface="Arial" panose="020B0604020202020204" pitchFamily="34" charset="0"/>
              </a:rPr>
              <a:t>Macérer 100 g d'ail dans 20 ml d'huile pendant 24 heures. Ajouter 1 l d'eau et 10 ml de savon à vaisselle. Filtrer. Diluer 20 fois avant d'appliquer. Se combine à me macération de piment fort.</a:t>
            </a:r>
          </a:p>
          <a:p>
            <a:pPr>
              <a:spcBef>
                <a:spcPct val="0"/>
              </a:spcBef>
              <a:buFontTx/>
              <a:buNone/>
            </a:pPr>
            <a:br>
              <a:rPr lang="fr-FR" altLang="fr-FR" sz="1400" dirty="0">
                <a:solidFill>
                  <a:srgbClr val="002060"/>
                </a:solidFill>
                <a:latin typeface="Arial" panose="020B0604020202020204" pitchFamily="34" charset="0"/>
              </a:rPr>
            </a:br>
            <a:r>
              <a:rPr lang="fr-FR" altLang="fr-FR" sz="1400" b="1" u="sng" dirty="0">
                <a:solidFill>
                  <a:srgbClr val="002060"/>
                </a:solidFill>
                <a:latin typeface="Arial" panose="020B0604020202020204" pitchFamily="34" charset="0"/>
              </a:rPr>
              <a:t>Macération de ciboulette</a:t>
            </a:r>
            <a:r>
              <a:rPr lang="fr-FR" altLang="fr-FR" sz="1400" dirty="0">
                <a:solidFill>
                  <a:srgbClr val="002060"/>
                </a:solidFill>
                <a:latin typeface="Arial" panose="020B0604020202020204" pitchFamily="34" charset="0"/>
              </a:rPr>
              <a:t> : insecticide</a:t>
            </a:r>
          </a:p>
          <a:p>
            <a:pPr>
              <a:spcBef>
                <a:spcPct val="0"/>
              </a:spcBef>
              <a:buFontTx/>
              <a:buNone/>
            </a:pPr>
            <a:r>
              <a:rPr lang="fr-FR" altLang="fr-FR" sz="1400" dirty="0">
                <a:solidFill>
                  <a:srgbClr val="002060"/>
                </a:solidFill>
                <a:latin typeface="Arial" panose="020B0604020202020204" pitchFamily="34" charset="0"/>
              </a:rPr>
              <a:t>Macérer 60 ml de ciboulette dans 1 l d'eau pendant 24 heures. Filtrer.</a:t>
            </a:r>
          </a:p>
          <a:p>
            <a:pPr>
              <a:spcBef>
                <a:spcPct val="0"/>
              </a:spcBef>
              <a:buFontTx/>
              <a:buNone/>
            </a:pPr>
            <a:r>
              <a:rPr lang="fr-FR" altLang="fr-FR" sz="1400" b="1" u="sng" dirty="0">
                <a:solidFill>
                  <a:srgbClr val="002060"/>
                </a:solidFill>
                <a:latin typeface="Arial" panose="020B0604020202020204" pitchFamily="34" charset="0"/>
              </a:rPr>
              <a:t>Macération de piment fort</a:t>
            </a:r>
            <a:r>
              <a:rPr lang="fr-FR" altLang="fr-FR" sz="1400" dirty="0">
                <a:solidFill>
                  <a:srgbClr val="002060"/>
                </a:solidFill>
                <a:latin typeface="Arial" panose="020B0604020202020204" pitchFamily="34" charset="0"/>
              </a:rPr>
              <a:t> : insecticide</a:t>
            </a:r>
          </a:p>
          <a:p>
            <a:pPr>
              <a:spcBef>
                <a:spcPct val="0"/>
              </a:spcBef>
              <a:buFontTx/>
              <a:buNone/>
            </a:pPr>
            <a:r>
              <a:rPr lang="fr-FR" altLang="fr-FR" sz="1400" dirty="0">
                <a:solidFill>
                  <a:srgbClr val="002060"/>
                </a:solidFill>
                <a:latin typeface="Arial" panose="020B0604020202020204" pitchFamily="34" charset="0"/>
              </a:rPr>
              <a:t>Macérer 250 ml de piment fort dans 500 ml d'eau pendant 24 heures. Diluer 15 ml de cette préparation dans 4 l d'eau avant d'appliquer. </a:t>
            </a:r>
            <a:r>
              <a:rPr lang="fr-FR" altLang="fr-FR" sz="1400" i="1" dirty="0">
                <a:solidFill>
                  <a:srgbClr val="002060"/>
                </a:solidFill>
                <a:latin typeface="Arial" panose="020B0604020202020204" pitchFamily="34" charset="0"/>
              </a:rPr>
              <a:t>Ne pas pulvériser sur de jeunes plants</a:t>
            </a:r>
            <a:endParaRPr lang="fr-FR" altLang="fr-FR" sz="1400" dirty="0">
              <a:solidFill>
                <a:srgbClr val="002060"/>
              </a:solidFill>
              <a:latin typeface="Arial" panose="020B0604020202020204" pitchFamily="34" charset="0"/>
            </a:endParaRPr>
          </a:p>
          <a:p>
            <a:pPr>
              <a:spcBef>
                <a:spcPct val="0"/>
              </a:spcBef>
              <a:buFontTx/>
              <a:buNone/>
            </a:pPr>
            <a:r>
              <a:rPr lang="fr-FR" altLang="fr-FR" sz="1400" b="1" u="sng" dirty="0">
                <a:solidFill>
                  <a:srgbClr val="002060"/>
                </a:solidFill>
                <a:latin typeface="Arial" panose="020B0604020202020204" pitchFamily="34" charset="0"/>
              </a:rPr>
              <a:t>Macération de tabac</a:t>
            </a:r>
            <a:r>
              <a:rPr lang="fr-FR" altLang="fr-FR" sz="1400" dirty="0">
                <a:solidFill>
                  <a:srgbClr val="002060"/>
                </a:solidFill>
                <a:latin typeface="Arial" panose="020B0604020202020204" pitchFamily="34" charset="0"/>
              </a:rPr>
              <a:t> : insecticide</a:t>
            </a:r>
          </a:p>
          <a:p>
            <a:pPr>
              <a:spcBef>
                <a:spcPct val="0"/>
              </a:spcBef>
              <a:buFontTx/>
              <a:buNone/>
            </a:pPr>
            <a:r>
              <a:rPr lang="fr-FR" altLang="fr-FR" sz="1400" dirty="0">
                <a:solidFill>
                  <a:srgbClr val="002060"/>
                </a:solidFill>
                <a:latin typeface="Arial" panose="020B0604020202020204" pitchFamily="34" charset="0"/>
              </a:rPr>
              <a:t>Macérer durant 24 à 48 heures 250 g de tabac frais ou 25 g de tabac séché dans 1 l d'eau. Filtrer. Diluer pour obtenir un liquide brun clair avant d'appliquer. Ou, aussi 20 mégots de cigarettes dans un litre d’eau durant une nuit. Filtrer, puis diluer environ 1 partie de jus pour 10 parties d’eau.</a:t>
            </a:r>
          </a:p>
          <a:p>
            <a:pPr>
              <a:spcBef>
                <a:spcPct val="0"/>
              </a:spcBef>
              <a:buFontTx/>
              <a:buNone/>
            </a:pPr>
            <a:r>
              <a:rPr lang="fr-FR" altLang="fr-FR" sz="1400" b="1" u="sng" dirty="0">
                <a:solidFill>
                  <a:srgbClr val="002060"/>
                </a:solidFill>
                <a:latin typeface="Arial" panose="020B0604020202020204" pitchFamily="34" charset="0"/>
              </a:rPr>
              <a:t>Peroxyde d'hydrogène </a:t>
            </a:r>
            <a:endParaRPr lang="fr-FR" altLang="fr-FR" sz="1400" dirty="0">
              <a:solidFill>
                <a:srgbClr val="002060"/>
              </a:solidFill>
              <a:latin typeface="Arial" panose="020B0604020202020204" pitchFamily="34" charset="0"/>
            </a:endParaRPr>
          </a:p>
          <a:p>
            <a:pPr>
              <a:spcBef>
                <a:spcPct val="0"/>
              </a:spcBef>
              <a:buFontTx/>
              <a:buNone/>
            </a:pPr>
            <a:r>
              <a:rPr lang="fr-FR" altLang="fr-FR" sz="1400" dirty="0">
                <a:solidFill>
                  <a:srgbClr val="002060"/>
                </a:solidFill>
                <a:latin typeface="Arial" panose="020B0604020202020204" pitchFamily="34" charset="0"/>
              </a:rPr>
              <a:t>Diluer 15 ml de peroxyde d'hydrogène 35% dans 4 l d'eau.</a:t>
            </a:r>
          </a:p>
          <a:p>
            <a:pPr>
              <a:spcBef>
                <a:spcPct val="0"/>
              </a:spcBef>
              <a:buFontTx/>
              <a:buNone/>
            </a:pPr>
            <a:r>
              <a:rPr lang="fr-FR" altLang="fr-FR" sz="1400" b="1" u="sng" dirty="0">
                <a:solidFill>
                  <a:srgbClr val="002060"/>
                </a:solidFill>
                <a:latin typeface="Arial" panose="020B0604020202020204" pitchFamily="34" charset="0"/>
              </a:rPr>
              <a:t>Pomme de terre en morceaux</a:t>
            </a:r>
            <a:r>
              <a:rPr lang="fr-FR" altLang="fr-FR" sz="1400" dirty="0">
                <a:solidFill>
                  <a:srgbClr val="002060"/>
                </a:solidFill>
                <a:latin typeface="Arial" panose="020B0604020202020204" pitchFamily="34" charset="0"/>
              </a:rPr>
              <a:t> : piège pour les vers blancs</a:t>
            </a:r>
          </a:p>
          <a:p>
            <a:pPr>
              <a:spcBef>
                <a:spcPct val="0"/>
              </a:spcBef>
              <a:buFontTx/>
              <a:buNone/>
            </a:pPr>
            <a:r>
              <a:rPr lang="fr-FR" altLang="fr-FR" sz="1400" dirty="0">
                <a:solidFill>
                  <a:srgbClr val="002060"/>
                </a:solidFill>
                <a:latin typeface="Arial" panose="020B0604020202020204" pitchFamily="34" charset="0"/>
              </a:rPr>
              <a:t>Tel quel, couper une grosse pomme de terre en 4 – Enfouir à 10 cm dans le sol du gazon, pour attirer les larves des hannetons. Chaque 4 jours vérifier les pièges et remettre d’autres morceaux de pomme de terre.</a:t>
            </a:r>
            <a:endParaRPr lang="fr-FR" altLang="fr-FR" sz="1200" dirty="0">
              <a:solidFill>
                <a:srgbClr val="7030A0"/>
              </a:solidFill>
              <a:latin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ABE36BF6-23D6-46A0-9ECB-4E126BA52B3F}"/>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164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3799002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54B7A6B6-BD9E-4526-83EA-83748877CDDA}"/>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ZoneTexte 1">
            <a:extLst>
              <a:ext uri="{FF2B5EF4-FFF2-40B4-BE49-F238E27FC236}">
                <a16:creationId xmlns:a16="http://schemas.microsoft.com/office/drawing/2014/main" id="{6F467F16-7E4D-4D97-9763-7860F2CA81C8}"/>
              </a:ext>
            </a:extLst>
          </p:cNvPr>
          <p:cNvSpPr txBox="1">
            <a:spLocks noChangeArrowheads="1"/>
          </p:cNvSpPr>
          <p:nvPr/>
        </p:nvSpPr>
        <p:spPr bwMode="auto">
          <a:xfrm>
            <a:off x="179388" y="671513"/>
            <a:ext cx="1182614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300" b="1" u="sng" dirty="0">
                <a:solidFill>
                  <a:srgbClr val="002060"/>
                </a:solidFill>
                <a:latin typeface="Arial" panose="020B0604020202020204" pitchFamily="34" charset="0"/>
              </a:rPr>
              <a:t>Annexe 13 : Recettes maison contre les ravageurs et les maladies</a:t>
            </a:r>
            <a:r>
              <a:rPr lang="fr-FR" altLang="fr-FR" sz="1300" b="1" dirty="0">
                <a:solidFill>
                  <a:srgbClr val="002060"/>
                </a:solidFill>
                <a:latin typeface="Arial" panose="020B0604020202020204" pitchFamily="34" charset="0"/>
              </a:rPr>
              <a:t> </a:t>
            </a:r>
            <a:r>
              <a:rPr lang="fr-FR" altLang="fr-FR" sz="1300" dirty="0">
                <a:solidFill>
                  <a:srgbClr val="002060"/>
                </a:solidFill>
                <a:latin typeface="Arial" panose="020B0604020202020204" pitchFamily="34" charset="0"/>
              </a:rPr>
              <a:t>(suite et fin) :</a:t>
            </a:r>
          </a:p>
          <a:p>
            <a:pPr>
              <a:spcBef>
                <a:spcPct val="0"/>
              </a:spcBef>
              <a:buFontTx/>
              <a:buNone/>
            </a:pPr>
            <a:endParaRPr lang="fr-FR" altLang="fr-FR" sz="1300" b="1" u="sng" dirty="0">
              <a:solidFill>
                <a:srgbClr val="002060"/>
              </a:solidFill>
              <a:latin typeface="Arial" panose="020B0604020202020204" pitchFamily="34" charset="0"/>
            </a:endParaRPr>
          </a:p>
          <a:p>
            <a:pPr>
              <a:spcBef>
                <a:spcPct val="0"/>
              </a:spcBef>
              <a:buFontTx/>
              <a:buNone/>
            </a:pPr>
            <a:r>
              <a:rPr lang="fr-FR" altLang="fr-FR" sz="1300" b="1" u="sng" dirty="0">
                <a:solidFill>
                  <a:srgbClr val="002060"/>
                </a:solidFill>
                <a:latin typeface="Arial" panose="020B0604020202020204" pitchFamily="34" charset="0"/>
              </a:rPr>
              <a:t>Pomme de terre en morceaux</a:t>
            </a:r>
            <a:r>
              <a:rPr lang="fr-FR" altLang="fr-FR" sz="1300" dirty="0">
                <a:solidFill>
                  <a:srgbClr val="002060"/>
                </a:solidFill>
                <a:latin typeface="Arial" panose="020B0604020202020204" pitchFamily="34" charset="0"/>
              </a:rPr>
              <a:t> : piège pour les doryphores (bête à patates...)</a:t>
            </a:r>
          </a:p>
          <a:p>
            <a:pPr>
              <a:spcBef>
                <a:spcPct val="0"/>
              </a:spcBef>
              <a:buFontTx/>
              <a:buNone/>
            </a:pPr>
            <a:r>
              <a:rPr lang="fr-FR" altLang="fr-FR" sz="1300" dirty="0">
                <a:solidFill>
                  <a:srgbClr val="002060"/>
                </a:solidFill>
                <a:latin typeface="Arial" panose="020B0604020202020204" pitchFamily="34" charset="0"/>
              </a:rPr>
              <a:t>Tel quel, couper une grosse pomme de terre en 4 – Quelques jours avant la plantation des pommes de terre, déposer sur le sol, pour attirer les insectes. Chaque jour vérifier les pièges et remettre d’autres morceaux de pomme de terre. Retirer tous les morceaux au moment de la plantation.</a:t>
            </a:r>
          </a:p>
          <a:p>
            <a:pPr>
              <a:spcBef>
                <a:spcPct val="0"/>
              </a:spcBef>
              <a:buFontTx/>
              <a:buNone/>
            </a:pPr>
            <a:r>
              <a:rPr lang="fr-FR" altLang="fr-FR" sz="1300" b="1" u="sng" dirty="0">
                <a:solidFill>
                  <a:srgbClr val="002060"/>
                </a:solidFill>
                <a:latin typeface="Arial" panose="020B0604020202020204" pitchFamily="34" charset="0"/>
              </a:rPr>
              <a:t>Purin d'ortie</a:t>
            </a:r>
            <a:r>
              <a:rPr lang="fr-FR" altLang="fr-FR" sz="1300" dirty="0">
                <a:solidFill>
                  <a:srgbClr val="002060"/>
                </a:solidFill>
                <a:latin typeface="Arial" panose="020B0604020202020204" pitchFamily="34" charset="0"/>
              </a:rPr>
              <a:t> : fertilisant - insecticide</a:t>
            </a:r>
          </a:p>
          <a:p>
            <a:pPr>
              <a:spcBef>
                <a:spcPct val="0"/>
              </a:spcBef>
              <a:buFontTx/>
              <a:buNone/>
            </a:pPr>
            <a:r>
              <a:rPr lang="fr-FR" altLang="fr-FR" sz="1300" dirty="0">
                <a:solidFill>
                  <a:srgbClr val="002060"/>
                </a:solidFill>
                <a:latin typeface="Arial" panose="020B0604020202020204" pitchFamily="34" charset="0"/>
              </a:rPr>
              <a:t>Macérer durant 3 - 4 jours 75 g d'ortie fraîche ou 15 g d'ortie séchée dans 1 l d'eau. </a:t>
            </a:r>
            <a:r>
              <a:rPr lang="fr-FR" altLang="fr-FR" sz="1300" i="1" dirty="0">
                <a:solidFill>
                  <a:srgbClr val="002060"/>
                </a:solidFill>
                <a:latin typeface="Arial" panose="020B0604020202020204" pitchFamily="34" charset="0"/>
              </a:rPr>
              <a:t>Ne se conserve pas</a:t>
            </a:r>
            <a:r>
              <a:rPr lang="fr-FR" altLang="fr-FR" sz="1300" dirty="0">
                <a:solidFill>
                  <a:srgbClr val="002060"/>
                </a:solidFill>
                <a:latin typeface="Arial" panose="020B0604020202020204" pitchFamily="34" charset="0"/>
              </a:rPr>
              <a:t>.</a:t>
            </a:r>
          </a:p>
          <a:p>
            <a:pPr>
              <a:spcBef>
                <a:spcPct val="0"/>
              </a:spcBef>
              <a:buFontTx/>
              <a:buNone/>
            </a:pPr>
            <a:r>
              <a:rPr lang="fr-FR" altLang="fr-FR" sz="1300" b="1" u="sng" dirty="0">
                <a:solidFill>
                  <a:srgbClr val="002060"/>
                </a:solidFill>
                <a:latin typeface="Arial" panose="020B0604020202020204" pitchFamily="34" charset="0"/>
              </a:rPr>
              <a:t>Rince bouche</a:t>
            </a:r>
            <a:r>
              <a:rPr lang="fr-FR" altLang="fr-FR" sz="1300" dirty="0">
                <a:solidFill>
                  <a:srgbClr val="002060"/>
                </a:solidFill>
                <a:latin typeface="Arial" panose="020B0604020202020204" pitchFamily="34" charset="0"/>
              </a:rPr>
              <a:t> : fongicide, contre l’oïdium</a:t>
            </a:r>
          </a:p>
          <a:p>
            <a:pPr>
              <a:spcBef>
                <a:spcPct val="0"/>
              </a:spcBef>
              <a:buFontTx/>
              <a:buNone/>
            </a:pPr>
            <a:r>
              <a:rPr lang="fr-FR" altLang="fr-FR" sz="1300" dirty="0">
                <a:solidFill>
                  <a:srgbClr val="002060"/>
                </a:solidFill>
                <a:latin typeface="Arial" panose="020B0604020202020204" pitchFamily="34" charset="0"/>
              </a:rPr>
              <a:t>Utiliser une partie de rince bouche ‘</a:t>
            </a:r>
            <a:r>
              <a:rPr lang="fr-FR" altLang="fr-FR" sz="1300" dirty="0" err="1">
                <a:solidFill>
                  <a:srgbClr val="002060"/>
                </a:solidFill>
                <a:latin typeface="Arial" panose="020B0604020202020204" pitchFamily="34" charset="0"/>
              </a:rPr>
              <a:t>Listérine</a:t>
            </a:r>
            <a:r>
              <a:rPr lang="fr-FR" altLang="fr-FR" sz="1300" dirty="0">
                <a:solidFill>
                  <a:srgbClr val="002060"/>
                </a:solidFill>
                <a:latin typeface="Arial" panose="020B0604020202020204" pitchFamily="34" charset="0"/>
              </a:rPr>
              <a:t>’, pour 4 parties d’eau. Note le rince bouche doit contenir de l’eucalyptol. Attention peut brûler certaines plantes, faire des essais.</a:t>
            </a:r>
          </a:p>
          <a:p>
            <a:pPr>
              <a:spcBef>
                <a:spcPct val="0"/>
              </a:spcBef>
              <a:buFontTx/>
              <a:buNone/>
            </a:pPr>
            <a:r>
              <a:rPr lang="fr-FR" altLang="fr-FR" sz="1300" b="1" u="sng" dirty="0">
                <a:solidFill>
                  <a:srgbClr val="002060"/>
                </a:solidFill>
                <a:latin typeface="Arial" panose="020B0604020202020204" pitchFamily="34" charset="0"/>
              </a:rPr>
              <a:t>Sauce soya</a:t>
            </a:r>
            <a:r>
              <a:rPr lang="fr-FR" altLang="fr-FR" sz="1300" dirty="0">
                <a:solidFill>
                  <a:srgbClr val="002060"/>
                </a:solidFill>
                <a:latin typeface="Arial" panose="020B0604020202020204" pitchFamily="34" charset="0"/>
              </a:rPr>
              <a:t> : piège pour les perce-oreilles</a:t>
            </a:r>
          </a:p>
          <a:p>
            <a:pPr>
              <a:spcBef>
                <a:spcPct val="0"/>
              </a:spcBef>
              <a:buFontTx/>
              <a:buNone/>
            </a:pPr>
            <a:r>
              <a:rPr lang="fr-FR" altLang="fr-FR" sz="1300" dirty="0">
                <a:solidFill>
                  <a:srgbClr val="002060"/>
                </a:solidFill>
                <a:latin typeface="Arial" panose="020B0604020202020204" pitchFamily="34" charset="0"/>
              </a:rPr>
              <a:t>Tel quel – Dans un contenant, type pot à yaourt, mettre un peu de sauce soya recouvert d’un filet d’huile d’olive. Refermer le contenant avec le couvercle. Puis percer 2 orifices afin que les perce-oreilles puissent pénétrer à l’intérieur du piège et se noyer – Surveiller les pièges et remplacer.</a:t>
            </a:r>
          </a:p>
          <a:p>
            <a:pPr>
              <a:spcBef>
                <a:spcPct val="0"/>
              </a:spcBef>
              <a:buFontTx/>
              <a:buNone/>
            </a:pPr>
            <a:br>
              <a:rPr lang="fr-FR" altLang="fr-FR" sz="1300" dirty="0">
                <a:solidFill>
                  <a:srgbClr val="002060"/>
                </a:solidFill>
                <a:latin typeface="Arial" panose="020B0604020202020204" pitchFamily="34" charset="0"/>
              </a:rPr>
            </a:br>
            <a:r>
              <a:rPr lang="fr-FR" altLang="fr-FR" sz="1300" b="1" u="sng" dirty="0">
                <a:solidFill>
                  <a:srgbClr val="002060"/>
                </a:solidFill>
                <a:latin typeface="Arial" panose="020B0604020202020204" pitchFamily="34" charset="0"/>
              </a:rPr>
              <a:t>Savon insecticide </a:t>
            </a:r>
            <a:endParaRPr lang="fr-FR" altLang="fr-FR" sz="1300" dirty="0">
              <a:solidFill>
                <a:srgbClr val="002060"/>
              </a:solidFill>
              <a:latin typeface="Arial" panose="020B0604020202020204" pitchFamily="34" charset="0"/>
            </a:endParaRPr>
          </a:p>
          <a:p>
            <a:pPr>
              <a:spcBef>
                <a:spcPct val="0"/>
              </a:spcBef>
              <a:buFontTx/>
              <a:buNone/>
            </a:pPr>
            <a:r>
              <a:rPr lang="fr-FR" altLang="fr-FR" sz="1300" dirty="0">
                <a:solidFill>
                  <a:srgbClr val="002060"/>
                </a:solidFill>
                <a:latin typeface="Arial" panose="020B0604020202020204" pitchFamily="34" charset="0"/>
              </a:rPr>
              <a:t>Diluer 5 ml (1 c. à thé) de savon à vaisselle liquide dans 1 litre (4 tasses) d'eau. Vaporiser sur les plantes infestées d'acariens (</a:t>
            </a:r>
            <a:r>
              <a:rPr lang="fr-FR" altLang="fr-FR" sz="1300" dirty="0" err="1">
                <a:solidFill>
                  <a:srgbClr val="002060"/>
                </a:solidFill>
                <a:latin typeface="Arial" panose="020B0604020202020204" pitchFamily="34" charset="0"/>
              </a:rPr>
              <a:t>tétranyques</a:t>
            </a:r>
            <a:r>
              <a:rPr lang="fr-FR" altLang="fr-FR" sz="1300" dirty="0">
                <a:solidFill>
                  <a:srgbClr val="002060"/>
                </a:solidFill>
                <a:latin typeface="Arial" panose="020B0604020202020204" pitchFamily="34" charset="0"/>
              </a:rPr>
              <a:t>), d'aleurodes, de pucerons ou de thrips. Note : Le savon insecticide n'a aucun effet préventif. Il agit par contact, c'est-à-dire qu'il doit toucher le ravageur pour être efficace.</a:t>
            </a:r>
          </a:p>
          <a:p>
            <a:pPr>
              <a:spcBef>
                <a:spcPct val="0"/>
              </a:spcBef>
              <a:buFontTx/>
              <a:buNone/>
            </a:pPr>
            <a:r>
              <a:rPr lang="fr-FR" altLang="fr-FR" sz="1300" b="1" u="sng" dirty="0">
                <a:solidFill>
                  <a:srgbClr val="002060"/>
                </a:solidFill>
                <a:latin typeface="Arial" panose="020B0604020202020204" pitchFamily="34" charset="0"/>
              </a:rPr>
              <a:t>Sel de table</a:t>
            </a:r>
            <a:r>
              <a:rPr lang="fr-FR" altLang="fr-FR" sz="1300" dirty="0">
                <a:solidFill>
                  <a:srgbClr val="002060"/>
                </a:solidFill>
                <a:latin typeface="Arial" panose="020B0604020202020204" pitchFamily="34" charset="0"/>
              </a:rPr>
              <a:t> : limaces</a:t>
            </a:r>
          </a:p>
          <a:p>
            <a:pPr>
              <a:spcBef>
                <a:spcPct val="0"/>
              </a:spcBef>
              <a:buFontTx/>
              <a:buNone/>
            </a:pPr>
            <a:r>
              <a:rPr lang="fr-FR" altLang="fr-FR" sz="1300" dirty="0">
                <a:solidFill>
                  <a:srgbClr val="002060"/>
                </a:solidFill>
                <a:latin typeface="Arial" panose="020B0604020202020204" pitchFamily="34" charset="0"/>
              </a:rPr>
              <a:t>Tel quel dessus et dessous les feuilles d’</a:t>
            </a:r>
            <a:r>
              <a:rPr lang="fr-FR" altLang="fr-FR" sz="1300" dirty="0" err="1">
                <a:solidFill>
                  <a:srgbClr val="002060"/>
                </a:solidFill>
                <a:latin typeface="Arial" panose="020B0604020202020204" pitchFamily="34" charset="0"/>
              </a:rPr>
              <a:t>hostas</a:t>
            </a:r>
            <a:r>
              <a:rPr lang="fr-FR" altLang="fr-FR" sz="1300" dirty="0">
                <a:solidFill>
                  <a:srgbClr val="002060"/>
                </a:solidFill>
                <a:latin typeface="Arial" panose="020B0604020202020204" pitchFamily="34" charset="0"/>
              </a:rPr>
              <a:t>.</a:t>
            </a:r>
          </a:p>
          <a:p>
            <a:pPr>
              <a:spcBef>
                <a:spcPct val="0"/>
              </a:spcBef>
              <a:buFontTx/>
              <a:buNone/>
            </a:pPr>
            <a:r>
              <a:rPr lang="fr-FR" altLang="fr-FR" sz="1300" b="1" u="sng" dirty="0">
                <a:solidFill>
                  <a:srgbClr val="002060"/>
                </a:solidFill>
                <a:latin typeface="Arial" panose="020B0604020202020204" pitchFamily="34" charset="0"/>
              </a:rPr>
              <a:t>Solution salée</a:t>
            </a:r>
            <a:r>
              <a:rPr lang="fr-FR" altLang="fr-FR" sz="1300" dirty="0">
                <a:solidFill>
                  <a:srgbClr val="002060"/>
                </a:solidFill>
                <a:latin typeface="Arial" panose="020B0604020202020204" pitchFamily="34" charset="0"/>
              </a:rPr>
              <a:t> : insecticide, contre la piéride du chou.</a:t>
            </a:r>
          </a:p>
          <a:p>
            <a:pPr>
              <a:spcBef>
                <a:spcPct val="0"/>
              </a:spcBef>
              <a:buFontTx/>
              <a:buNone/>
            </a:pPr>
            <a:r>
              <a:rPr lang="fr-FR" altLang="fr-FR" sz="1300" dirty="0">
                <a:solidFill>
                  <a:srgbClr val="002060"/>
                </a:solidFill>
                <a:latin typeface="Arial" panose="020B0604020202020204" pitchFamily="34" charset="0"/>
              </a:rPr>
              <a:t>Ex15 ml de sel dans 4 l d'eau, avec quelques gouttes de savon à vaisselle. À pulvériser sur les feuilles des choux.</a:t>
            </a:r>
          </a:p>
          <a:p>
            <a:pPr>
              <a:spcBef>
                <a:spcPct val="0"/>
              </a:spcBef>
              <a:buFontTx/>
              <a:buNone/>
            </a:pPr>
            <a:r>
              <a:rPr lang="fr-FR" altLang="fr-FR" sz="1300" b="1" u="sng" dirty="0">
                <a:solidFill>
                  <a:srgbClr val="002060"/>
                </a:solidFill>
                <a:latin typeface="Arial" panose="020B0604020202020204" pitchFamily="34" charset="0"/>
              </a:rPr>
              <a:t>Sucre à glacer</a:t>
            </a:r>
            <a:r>
              <a:rPr lang="fr-FR" altLang="fr-FR" sz="1300" dirty="0">
                <a:solidFill>
                  <a:srgbClr val="002060"/>
                </a:solidFill>
                <a:latin typeface="Arial" panose="020B0604020202020204" pitchFamily="34" charset="0"/>
              </a:rPr>
              <a:t> : contre la piéride du chou</a:t>
            </a:r>
          </a:p>
          <a:p>
            <a:pPr>
              <a:spcBef>
                <a:spcPct val="0"/>
              </a:spcBef>
              <a:buFontTx/>
              <a:buNone/>
            </a:pPr>
            <a:r>
              <a:rPr lang="fr-FR" altLang="fr-FR" sz="1300" dirty="0">
                <a:solidFill>
                  <a:srgbClr val="002060"/>
                </a:solidFill>
                <a:latin typeface="Arial" panose="020B0604020202020204" pitchFamily="34" charset="0"/>
              </a:rPr>
              <a:t>Tel quel, Tamiser un peu de sucre sur les feuilles de choux – Surveiller les petits vers verts des piérides.</a:t>
            </a:r>
          </a:p>
          <a:p>
            <a:pPr>
              <a:spcBef>
                <a:spcPct val="0"/>
              </a:spcBef>
              <a:buFontTx/>
              <a:buNone/>
            </a:pPr>
            <a:r>
              <a:rPr lang="fr-FR" altLang="fr-FR" sz="1300" b="1" u="sng" dirty="0">
                <a:solidFill>
                  <a:srgbClr val="002060"/>
                </a:solidFill>
                <a:latin typeface="Arial" panose="020B0604020202020204" pitchFamily="34" charset="0"/>
              </a:rPr>
              <a:t>Terre diatomée</a:t>
            </a:r>
            <a:r>
              <a:rPr lang="fr-FR" altLang="fr-FR" sz="1300" dirty="0">
                <a:solidFill>
                  <a:srgbClr val="002060"/>
                </a:solidFill>
                <a:latin typeface="Arial" panose="020B0604020202020204" pitchFamily="34" charset="0"/>
              </a:rPr>
              <a:t> : insectes – Perce-oreilles Tel quel – Par temps sec sur le sol.</a:t>
            </a:r>
          </a:p>
          <a:p>
            <a:pPr>
              <a:spcBef>
                <a:spcPct val="0"/>
              </a:spcBef>
              <a:buFontTx/>
              <a:buNone/>
            </a:pPr>
            <a:r>
              <a:rPr lang="fr-FR" altLang="fr-FR" sz="1300" b="1" u="sng" dirty="0">
                <a:solidFill>
                  <a:srgbClr val="002060"/>
                </a:solidFill>
                <a:latin typeface="Arial" panose="020B0604020202020204" pitchFamily="34" charset="0"/>
              </a:rPr>
              <a:t>Urine humaine : fertilisant </a:t>
            </a:r>
            <a:r>
              <a:rPr lang="fr-FR" altLang="fr-FR" sz="1300" dirty="0">
                <a:solidFill>
                  <a:srgbClr val="002060"/>
                </a:solidFill>
                <a:latin typeface="Arial" panose="020B0604020202020204" pitchFamily="34" charset="0"/>
              </a:rPr>
              <a:t> : fertilisant et fongicide contre l’oïdium</a:t>
            </a:r>
          </a:p>
          <a:p>
            <a:pPr>
              <a:spcBef>
                <a:spcPct val="0"/>
              </a:spcBef>
              <a:buFontTx/>
              <a:buNone/>
            </a:pPr>
            <a:r>
              <a:rPr lang="fr-FR" altLang="fr-FR" sz="1300" dirty="0">
                <a:solidFill>
                  <a:srgbClr val="002060"/>
                </a:solidFill>
                <a:latin typeface="Arial" panose="020B0604020202020204" pitchFamily="34" charset="0"/>
              </a:rPr>
              <a:t>Ex une partie d’urine pour 15 parties d’eau soit sur le sol, comme fertilisant – Soit en vaporisation sur les feuilles comme fongicide.</a:t>
            </a:r>
          </a:p>
          <a:p>
            <a:pPr>
              <a:spcBef>
                <a:spcPct val="0"/>
              </a:spcBef>
              <a:buFontTx/>
              <a:buNone/>
            </a:pPr>
            <a:endParaRPr lang="fr-FR" altLang="fr-FR" sz="1300" dirty="0">
              <a:solidFill>
                <a:srgbClr val="002060"/>
              </a:solidFill>
              <a:latin typeface="Arial" panose="020B0604020202020204" pitchFamily="34" charset="0"/>
            </a:endParaRPr>
          </a:p>
          <a:p>
            <a:pPr>
              <a:spcBef>
                <a:spcPct val="0"/>
              </a:spcBef>
              <a:buFontTx/>
              <a:buNone/>
            </a:pPr>
            <a:r>
              <a:rPr lang="fr-FR" altLang="fr-FR" sz="1300" dirty="0">
                <a:solidFill>
                  <a:srgbClr val="002060"/>
                </a:solidFill>
                <a:latin typeface="Arial" panose="020B0604020202020204" pitchFamily="34" charset="0"/>
              </a:rPr>
              <a:t>Textes et recettes recueillis par J-C. </a:t>
            </a:r>
            <a:r>
              <a:rPr lang="fr-FR" altLang="fr-FR" sz="1300" dirty="0" err="1">
                <a:solidFill>
                  <a:srgbClr val="002060"/>
                </a:solidFill>
                <a:latin typeface="Arial" panose="020B0604020202020204" pitchFamily="34" charset="0"/>
              </a:rPr>
              <a:t>Vigor</a:t>
            </a:r>
            <a:r>
              <a:rPr lang="fr-FR" altLang="fr-FR" sz="1300" dirty="0">
                <a:solidFill>
                  <a:srgbClr val="002060"/>
                </a:solidFill>
                <a:latin typeface="Arial" panose="020B0604020202020204" pitchFamily="34" charset="0"/>
              </a:rPr>
              <a:t> Pour « Des kiwis et des hommes » Radio-Canada Été 2008.</a:t>
            </a:r>
          </a:p>
        </p:txBody>
      </p:sp>
      <p:sp>
        <p:nvSpPr>
          <p:cNvPr id="4" name="Espace réservé du numéro de diapositive 1">
            <a:extLst>
              <a:ext uri="{FF2B5EF4-FFF2-40B4-BE49-F238E27FC236}">
                <a16:creationId xmlns:a16="http://schemas.microsoft.com/office/drawing/2014/main" id="{9C0C436B-E9DF-456A-B889-C3F64A9AFFA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165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223384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B558B4A2-37A8-4787-BBB2-7E9567B9F4D1}"/>
              </a:ext>
            </a:extLst>
          </p:cNvPr>
          <p:cNvSpPr txBox="1">
            <a:spLocks noChangeArrowheads="1"/>
          </p:cNvSpPr>
          <p:nvPr/>
        </p:nvSpPr>
        <p:spPr bwMode="auto">
          <a:xfrm>
            <a:off x="153632" y="754436"/>
            <a:ext cx="11873417"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7030A0"/>
                </a:solidFill>
                <a:latin typeface="Arial" panose="020B0604020202020204" pitchFamily="34" charset="0"/>
              </a:rPr>
              <a:t>Annexe 14 :  Glossaire</a:t>
            </a:r>
          </a:p>
          <a:p>
            <a:pPr eaLnBrk="1" hangingPunct="1">
              <a:spcBef>
                <a:spcPct val="0"/>
              </a:spcBef>
              <a:buFontTx/>
              <a:buNone/>
            </a:pPr>
            <a:endParaRPr lang="fr-FR" altLang="fr-FR" sz="1800" b="1" u="sng" dirty="0">
              <a:solidFill>
                <a:srgbClr val="7030A0"/>
              </a:solidFill>
              <a:latin typeface="Arial" panose="020B0604020202020204" pitchFamily="34" charset="0"/>
            </a:endParaRPr>
          </a:p>
          <a:p>
            <a:pPr eaLnBrk="1" hangingPunct="1">
              <a:spcBef>
                <a:spcPct val="0"/>
              </a:spcBef>
              <a:buFontTx/>
              <a:buNone/>
            </a:pPr>
            <a:r>
              <a:rPr lang="fr-FR" altLang="fr-FR" sz="1800" u="sng" dirty="0">
                <a:solidFill>
                  <a:srgbClr val="7030A0"/>
                </a:solidFill>
                <a:latin typeface="Arial" panose="020B0604020202020204" pitchFamily="34" charset="0"/>
              </a:rPr>
              <a:t>A14.1. Types d’agricultures</a:t>
            </a:r>
            <a:endParaRPr lang="fr-FR" altLang="fr-FR" sz="1800" dirty="0">
              <a:solidFill>
                <a:srgbClr val="7030A0"/>
              </a:solidFill>
              <a:latin typeface="Arial" panose="020B0604020202020204" pitchFamily="34" charset="0"/>
            </a:endParaRPr>
          </a:p>
          <a:p>
            <a:pPr algn="just" eaLnBrk="1" hangingPunct="1">
              <a:spcBef>
                <a:spcPct val="0"/>
              </a:spcBef>
              <a:buFontTx/>
              <a:buNone/>
            </a:pPr>
            <a:endParaRPr lang="fr-FR" altLang="fr-FR" sz="1800" dirty="0">
              <a:solidFill>
                <a:schemeClr val="folHlink"/>
              </a:solidFill>
              <a:latin typeface="Arial" panose="020B0604020202020204" pitchFamily="34" charset="0"/>
            </a:endParaRPr>
          </a:p>
          <a:p>
            <a:pPr algn="just" eaLnBrk="1" hangingPunct="1">
              <a:spcBef>
                <a:spcPct val="0"/>
              </a:spcBef>
              <a:buFontTx/>
              <a:buNone/>
            </a:pPr>
            <a:r>
              <a:rPr lang="fr-FR" altLang="fr-FR" sz="1400" u="sng" dirty="0">
                <a:solidFill>
                  <a:srgbClr val="005C2A"/>
                </a:solidFill>
                <a:latin typeface="Arial" panose="020B0604020202020204" pitchFamily="34" charset="0"/>
              </a:rPr>
              <a:t>Agriculture durable</a:t>
            </a:r>
          </a:p>
          <a:p>
            <a:pPr algn="just" eaLnBrk="1" hangingPunct="1">
              <a:spcBef>
                <a:spcPct val="0"/>
              </a:spcBef>
              <a:buFontTx/>
              <a:buNone/>
            </a:pPr>
            <a:r>
              <a:rPr lang="fr-FR" altLang="fr-FR" sz="1400" dirty="0">
                <a:solidFill>
                  <a:srgbClr val="005C2A"/>
                </a:solidFill>
                <a:latin typeface="Arial" panose="020B0604020202020204" pitchFamily="34" charset="0"/>
              </a:rPr>
              <a:t>L’agriculture durable est une agriculture capable d’évoluer indéfiniment vers une meilleure efficacité de l’emploi des ressources _ à court et à long terme _ et vers un équilibre [écologique] avec le milieu </a:t>
            </a:r>
            <a:r>
              <a:rPr lang="fr-FR" altLang="fr-FR" sz="1400" i="1" dirty="0">
                <a:solidFill>
                  <a:srgbClr val="005C2A"/>
                </a:solidFill>
                <a:latin typeface="Arial" panose="020B0604020202020204" pitchFamily="34" charset="0"/>
              </a:rPr>
              <a:t>qui soit à la fois bénéfique pour l’homme et pour la plupart des autres espèces</a:t>
            </a:r>
            <a:r>
              <a:rPr lang="fr-FR" altLang="fr-FR" sz="1400" dirty="0">
                <a:solidFill>
                  <a:srgbClr val="005C2A"/>
                </a:solidFill>
                <a:latin typeface="Arial" panose="020B0604020202020204" pitchFamily="34" charset="0"/>
              </a:rPr>
              <a:t> (</a:t>
            </a:r>
            <a:r>
              <a:rPr lang="fr-FR" altLang="fr-FR" sz="1400" dirty="0" err="1">
                <a:solidFill>
                  <a:srgbClr val="005C2A"/>
                </a:solidFill>
                <a:latin typeface="Arial" panose="020B0604020202020204" pitchFamily="34" charset="0"/>
              </a:rPr>
              <a:t>Harwood</a:t>
            </a:r>
            <a:r>
              <a:rPr lang="fr-FR" altLang="fr-FR" sz="1400" dirty="0">
                <a:solidFill>
                  <a:srgbClr val="005C2A"/>
                </a:solidFill>
                <a:latin typeface="Arial" panose="020B0604020202020204" pitchFamily="34" charset="0"/>
              </a:rPr>
              <a:t>, 1990).</a:t>
            </a:r>
          </a:p>
          <a:p>
            <a:pPr algn="just" eaLnBrk="1" hangingPunct="1">
              <a:spcBef>
                <a:spcPct val="0"/>
              </a:spcBef>
              <a:buFontTx/>
              <a:buNone/>
            </a:pPr>
            <a:endParaRPr lang="fr-FR" altLang="fr-FR" sz="1400" dirty="0">
              <a:solidFill>
                <a:srgbClr val="005C2A"/>
              </a:solidFill>
              <a:latin typeface="Arial" panose="020B0604020202020204" pitchFamily="34" charset="0"/>
            </a:endParaRPr>
          </a:p>
          <a:p>
            <a:pPr algn="just" eaLnBrk="1" hangingPunct="1">
              <a:spcBef>
                <a:spcPct val="0"/>
              </a:spcBef>
              <a:buFontTx/>
              <a:buNone/>
            </a:pPr>
            <a:r>
              <a:rPr lang="fr-FR" altLang="fr-FR" sz="1400" u="sng" dirty="0">
                <a:solidFill>
                  <a:srgbClr val="005C2A"/>
                </a:solidFill>
                <a:latin typeface="Arial" panose="020B0604020202020204" pitchFamily="34" charset="0"/>
              </a:rPr>
              <a:t>Agriculture biologique</a:t>
            </a:r>
          </a:p>
          <a:p>
            <a:pPr algn="just" eaLnBrk="1" hangingPunct="1">
              <a:spcBef>
                <a:spcPct val="0"/>
              </a:spcBef>
              <a:buFontTx/>
              <a:buNone/>
            </a:pPr>
            <a:r>
              <a:rPr lang="fr-FR" altLang="fr-FR" sz="1400" dirty="0">
                <a:solidFill>
                  <a:srgbClr val="005C2A"/>
                </a:solidFill>
                <a:latin typeface="Arial" panose="020B0604020202020204" pitchFamily="34" charset="0"/>
              </a:rPr>
              <a:t>L’</a:t>
            </a:r>
            <a:r>
              <a:rPr lang="fr-FR" altLang="fr-FR" sz="1400" b="1" dirty="0">
                <a:solidFill>
                  <a:srgbClr val="005C2A"/>
                </a:solidFill>
                <a:latin typeface="Arial" panose="020B0604020202020204" pitchFamily="34" charset="0"/>
              </a:rPr>
              <a:t>agriculture biologique</a:t>
            </a:r>
            <a:r>
              <a:rPr lang="fr-FR" altLang="fr-FR" sz="1400" dirty="0">
                <a:solidFill>
                  <a:srgbClr val="005C2A"/>
                </a:solidFill>
                <a:latin typeface="Arial" panose="020B0604020202020204" pitchFamily="34" charset="0"/>
              </a:rPr>
              <a:t> est un </a:t>
            </a:r>
            <a:r>
              <a:rPr lang="fr-FR" altLang="fr-FR" sz="1400" dirty="0">
                <a:solidFill>
                  <a:srgbClr val="005C2A"/>
                </a:solidFill>
                <a:latin typeface="Arial" panose="020B0604020202020204" pitchFamily="34" charset="0"/>
                <a:hlinkClick r:id="rId2" tooltip="Système de production agricole"/>
              </a:rPr>
              <a:t>système de production agricole</a:t>
            </a:r>
            <a:r>
              <a:rPr lang="fr-FR" altLang="fr-FR" sz="1400" dirty="0">
                <a:solidFill>
                  <a:srgbClr val="005C2A"/>
                </a:solidFill>
                <a:latin typeface="Arial" panose="020B0604020202020204" pitchFamily="34" charset="0"/>
              </a:rPr>
              <a:t> [écologique] basé sur le respect du vivant et des cycles naturels, qui gère de façon globale la production, en favorisant l'</a:t>
            </a:r>
            <a:r>
              <a:rPr lang="fr-FR" altLang="fr-FR" sz="1400" dirty="0">
                <a:solidFill>
                  <a:srgbClr val="005C2A"/>
                </a:solidFill>
                <a:latin typeface="Arial" panose="020B0604020202020204" pitchFamily="34" charset="0"/>
                <a:hlinkClick r:id="rId3" tooltip="Agrosystème"/>
              </a:rPr>
              <a:t>agrosystème</a:t>
            </a:r>
            <a:r>
              <a:rPr lang="fr-FR" altLang="fr-FR" sz="1400" dirty="0">
                <a:solidFill>
                  <a:srgbClr val="005C2A"/>
                </a:solidFill>
                <a:latin typeface="Arial" panose="020B0604020202020204" pitchFamily="34" charset="0"/>
              </a:rPr>
              <a:t> [le système agricole] mais aussi la </a:t>
            </a:r>
            <a:r>
              <a:rPr lang="fr-FR" altLang="fr-FR" sz="1400" dirty="0">
                <a:solidFill>
                  <a:srgbClr val="005C2A"/>
                </a:solidFill>
                <a:latin typeface="Arial" panose="020B0604020202020204" pitchFamily="34" charset="0"/>
                <a:hlinkClick r:id="rId4" tooltip="Biodiversité"/>
              </a:rPr>
              <a:t>biodiversité</a:t>
            </a:r>
            <a:r>
              <a:rPr lang="fr-FR" altLang="fr-FR" sz="1400" dirty="0">
                <a:solidFill>
                  <a:srgbClr val="005C2A"/>
                </a:solidFill>
                <a:latin typeface="Arial" panose="020B0604020202020204" pitchFamily="34" charset="0"/>
              </a:rPr>
              <a:t>, les activités biologiques des sols et les </a:t>
            </a:r>
            <a:r>
              <a:rPr lang="fr-FR" altLang="fr-FR" sz="1400" dirty="0">
                <a:solidFill>
                  <a:srgbClr val="005C2A"/>
                </a:solidFill>
                <a:latin typeface="Arial" panose="020B0604020202020204" pitchFamily="34" charset="0"/>
                <a:hlinkClick r:id="rId5" tooltip="Cycle biologique"/>
              </a:rPr>
              <a:t>cycles biologiques</a:t>
            </a:r>
            <a:r>
              <a:rPr lang="fr-FR" altLang="fr-FR" sz="1400" dirty="0">
                <a:solidFill>
                  <a:srgbClr val="005C2A"/>
                </a:solidFill>
                <a:latin typeface="Arial" panose="020B0604020202020204" pitchFamily="34" charset="0"/>
              </a:rPr>
              <a:t>. </a:t>
            </a:r>
          </a:p>
          <a:p>
            <a:pPr algn="just" eaLnBrk="1" hangingPunct="1">
              <a:spcBef>
                <a:spcPct val="0"/>
              </a:spcBef>
              <a:buFontTx/>
              <a:buNone/>
            </a:pPr>
            <a:r>
              <a:rPr lang="fr-FR" altLang="fr-FR" sz="1400" dirty="0">
                <a:solidFill>
                  <a:srgbClr val="005C2A"/>
                </a:solidFill>
                <a:latin typeface="Arial" panose="020B0604020202020204" pitchFamily="34" charset="0"/>
              </a:rPr>
              <a:t>Pour atteindre ces objectifs, les </a:t>
            </a:r>
            <a:r>
              <a:rPr lang="fr-FR" altLang="fr-FR" sz="1400" i="1" dirty="0">
                <a:solidFill>
                  <a:srgbClr val="005C2A"/>
                </a:solidFill>
                <a:latin typeface="Arial" panose="020B0604020202020204" pitchFamily="34" charset="0"/>
              </a:rPr>
              <a:t>agriculteurs biologiques</a:t>
            </a:r>
            <a:r>
              <a:rPr lang="fr-FR" altLang="fr-FR" sz="1400" dirty="0">
                <a:solidFill>
                  <a:srgbClr val="005C2A"/>
                </a:solidFill>
                <a:latin typeface="Arial" panose="020B0604020202020204" pitchFamily="34" charset="0"/>
              </a:rPr>
              <a:t> s'interdisent (et excluent réglementairement) l'usage d’</a:t>
            </a:r>
            <a:r>
              <a:rPr lang="fr-FR" altLang="fr-FR" sz="1400" dirty="0">
                <a:solidFill>
                  <a:srgbClr val="005C2A"/>
                </a:solidFill>
                <a:latin typeface="Arial" panose="020B0604020202020204" pitchFamily="34" charset="0"/>
                <a:hlinkClick r:id="rId6" tooltip="Engrais"/>
              </a:rPr>
              <a:t>engrais</a:t>
            </a:r>
            <a:r>
              <a:rPr lang="fr-FR" altLang="fr-FR" sz="1400" dirty="0">
                <a:solidFill>
                  <a:srgbClr val="005C2A"/>
                </a:solidFill>
                <a:latin typeface="Arial" panose="020B0604020202020204" pitchFamily="34" charset="0"/>
              </a:rPr>
              <a:t> chimiques et de </a:t>
            </a:r>
            <a:r>
              <a:rPr lang="fr-FR" altLang="fr-FR" sz="1400" dirty="0">
                <a:solidFill>
                  <a:srgbClr val="005C2A"/>
                </a:solidFill>
                <a:latin typeface="Arial" panose="020B0604020202020204" pitchFamily="34" charset="0"/>
                <a:hlinkClick r:id="rId7" tooltip="Pesticide"/>
              </a:rPr>
              <a:t>pesticides</a:t>
            </a:r>
            <a:r>
              <a:rPr lang="fr-FR" altLang="fr-FR" sz="1400" dirty="0">
                <a:solidFill>
                  <a:srgbClr val="005C2A"/>
                </a:solidFill>
                <a:latin typeface="Arial" panose="020B0604020202020204" pitchFamily="34" charset="0"/>
              </a:rPr>
              <a:t> de synthèse, ainsi que d'</a:t>
            </a:r>
            <a:r>
              <a:rPr lang="fr-FR" altLang="fr-FR" sz="1400" dirty="0">
                <a:solidFill>
                  <a:srgbClr val="005C2A"/>
                </a:solidFill>
                <a:latin typeface="Arial" panose="020B0604020202020204" pitchFamily="34" charset="0"/>
                <a:hlinkClick r:id="rId8" tooltip="Organismes génétiquement modifiés"/>
              </a:rPr>
              <a:t>organismes génétiquement modifiés</a:t>
            </a:r>
            <a:r>
              <a:rPr lang="fr-FR" altLang="fr-FR" sz="1400" dirty="0">
                <a:solidFill>
                  <a:srgbClr val="005C2A"/>
                </a:solidFill>
                <a:latin typeface="Arial" panose="020B0604020202020204" pitchFamily="34" charset="0"/>
              </a:rPr>
              <a:t> (OGM).</a:t>
            </a:r>
          </a:p>
          <a:p>
            <a:pPr algn="just" eaLnBrk="1" hangingPunct="1">
              <a:spcBef>
                <a:spcPct val="0"/>
              </a:spcBef>
              <a:buFontTx/>
              <a:buNone/>
            </a:pPr>
            <a:r>
              <a:rPr lang="fr-FR" altLang="fr-FR" sz="1400" dirty="0">
                <a:solidFill>
                  <a:srgbClr val="005C2A"/>
                </a:solidFill>
                <a:latin typeface="Arial" panose="020B0604020202020204" pitchFamily="34" charset="0"/>
              </a:rPr>
              <a:t>Elle ne doit pas être confondue avec l’agriculture intégrée ou l’agriculture raisonnée.</a:t>
            </a:r>
          </a:p>
          <a:p>
            <a:pPr algn="just" eaLnBrk="1" hangingPunct="1">
              <a:spcBef>
                <a:spcPct val="0"/>
              </a:spcBef>
              <a:buFontTx/>
              <a:buNone/>
            </a:pPr>
            <a:endParaRPr lang="fr-FR" altLang="fr-FR" sz="1400" dirty="0">
              <a:solidFill>
                <a:srgbClr val="005C2A"/>
              </a:solidFill>
              <a:latin typeface="Arial" panose="020B0604020202020204" pitchFamily="34" charset="0"/>
            </a:endParaRPr>
          </a:p>
          <a:p>
            <a:pPr algn="just" eaLnBrk="1" hangingPunct="1">
              <a:spcBef>
                <a:spcPct val="0"/>
              </a:spcBef>
              <a:buFontTx/>
              <a:buNone/>
            </a:pPr>
            <a:r>
              <a:rPr lang="fr-FR" altLang="fr-FR" sz="1400" u="sng" dirty="0">
                <a:solidFill>
                  <a:srgbClr val="005C2A"/>
                </a:solidFill>
                <a:latin typeface="Arial" panose="020B0604020202020204" pitchFamily="34" charset="0"/>
              </a:rPr>
              <a:t>Lutte biologique</a:t>
            </a:r>
          </a:p>
          <a:p>
            <a:pPr algn="just" eaLnBrk="1" hangingPunct="1">
              <a:spcBef>
                <a:spcPct val="0"/>
              </a:spcBef>
              <a:buFontTx/>
              <a:buNone/>
            </a:pPr>
            <a:r>
              <a:rPr lang="fr-FR" altLang="fr-FR" sz="1400" dirty="0">
                <a:solidFill>
                  <a:srgbClr val="005C2A"/>
                </a:solidFill>
                <a:latin typeface="Arial" panose="020B0604020202020204" pitchFamily="34" charset="0"/>
              </a:rPr>
              <a:t>En </a:t>
            </a:r>
            <a:r>
              <a:rPr lang="fr-FR" altLang="fr-FR" sz="1400" dirty="0">
                <a:solidFill>
                  <a:srgbClr val="005C2A"/>
                </a:solidFill>
                <a:latin typeface="Arial" panose="020B0604020202020204" pitchFamily="34" charset="0"/>
                <a:hlinkClick r:id="rId9" tooltip="Agriculture"/>
              </a:rPr>
              <a:t>agriculture</a:t>
            </a:r>
            <a:r>
              <a:rPr lang="fr-FR" altLang="fr-FR" sz="1400" dirty="0">
                <a:solidFill>
                  <a:srgbClr val="005C2A"/>
                </a:solidFill>
                <a:latin typeface="Arial" panose="020B0604020202020204" pitchFamily="34" charset="0"/>
              </a:rPr>
              <a:t>, la </a:t>
            </a:r>
            <a:r>
              <a:rPr lang="fr-FR" altLang="fr-FR" sz="1400" b="1" dirty="0">
                <a:solidFill>
                  <a:srgbClr val="005C2A"/>
                </a:solidFill>
                <a:latin typeface="Arial" panose="020B0604020202020204" pitchFamily="34" charset="0"/>
              </a:rPr>
              <a:t>lutte biologique</a:t>
            </a:r>
            <a:r>
              <a:rPr lang="fr-FR" altLang="fr-FR" sz="1400" dirty="0">
                <a:solidFill>
                  <a:srgbClr val="005C2A"/>
                </a:solidFill>
                <a:latin typeface="Arial" panose="020B0604020202020204" pitchFamily="34" charset="0"/>
              </a:rPr>
              <a:t> est une méthode de lutte contre un ravageur ou une plante adventice (mauvaise herbe) au moyen d'organismes naturels antagonistes de ceux-ci, tels que des phytophages (dans le cas d'une plante adventice), des parasitoïdes (arthropodes…), des prédateurs (</a:t>
            </a:r>
            <a:r>
              <a:rPr lang="fr-FR" altLang="fr-FR" sz="1400" dirty="0">
                <a:solidFill>
                  <a:srgbClr val="005C2A"/>
                </a:solidFill>
                <a:latin typeface="Arial" panose="020B0604020202020204" pitchFamily="34" charset="0"/>
                <a:hlinkClick r:id="rId10" tooltip="Nématode"/>
              </a:rPr>
              <a:t>nématodes</a:t>
            </a:r>
            <a:r>
              <a:rPr lang="fr-FR" altLang="fr-FR" sz="1400" dirty="0">
                <a:solidFill>
                  <a:srgbClr val="005C2A"/>
                </a:solidFill>
                <a:latin typeface="Arial" panose="020B0604020202020204" pitchFamily="34" charset="0"/>
              </a:rPr>
              <a:t>, </a:t>
            </a:r>
            <a:r>
              <a:rPr lang="fr-FR" altLang="fr-FR" sz="1400" dirty="0">
                <a:solidFill>
                  <a:srgbClr val="005C2A"/>
                </a:solidFill>
                <a:latin typeface="Arial" panose="020B0604020202020204" pitchFamily="34" charset="0"/>
                <a:hlinkClick r:id="rId11" tooltip="Arthropode"/>
              </a:rPr>
              <a:t>arthropodes</a:t>
            </a:r>
            <a:r>
              <a:rPr lang="fr-FR" altLang="fr-FR" sz="1400" dirty="0">
                <a:solidFill>
                  <a:srgbClr val="005C2A"/>
                </a:solidFill>
                <a:latin typeface="Arial" panose="020B0604020202020204" pitchFamily="34" charset="0"/>
              </a:rPr>
              <a:t>, vertébrés, </a:t>
            </a:r>
            <a:r>
              <a:rPr lang="fr-FR" altLang="fr-FR" sz="1400" dirty="0">
                <a:solidFill>
                  <a:srgbClr val="005C2A"/>
                </a:solidFill>
                <a:latin typeface="Arial" panose="020B0604020202020204" pitchFamily="34" charset="0"/>
                <a:hlinkClick r:id="rId12" tooltip="Mollusque"/>
              </a:rPr>
              <a:t>mollusques</a:t>
            </a:r>
            <a:r>
              <a:rPr lang="fr-FR" altLang="fr-FR" sz="1400" dirty="0">
                <a:solidFill>
                  <a:srgbClr val="005C2A"/>
                </a:solidFill>
                <a:latin typeface="Arial" panose="020B0604020202020204" pitchFamily="34" charset="0"/>
              </a:rPr>
              <a:t>…), des agents pathogènes (</a:t>
            </a:r>
            <a:r>
              <a:rPr lang="fr-FR" altLang="fr-FR" sz="1400" dirty="0">
                <a:solidFill>
                  <a:srgbClr val="005C2A"/>
                </a:solidFill>
                <a:latin typeface="Arial" panose="020B0604020202020204" pitchFamily="34" charset="0"/>
                <a:hlinkClick r:id="rId13" tooltip="Virus"/>
              </a:rPr>
              <a:t>virus</a:t>
            </a:r>
            <a:r>
              <a:rPr lang="fr-FR" altLang="fr-FR" sz="1400" dirty="0">
                <a:solidFill>
                  <a:srgbClr val="005C2A"/>
                </a:solidFill>
                <a:latin typeface="Arial" panose="020B0604020202020204" pitchFamily="34" charset="0"/>
              </a:rPr>
              <a:t>, </a:t>
            </a:r>
            <a:r>
              <a:rPr lang="fr-FR" altLang="fr-FR" sz="1400" dirty="0">
                <a:solidFill>
                  <a:srgbClr val="005C2A"/>
                </a:solidFill>
                <a:latin typeface="Arial" panose="020B0604020202020204" pitchFamily="34" charset="0"/>
                <a:hlinkClick r:id="rId14" tooltip="Bactérie"/>
              </a:rPr>
              <a:t>bactéries</a:t>
            </a:r>
            <a:r>
              <a:rPr lang="fr-FR" altLang="fr-FR" sz="1400" dirty="0">
                <a:solidFill>
                  <a:srgbClr val="005C2A"/>
                </a:solidFill>
                <a:latin typeface="Arial" panose="020B0604020202020204" pitchFamily="34" charset="0"/>
              </a:rPr>
              <a:t>, </a:t>
            </a:r>
            <a:r>
              <a:rPr lang="fr-FR" altLang="fr-FR" sz="1400" dirty="0">
                <a:solidFill>
                  <a:srgbClr val="005C2A"/>
                </a:solidFill>
                <a:latin typeface="Arial" panose="020B0604020202020204" pitchFamily="34" charset="0"/>
                <a:hlinkClick r:id="rId15" tooltip="Champignon"/>
              </a:rPr>
              <a:t>champignons</a:t>
            </a:r>
            <a:r>
              <a:rPr lang="fr-FR" altLang="fr-FR" sz="1400" dirty="0">
                <a:solidFill>
                  <a:srgbClr val="005C2A"/>
                </a:solidFill>
                <a:latin typeface="Arial" panose="020B0604020202020204" pitchFamily="34" charset="0"/>
              </a:rPr>
              <a:t>…), etc. … dans le cas d'un ravageur phytophage.</a:t>
            </a:r>
          </a:p>
          <a:p>
            <a:pPr algn="just" eaLnBrk="1" hangingPunct="1">
              <a:spcBef>
                <a:spcPct val="0"/>
              </a:spcBef>
              <a:buFontTx/>
              <a:buNone/>
            </a:pPr>
            <a:r>
              <a:rPr lang="fr-FR" altLang="fr-FR" sz="1400" dirty="0">
                <a:solidFill>
                  <a:srgbClr val="005C2A"/>
                </a:solidFill>
                <a:latin typeface="Arial" panose="020B0604020202020204" pitchFamily="34" charset="0"/>
              </a:rPr>
              <a:t>Elle ne doit pas être confondue avec la lutte intégrée ou la lutte raisonnée (voir dans ce doc.).</a:t>
            </a:r>
          </a:p>
        </p:txBody>
      </p:sp>
      <p:sp>
        <p:nvSpPr>
          <p:cNvPr id="4" name="Espace réservé du numéro de diapositive 1">
            <a:extLst>
              <a:ext uri="{FF2B5EF4-FFF2-40B4-BE49-F238E27FC236}">
                <a16:creationId xmlns:a16="http://schemas.microsoft.com/office/drawing/2014/main" id="{0B3F1027-4474-4B97-9BED-E91BB5F6F96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166</a:t>
            </a:fld>
            <a:endParaRPr lang="fr-FR" altLang="fr-FR" sz="1200">
              <a:solidFill>
                <a:srgbClr val="898989"/>
              </a:solidFill>
              <a:latin typeface="Times New Roman" panose="02020603050405020304" pitchFamily="18" charset="0"/>
            </a:endParaRPr>
          </a:p>
        </p:txBody>
      </p:sp>
      <p:sp>
        <p:nvSpPr>
          <p:cNvPr id="6" name="WordArt 4">
            <a:extLst>
              <a:ext uri="{FF2B5EF4-FFF2-40B4-BE49-F238E27FC236}">
                <a16:creationId xmlns:a16="http://schemas.microsoft.com/office/drawing/2014/main" id="{E7163A69-9FA3-4F5D-B285-ABCE9F2067A1}"/>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Tree>
    <p:extLst>
      <p:ext uri="{BB962C8B-B14F-4D97-AF65-F5344CB8AC3E}">
        <p14:creationId xmlns:p14="http://schemas.microsoft.com/office/powerpoint/2010/main" val="67338745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2C94163B-486C-42F5-97A2-CF5543CBD9BE}"/>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Text Box 4">
            <a:extLst>
              <a:ext uri="{FF2B5EF4-FFF2-40B4-BE49-F238E27FC236}">
                <a16:creationId xmlns:a16="http://schemas.microsoft.com/office/drawing/2014/main" id="{F179ECC3-5B22-46C6-BEED-E4B68AA19B02}"/>
              </a:ext>
            </a:extLst>
          </p:cNvPr>
          <p:cNvSpPr txBox="1">
            <a:spLocks noChangeArrowheads="1"/>
          </p:cNvSpPr>
          <p:nvPr/>
        </p:nvSpPr>
        <p:spPr bwMode="auto">
          <a:xfrm>
            <a:off x="168630" y="763793"/>
            <a:ext cx="11879935"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7030A0"/>
                </a:solidFill>
                <a:latin typeface="Arial" panose="020B0604020202020204" pitchFamily="34" charset="0"/>
              </a:rPr>
              <a:t>Annexe 14 :  Glossaire (suite)</a:t>
            </a:r>
          </a:p>
          <a:p>
            <a:pPr eaLnBrk="1" hangingPunct="1">
              <a:spcBef>
                <a:spcPct val="0"/>
              </a:spcBef>
              <a:buFontTx/>
              <a:buNone/>
            </a:pPr>
            <a:endParaRPr lang="fr-FR" altLang="fr-FR" sz="1800" b="1" u="sng" dirty="0">
              <a:solidFill>
                <a:srgbClr val="7030A0"/>
              </a:solidFill>
              <a:latin typeface="Arial" panose="020B0604020202020204" pitchFamily="34" charset="0"/>
            </a:endParaRPr>
          </a:p>
          <a:p>
            <a:pPr eaLnBrk="1" hangingPunct="1">
              <a:spcBef>
                <a:spcPct val="0"/>
              </a:spcBef>
              <a:buFontTx/>
              <a:buNone/>
            </a:pPr>
            <a:r>
              <a:rPr lang="fr-FR" altLang="fr-FR" sz="1800" u="sng" dirty="0">
                <a:solidFill>
                  <a:srgbClr val="7030A0"/>
                </a:solidFill>
                <a:latin typeface="Arial" panose="020B0604020202020204" pitchFamily="34" charset="0"/>
              </a:rPr>
              <a:t>A14.1. Types d’agricultures (suite)</a:t>
            </a:r>
            <a:endParaRPr lang="fr-FR" altLang="fr-FR" sz="1800" dirty="0">
              <a:solidFill>
                <a:srgbClr val="7030A0"/>
              </a:solidFill>
              <a:latin typeface="Arial" panose="020B0604020202020204" pitchFamily="34" charset="0"/>
            </a:endParaRPr>
          </a:p>
          <a:p>
            <a:pPr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400" u="sng" dirty="0">
                <a:solidFill>
                  <a:srgbClr val="7030A0"/>
                </a:solidFill>
                <a:latin typeface="Arial" panose="020B0604020202020204" pitchFamily="34" charset="0"/>
              </a:rPr>
              <a:t>Agriculture intégrée</a:t>
            </a:r>
            <a:r>
              <a:rPr lang="fr-FR" altLang="fr-FR" sz="1400" dirty="0">
                <a:solidFill>
                  <a:srgbClr val="7030A0"/>
                </a:solidFill>
                <a:latin typeface="Arial" panose="020B0604020202020204" pitchFamily="34" charset="0"/>
              </a:rPr>
              <a:t> [</a:t>
            </a:r>
            <a:r>
              <a:rPr lang="fr-FR" altLang="fr-FR" sz="1400" i="1" dirty="0">
                <a:solidFill>
                  <a:srgbClr val="7030A0"/>
                </a:solidFill>
                <a:latin typeface="Arial" panose="020B0604020202020204" pitchFamily="34" charset="0"/>
              </a:rPr>
              <a:t>une agriculture </a:t>
            </a:r>
            <a:r>
              <a:rPr lang="fr-FR" altLang="fr-FR" sz="1400" b="1" i="1" dirty="0">
                <a:solidFill>
                  <a:srgbClr val="7030A0"/>
                </a:solidFill>
                <a:latin typeface="Arial" panose="020B0604020202020204" pitchFamily="34" charset="0"/>
              </a:rPr>
              <a:t>non</a:t>
            </a:r>
            <a:r>
              <a:rPr lang="fr-FR" altLang="fr-FR" sz="1400" i="1" dirty="0">
                <a:solidFill>
                  <a:srgbClr val="7030A0"/>
                </a:solidFill>
                <a:latin typeface="Arial" panose="020B0604020202020204" pitchFamily="34" charset="0"/>
              </a:rPr>
              <a:t> biologique]</a:t>
            </a:r>
            <a:endParaRPr lang="fr-FR" altLang="fr-FR" sz="1400" u="sng" dirty="0">
              <a:solidFill>
                <a:srgbClr val="7030A0"/>
              </a:solidFill>
              <a:latin typeface="Arial" panose="020B0604020202020204" pitchFamily="34" charset="0"/>
            </a:endParaRPr>
          </a:p>
          <a:p>
            <a:pPr algn="just" eaLnBrk="1" hangingPunct="1">
              <a:spcBef>
                <a:spcPct val="0"/>
              </a:spcBef>
              <a:buFontTx/>
              <a:buNone/>
            </a:pPr>
            <a:r>
              <a:rPr lang="fr-FR" altLang="fr-FR" sz="1400" dirty="0">
                <a:solidFill>
                  <a:srgbClr val="7030A0"/>
                </a:solidFill>
                <a:latin typeface="Arial" panose="020B0604020202020204" pitchFamily="34" charset="0"/>
              </a:rPr>
              <a:t>L’</a:t>
            </a:r>
            <a:r>
              <a:rPr lang="fr-FR" altLang="fr-FR" sz="1400" b="1" dirty="0">
                <a:solidFill>
                  <a:srgbClr val="7030A0"/>
                </a:solidFill>
                <a:latin typeface="Arial" panose="020B0604020202020204" pitchFamily="34" charset="0"/>
              </a:rPr>
              <a:t>agriculture intégrée</a:t>
            </a:r>
            <a:r>
              <a:rPr lang="fr-FR" altLang="fr-FR" sz="1400" dirty="0">
                <a:solidFill>
                  <a:srgbClr val="7030A0"/>
                </a:solidFill>
                <a:latin typeface="Arial" panose="020B0604020202020204" pitchFamily="34" charset="0"/>
              </a:rPr>
              <a:t> caractérise des pratiques agricoles menant à des aliments de qualité en utilisant des moyens naturels et des mécanismes régulateurs pour remplacer les apports polluants et pour assurer une </a:t>
            </a:r>
            <a:r>
              <a:rPr lang="fr-FR" altLang="fr-FR" sz="1400" dirty="0">
                <a:solidFill>
                  <a:srgbClr val="7030A0"/>
                </a:solidFill>
                <a:latin typeface="Arial" panose="020B0604020202020204" pitchFamily="34" charset="0"/>
                <a:hlinkClick r:id="rId2" tooltip="Agriculture durable"/>
              </a:rPr>
              <a:t>agriculture durable</a:t>
            </a:r>
            <a:r>
              <a:rPr lang="fr-FR" altLang="fr-FR" sz="1400" dirty="0">
                <a:solidFill>
                  <a:srgbClr val="7030A0"/>
                </a:solidFill>
                <a:latin typeface="Arial" panose="020B0604020202020204" pitchFamily="34" charset="0"/>
              </a:rPr>
              <a:t>. L'accent en placé sur une approche </a:t>
            </a:r>
            <a:r>
              <a:rPr lang="fr-FR" altLang="fr-FR" sz="1400" dirty="0">
                <a:solidFill>
                  <a:srgbClr val="7030A0"/>
                </a:solidFill>
                <a:latin typeface="Arial" panose="020B0604020202020204" pitchFamily="34" charset="0"/>
                <a:hlinkClick r:id="rId3" tooltip="Holistique"/>
              </a:rPr>
              <a:t>holistique</a:t>
            </a:r>
            <a:r>
              <a:rPr lang="fr-FR" altLang="fr-FR" sz="1400" dirty="0">
                <a:solidFill>
                  <a:srgbClr val="7030A0"/>
                </a:solidFill>
                <a:latin typeface="Arial" panose="020B0604020202020204" pitchFamily="34" charset="0"/>
              </a:rPr>
              <a:t>: l'exploitation est considérée au centre d'un </a:t>
            </a:r>
            <a:r>
              <a:rPr lang="fr-FR" altLang="fr-FR" sz="1400" dirty="0">
                <a:solidFill>
                  <a:srgbClr val="7030A0"/>
                </a:solidFill>
                <a:latin typeface="Arial" panose="020B0604020202020204" pitchFamily="34" charset="0"/>
                <a:hlinkClick r:id="rId4" tooltip="Agrosystème"/>
              </a:rPr>
              <a:t>agrosystème</a:t>
            </a:r>
            <a:r>
              <a:rPr lang="fr-FR" altLang="fr-FR" sz="1400" dirty="0">
                <a:solidFill>
                  <a:srgbClr val="7030A0"/>
                </a:solidFill>
                <a:latin typeface="Arial" panose="020B0604020202020204" pitchFamily="34" charset="0"/>
              </a:rPr>
              <a:t>, comprenant un cycle équilibré des </a:t>
            </a:r>
            <a:r>
              <a:rPr lang="fr-FR" altLang="fr-FR" sz="1400" dirty="0">
                <a:solidFill>
                  <a:srgbClr val="7030A0"/>
                </a:solidFill>
                <a:latin typeface="Arial" panose="020B0604020202020204" pitchFamily="34" charset="0"/>
                <a:hlinkClick r:id="rId5" tooltip="Nutriment"/>
              </a:rPr>
              <a:t>nutriments</a:t>
            </a:r>
            <a:r>
              <a:rPr lang="fr-FR" altLang="fr-FR" sz="1400" dirty="0">
                <a:solidFill>
                  <a:srgbClr val="7030A0"/>
                </a:solidFill>
                <a:latin typeface="Arial" panose="020B0604020202020204" pitchFamily="34" charset="0"/>
              </a:rPr>
              <a:t> et basé sur le bien-être de toutes les espèces animales dans les </a:t>
            </a:r>
            <a:r>
              <a:rPr lang="fr-FR" altLang="fr-FR" sz="1400" dirty="0">
                <a:solidFill>
                  <a:srgbClr val="7030A0"/>
                </a:solidFill>
                <a:latin typeface="Arial" panose="020B0604020202020204" pitchFamily="34" charset="0"/>
                <a:hlinkClick r:id="rId6" tooltip="Élevage"/>
              </a:rPr>
              <a:t>élevages</a:t>
            </a:r>
            <a:r>
              <a:rPr lang="fr-FR" altLang="fr-FR" sz="1400" dirty="0">
                <a:solidFill>
                  <a:srgbClr val="7030A0"/>
                </a:solidFill>
                <a:latin typeface="Arial" panose="020B0604020202020204" pitchFamily="34" charset="0"/>
              </a:rPr>
              <a:t>. La préservation de la fertilité des </a:t>
            </a:r>
            <a:r>
              <a:rPr lang="fr-FR" altLang="fr-FR" sz="1400" dirty="0">
                <a:solidFill>
                  <a:srgbClr val="7030A0"/>
                </a:solidFill>
                <a:latin typeface="Arial" panose="020B0604020202020204" pitchFamily="34" charset="0"/>
                <a:hlinkClick r:id="rId7" tooltip="Sol (pédologie)"/>
              </a:rPr>
              <a:t>sols</a:t>
            </a:r>
            <a:r>
              <a:rPr lang="fr-FR" altLang="fr-FR" sz="1400" dirty="0">
                <a:solidFill>
                  <a:srgbClr val="7030A0"/>
                </a:solidFill>
                <a:latin typeface="Arial" panose="020B0604020202020204" pitchFamily="34" charset="0"/>
              </a:rPr>
              <a:t> et d'un environnement diversifié en est un aspect essentiel. Les moyens biologiques, techniques et chimiques sont utilisés de manière équilibrée pour trouver un compromis entre protection de l'environnement et exigences économiques (rentabilité) et sociales. </a:t>
            </a:r>
          </a:p>
          <a:p>
            <a:pPr algn="just" eaLnBrk="1" hangingPunct="1">
              <a:spcBef>
                <a:spcPct val="0"/>
              </a:spcBef>
              <a:buFontTx/>
              <a:buNone/>
            </a:pPr>
            <a:endParaRPr lang="fr-FR" altLang="fr-FR" sz="1400" dirty="0">
              <a:solidFill>
                <a:srgbClr val="7030A0"/>
              </a:solidFill>
              <a:latin typeface="Arial" panose="020B0604020202020204" pitchFamily="34" charset="0"/>
            </a:endParaRPr>
          </a:p>
          <a:p>
            <a:pPr algn="just" eaLnBrk="1" hangingPunct="1">
              <a:spcBef>
                <a:spcPct val="0"/>
              </a:spcBef>
              <a:buFontTx/>
              <a:buNone/>
            </a:pPr>
            <a:r>
              <a:rPr lang="fr-FR" altLang="fr-FR" sz="1400" u="sng" dirty="0">
                <a:solidFill>
                  <a:srgbClr val="7030A0"/>
                </a:solidFill>
                <a:latin typeface="Arial" panose="020B0604020202020204" pitchFamily="34" charset="0"/>
              </a:rPr>
              <a:t>Agriculture raisonnée</a:t>
            </a:r>
            <a:r>
              <a:rPr lang="fr-FR" altLang="fr-FR" sz="1400" dirty="0">
                <a:solidFill>
                  <a:srgbClr val="7030A0"/>
                </a:solidFill>
                <a:latin typeface="Arial" panose="020B0604020202020204" pitchFamily="34" charset="0"/>
              </a:rPr>
              <a:t> [</a:t>
            </a:r>
            <a:r>
              <a:rPr lang="fr-FR" altLang="fr-FR" sz="1400" i="1" dirty="0">
                <a:solidFill>
                  <a:srgbClr val="7030A0"/>
                </a:solidFill>
                <a:latin typeface="Arial" panose="020B0604020202020204" pitchFamily="34" charset="0"/>
              </a:rPr>
              <a:t>une agriculture </a:t>
            </a:r>
            <a:r>
              <a:rPr lang="fr-FR" altLang="fr-FR" sz="1400" b="1" i="1" dirty="0">
                <a:solidFill>
                  <a:srgbClr val="7030A0"/>
                </a:solidFill>
                <a:latin typeface="Arial" panose="020B0604020202020204" pitchFamily="34" charset="0"/>
              </a:rPr>
              <a:t>non</a:t>
            </a:r>
            <a:r>
              <a:rPr lang="fr-FR" altLang="fr-FR" sz="1400" i="1" dirty="0">
                <a:solidFill>
                  <a:srgbClr val="7030A0"/>
                </a:solidFill>
                <a:latin typeface="Arial" panose="020B0604020202020204" pitchFamily="34" charset="0"/>
              </a:rPr>
              <a:t> biologique]</a:t>
            </a:r>
            <a:endParaRPr lang="fr-FR" altLang="fr-FR" sz="1400" u="sng" dirty="0">
              <a:solidFill>
                <a:srgbClr val="7030A0"/>
              </a:solidFill>
              <a:latin typeface="Arial" panose="020B0604020202020204" pitchFamily="34" charset="0"/>
            </a:endParaRPr>
          </a:p>
          <a:p>
            <a:pPr algn="just" eaLnBrk="1" hangingPunct="1">
              <a:spcBef>
                <a:spcPct val="0"/>
              </a:spcBef>
              <a:buFontTx/>
              <a:buNone/>
            </a:pPr>
            <a:r>
              <a:rPr lang="fr-FR" altLang="fr-FR" sz="1400" dirty="0">
                <a:solidFill>
                  <a:srgbClr val="7030A0"/>
                </a:solidFill>
                <a:latin typeface="Arial" panose="020B0604020202020204" pitchFamily="34" charset="0"/>
              </a:rPr>
              <a:t>L'agriculture raisonnée est une </a:t>
            </a:r>
            <a:r>
              <a:rPr lang="fr-FR" altLang="fr-FR" sz="1400" i="1" dirty="0">
                <a:solidFill>
                  <a:srgbClr val="7030A0"/>
                </a:solidFill>
                <a:latin typeface="Arial" panose="020B0604020202020204" pitchFamily="34" charset="0"/>
              </a:rPr>
              <a:t>agriculture compétitive</a:t>
            </a:r>
            <a:r>
              <a:rPr lang="fr-FR" altLang="fr-FR" sz="1400" dirty="0">
                <a:solidFill>
                  <a:srgbClr val="7030A0"/>
                </a:solidFill>
                <a:latin typeface="Arial" panose="020B0604020202020204" pitchFamily="34" charset="0"/>
              </a:rPr>
              <a:t> qui concilie les objectifs économiques des producteurs, les attentes des consommateurs et le respect de l'environnement. L’agriculture raisonnée est un système de production agricole dont l’objectif premier est d’optimiser le résultat économique en maîtrisant les quantités d’intrants, et notamment les substances chimiques utilisées (pesticides, engrais) dans le but de limiter leur impact sur l’environnement.</a:t>
            </a:r>
          </a:p>
          <a:p>
            <a:pPr algn="just" eaLnBrk="1" hangingPunct="1">
              <a:spcBef>
                <a:spcPct val="0"/>
              </a:spcBef>
              <a:buFontTx/>
              <a:buNone/>
            </a:pPr>
            <a:endParaRPr lang="fr-FR" altLang="fr-FR" sz="1400" dirty="0">
              <a:solidFill>
                <a:srgbClr val="7030A0"/>
              </a:solidFill>
              <a:latin typeface="Arial" panose="020B0604020202020204" pitchFamily="34" charset="0"/>
            </a:endParaRPr>
          </a:p>
          <a:p>
            <a:pPr algn="just">
              <a:spcBef>
                <a:spcPct val="0"/>
              </a:spcBef>
              <a:buNone/>
            </a:pPr>
            <a:r>
              <a:rPr lang="fr-FR" altLang="fr-FR" sz="1400" u="sng" dirty="0">
                <a:solidFill>
                  <a:srgbClr val="7030A0"/>
                </a:solidFill>
                <a:latin typeface="Arial" panose="020B0604020202020204" pitchFamily="34" charset="0"/>
              </a:rPr>
              <a:t>Protection ou lutte intégrée</a:t>
            </a:r>
            <a:r>
              <a:rPr lang="fr-FR" altLang="fr-FR" sz="1400" dirty="0">
                <a:solidFill>
                  <a:srgbClr val="7030A0"/>
                </a:solidFill>
                <a:latin typeface="Arial" panose="020B0604020202020204" pitchFamily="34" charset="0"/>
              </a:rPr>
              <a:t>   [</a:t>
            </a:r>
            <a:r>
              <a:rPr lang="fr-FR" altLang="fr-FR" sz="1400" i="1" dirty="0">
                <a:solidFill>
                  <a:srgbClr val="7030A0"/>
                </a:solidFill>
                <a:latin typeface="Arial" panose="020B0604020202020204" pitchFamily="34" charset="0"/>
              </a:rPr>
              <a:t>une pratique </a:t>
            </a:r>
            <a:r>
              <a:rPr lang="fr-FR" altLang="fr-FR" sz="1400" b="1" i="1" dirty="0">
                <a:solidFill>
                  <a:srgbClr val="7030A0"/>
                </a:solidFill>
                <a:latin typeface="Arial" panose="020B0604020202020204" pitchFamily="34" charset="0"/>
              </a:rPr>
              <a:t>non</a:t>
            </a:r>
            <a:r>
              <a:rPr lang="fr-FR" altLang="fr-FR" sz="1400" i="1" dirty="0">
                <a:solidFill>
                  <a:srgbClr val="7030A0"/>
                </a:solidFill>
                <a:latin typeface="Arial" panose="020B0604020202020204" pitchFamily="34" charset="0"/>
              </a:rPr>
              <a:t> biologique</a:t>
            </a:r>
            <a:r>
              <a:rPr lang="fr-FR" altLang="fr-FR" sz="1400" dirty="0">
                <a:solidFill>
                  <a:srgbClr val="7030A0"/>
                </a:solidFill>
                <a:latin typeface="Arial" panose="020B0604020202020204" pitchFamily="34" charset="0"/>
              </a:rPr>
              <a:t>]</a:t>
            </a:r>
          </a:p>
          <a:p>
            <a:pPr algn="just">
              <a:spcBef>
                <a:spcPct val="0"/>
              </a:spcBef>
              <a:buNone/>
            </a:pPr>
            <a:r>
              <a:rPr lang="fr-FR" altLang="fr-FR" sz="1400" dirty="0">
                <a:solidFill>
                  <a:srgbClr val="7030A0"/>
                </a:solidFill>
                <a:latin typeface="Arial" panose="020B0604020202020204" pitchFamily="34" charset="0"/>
              </a:rPr>
              <a:t>Conception de la protection des cultures contre les organismes nuisibles dont l'application utilise un ensemble de méthodes satisfaisant à la fois les exigences économiques, écologiques et </a:t>
            </a:r>
            <a:r>
              <a:rPr lang="fr-FR" altLang="fr-FR" sz="1400" i="1" dirty="0">
                <a:solidFill>
                  <a:srgbClr val="7030A0"/>
                </a:solidFill>
                <a:latin typeface="Arial" panose="020B0604020202020204" pitchFamily="34" charset="0"/>
              </a:rPr>
              <a:t>toxicologiques</a:t>
            </a:r>
            <a:r>
              <a:rPr lang="fr-FR" altLang="fr-FR" sz="1400" dirty="0">
                <a:solidFill>
                  <a:srgbClr val="7030A0"/>
                </a:solidFill>
                <a:latin typeface="Arial" panose="020B0604020202020204" pitchFamily="34" charset="0"/>
              </a:rPr>
              <a:t> en réservant la priorité à la mise en œuvre délibérée des éléments naturels de limitation et en respectant des seuils de tolérance (FAO, modifiée par l'OILB-SROP, 1977). (En anglais IPM = </a:t>
            </a:r>
            <a:r>
              <a:rPr lang="fr-FR" altLang="fr-FR" sz="1400" i="1" dirty="0">
                <a:solidFill>
                  <a:srgbClr val="7030A0"/>
                </a:solidFill>
                <a:latin typeface="Arial" panose="020B0604020202020204" pitchFamily="34" charset="0"/>
              </a:rPr>
              <a:t>Integrated Pest Management</a:t>
            </a:r>
            <a:r>
              <a:rPr lang="fr-FR" altLang="fr-FR" sz="1400" dirty="0">
                <a:solidFill>
                  <a:srgbClr val="7030A0"/>
                </a:solidFill>
                <a:latin typeface="Arial" panose="020B0604020202020204" pitchFamily="34" charset="0"/>
              </a:rPr>
              <a:t>, traduit et utilisé dans le terme </a:t>
            </a:r>
            <a:r>
              <a:rPr lang="fr-FR" altLang="fr-FR" sz="1400" i="1" dirty="0">
                <a:solidFill>
                  <a:srgbClr val="7030A0"/>
                </a:solidFill>
                <a:latin typeface="Arial" panose="020B0604020202020204" pitchFamily="34" charset="0"/>
              </a:rPr>
              <a:t>Lutte intégrée</a:t>
            </a:r>
            <a:r>
              <a:rPr lang="fr-FR" altLang="fr-FR" sz="1400" dirty="0">
                <a:solidFill>
                  <a:srgbClr val="7030A0"/>
                </a:solidFill>
                <a:latin typeface="Arial" panose="020B0604020202020204" pitchFamily="34" charset="0"/>
              </a:rPr>
              <a:t>).</a:t>
            </a:r>
          </a:p>
          <a:p>
            <a:pPr algn="just">
              <a:spcBef>
                <a:spcPct val="0"/>
              </a:spcBef>
              <a:buNone/>
            </a:pPr>
            <a:endParaRPr lang="fr-FR" altLang="fr-FR" sz="1400" dirty="0">
              <a:solidFill>
                <a:srgbClr val="7030A0"/>
              </a:solidFill>
              <a:latin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98FE6FD7-4FD2-4A74-B7DB-FC246E48FB55}"/>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167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56513532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9C3285EF-5112-4B24-B864-FFE4C9D7C2F2}"/>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Text Box 4">
            <a:extLst>
              <a:ext uri="{FF2B5EF4-FFF2-40B4-BE49-F238E27FC236}">
                <a16:creationId xmlns:a16="http://schemas.microsoft.com/office/drawing/2014/main" id="{3AA0A67E-DF2C-46B2-8A55-299D7F917DA8}"/>
              </a:ext>
            </a:extLst>
          </p:cNvPr>
          <p:cNvSpPr txBox="1">
            <a:spLocks noChangeArrowheads="1"/>
          </p:cNvSpPr>
          <p:nvPr/>
        </p:nvSpPr>
        <p:spPr bwMode="auto">
          <a:xfrm>
            <a:off x="168630" y="671513"/>
            <a:ext cx="11793873" cy="38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7030A0"/>
                </a:solidFill>
                <a:latin typeface="Arial" panose="020B0604020202020204" pitchFamily="34" charset="0"/>
              </a:rPr>
              <a:t>Annexe 14 : Glossaire (suite)</a:t>
            </a:r>
          </a:p>
          <a:p>
            <a:pPr eaLnBrk="1" hangingPunct="1">
              <a:spcBef>
                <a:spcPct val="0"/>
              </a:spcBef>
              <a:buFontTx/>
              <a:buNone/>
            </a:pPr>
            <a:endParaRPr lang="fr-FR" altLang="fr-FR" sz="1800" b="1" u="sng" dirty="0">
              <a:solidFill>
                <a:srgbClr val="7030A0"/>
              </a:solidFill>
              <a:latin typeface="Arial" panose="020B0604020202020204" pitchFamily="34" charset="0"/>
            </a:endParaRPr>
          </a:p>
          <a:p>
            <a:pPr eaLnBrk="1" hangingPunct="1">
              <a:spcBef>
                <a:spcPct val="0"/>
              </a:spcBef>
              <a:buFontTx/>
              <a:buNone/>
            </a:pPr>
            <a:r>
              <a:rPr lang="fr-FR" altLang="fr-FR" sz="1800" u="sng" dirty="0">
                <a:solidFill>
                  <a:srgbClr val="7030A0"/>
                </a:solidFill>
                <a:latin typeface="Arial" panose="020B0604020202020204" pitchFamily="34" charset="0"/>
              </a:rPr>
              <a:t>A14.1. Types d’agricultures (suite)</a:t>
            </a:r>
            <a:endParaRPr lang="fr-FR" altLang="fr-FR" sz="1800" dirty="0">
              <a:solidFill>
                <a:srgbClr val="7030A0"/>
              </a:solidFill>
              <a:latin typeface="Arial" panose="020B0604020202020204" pitchFamily="34" charset="0"/>
            </a:endParaRPr>
          </a:p>
          <a:p>
            <a:pPr eaLnBrk="1" hangingPunct="1">
              <a:spcBef>
                <a:spcPct val="0"/>
              </a:spcBef>
              <a:buFontTx/>
              <a:buNone/>
            </a:pPr>
            <a:endParaRPr lang="fr-FR" altLang="fr-FR" sz="1400" dirty="0">
              <a:solidFill>
                <a:schemeClr val="folHlink"/>
              </a:solidFill>
              <a:latin typeface="Arial" panose="020B0604020202020204" pitchFamily="34" charset="0"/>
            </a:endParaRPr>
          </a:p>
          <a:p>
            <a:pPr algn="just" eaLnBrk="1" hangingPunct="1">
              <a:spcBef>
                <a:spcPct val="0"/>
              </a:spcBef>
              <a:buFontTx/>
              <a:buNone/>
            </a:pPr>
            <a:r>
              <a:rPr lang="fr-FR" altLang="fr-FR" sz="1400" u="sng" dirty="0">
                <a:solidFill>
                  <a:srgbClr val="005C2A"/>
                </a:solidFill>
                <a:latin typeface="Arial" panose="020B0604020202020204" pitchFamily="34" charset="0"/>
              </a:rPr>
              <a:t>Intensification écologique</a:t>
            </a:r>
            <a:endParaRPr lang="fr-FR" altLang="fr-FR" sz="1400" dirty="0">
              <a:solidFill>
                <a:srgbClr val="005C2A"/>
              </a:solidFill>
              <a:latin typeface="Arial" panose="020B0604020202020204" pitchFamily="34" charset="0"/>
            </a:endParaRPr>
          </a:p>
          <a:p>
            <a:pPr algn="just" eaLnBrk="1" hangingPunct="1">
              <a:spcBef>
                <a:spcPct val="0"/>
              </a:spcBef>
              <a:buFontTx/>
              <a:buNone/>
            </a:pPr>
            <a:r>
              <a:rPr lang="fr-FR" altLang="fr-FR" sz="1400" dirty="0">
                <a:solidFill>
                  <a:srgbClr val="005C2A"/>
                </a:solidFill>
                <a:latin typeface="Arial" panose="020B0604020202020204" pitchFamily="34" charset="0"/>
              </a:rPr>
              <a:t>L’objectif de </a:t>
            </a:r>
            <a:r>
              <a:rPr lang="fr-FR" altLang="fr-FR" sz="1400" i="1" dirty="0">
                <a:solidFill>
                  <a:srgbClr val="005C2A"/>
                </a:solidFill>
                <a:latin typeface="Arial" panose="020B0604020202020204" pitchFamily="34" charset="0"/>
              </a:rPr>
              <a:t>l’intensification écologique</a:t>
            </a:r>
            <a:r>
              <a:rPr lang="fr-FR" altLang="fr-FR" sz="1400" dirty="0">
                <a:solidFill>
                  <a:srgbClr val="005C2A"/>
                </a:solidFill>
                <a:latin typeface="Arial" panose="020B0604020202020204" pitchFamily="34" charset="0"/>
              </a:rPr>
              <a:t> est de fonder des systèmes de production innovants, productifs et durables, </a:t>
            </a:r>
            <a:r>
              <a:rPr lang="fr-FR" altLang="fr-FR" sz="1400" i="1" dirty="0">
                <a:solidFill>
                  <a:srgbClr val="005C2A"/>
                </a:solidFill>
                <a:latin typeface="Arial" panose="020B0604020202020204" pitchFamily="34" charset="0"/>
              </a:rPr>
              <a:t>sur les nouvelles bases scientifiques de l’</a:t>
            </a:r>
            <a:r>
              <a:rPr lang="fr-FR" altLang="fr-FR" sz="1400" i="1" dirty="0" err="1">
                <a:solidFill>
                  <a:srgbClr val="005C2A"/>
                </a:solidFill>
                <a:latin typeface="Arial" panose="020B0604020202020204" pitchFamily="34" charset="0"/>
              </a:rPr>
              <a:t>agro-écologie</a:t>
            </a:r>
            <a:r>
              <a:rPr lang="fr-FR" altLang="fr-FR" sz="1400" dirty="0">
                <a:solidFill>
                  <a:srgbClr val="005C2A"/>
                </a:solidFill>
                <a:latin typeface="Arial" panose="020B0604020202020204" pitchFamily="34" charset="0"/>
              </a:rPr>
              <a:t> (voir page suivante), en gérant les </a:t>
            </a:r>
            <a:r>
              <a:rPr lang="fr-FR" altLang="fr-FR" sz="1400" dirty="0" err="1">
                <a:solidFill>
                  <a:srgbClr val="005C2A"/>
                </a:solidFill>
                <a:latin typeface="Arial" panose="020B0604020202020204" pitchFamily="34" charset="0"/>
              </a:rPr>
              <a:t>agro-écosystèmes</a:t>
            </a:r>
            <a:r>
              <a:rPr lang="fr-FR" altLang="fr-FR" sz="1400" dirty="0">
                <a:solidFill>
                  <a:srgbClr val="005C2A"/>
                </a:solidFill>
                <a:latin typeface="Arial" panose="020B0604020202020204" pitchFamily="34" charset="0"/>
              </a:rPr>
              <a:t> et en valorisant leurs services écologiques, en adéquation interactive et évolutive avec les contraintes </a:t>
            </a:r>
            <a:r>
              <a:rPr lang="fr-FR" altLang="fr-FR" sz="1400" i="1" dirty="0">
                <a:solidFill>
                  <a:srgbClr val="005C2A"/>
                </a:solidFill>
                <a:latin typeface="Arial" panose="020B0604020202020204" pitchFamily="34" charset="0"/>
              </a:rPr>
              <a:t>socio-économiques</a:t>
            </a:r>
            <a:r>
              <a:rPr lang="fr-FR" altLang="fr-FR" sz="1400" dirty="0">
                <a:solidFill>
                  <a:srgbClr val="005C2A"/>
                </a:solidFill>
                <a:latin typeface="Arial" panose="020B0604020202020204" pitchFamily="34" charset="0"/>
              </a:rPr>
              <a:t> [elles-mêmes évolutives] des exploitations agricoles.</a:t>
            </a:r>
          </a:p>
          <a:p>
            <a:pPr algn="just" eaLnBrk="1" hangingPunct="1">
              <a:spcBef>
                <a:spcPct val="0"/>
              </a:spcBef>
              <a:buFontTx/>
              <a:buNone/>
            </a:pPr>
            <a:endParaRPr lang="fr-FR" altLang="fr-FR" sz="1400" dirty="0">
              <a:solidFill>
                <a:srgbClr val="005C2A"/>
              </a:solidFill>
              <a:latin typeface="Arial" panose="020B0604020202020204" pitchFamily="34" charset="0"/>
            </a:endParaRPr>
          </a:p>
          <a:p>
            <a:pPr algn="just">
              <a:buNone/>
              <a:defRPr/>
            </a:pPr>
            <a:r>
              <a:rPr lang="fr-FR" sz="1400" b="1" u="sng" dirty="0">
                <a:solidFill>
                  <a:srgbClr val="6600CC"/>
                </a:solidFill>
                <a:latin typeface="Arial" charset="0"/>
              </a:rPr>
              <a:t>Agriculture intensive</a:t>
            </a:r>
            <a:r>
              <a:rPr lang="fr-FR" sz="1400" b="1" dirty="0">
                <a:solidFill>
                  <a:srgbClr val="6600CC"/>
                </a:solidFill>
                <a:latin typeface="Arial" charset="0"/>
              </a:rPr>
              <a:t> </a:t>
            </a:r>
            <a:r>
              <a:rPr lang="fr-FR" sz="1400" dirty="0">
                <a:solidFill>
                  <a:srgbClr val="6600CC"/>
                </a:solidFill>
                <a:latin typeface="Arial" charset="0"/>
              </a:rPr>
              <a:t>(parfois encore appelée agriculture </a:t>
            </a:r>
            <a:r>
              <a:rPr lang="fr-FR" sz="1400" dirty="0">
                <a:solidFill>
                  <a:srgbClr val="6600CC"/>
                </a:solidFill>
                <a:latin typeface="Arial" charset="0"/>
                <a:hlinkClick r:id="rId2" tooltip="Productivisme"/>
              </a:rPr>
              <a:t>productiviste</a:t>
            </a:r>
            <a:r>
              <a:rPr lang="fr-FR" sz="1400" dirty="0">
                <a:solidFill>
                  <a:srgbClr val="6600CC"/>
                </a:solidFill>
                <a:latin typeface="Arial" charset="0"/>
              </a:rPr>
              <a:t>) : </a:t>
            </a:r>
          </a:p>
          <a:p>
            <a:pPr algn="just">
              <a:buNone/>
              <a:defRPr/>
            </a:pPr>
            <a:r>
              <a:rPr lang="fr-FR" sz="1400" dirty="0">
                <a:solidFill>
                  <a:srgbClr val="6600CC"/>
                </a:solidFill>
                <a:latin typeface="Arial" charset="0"/>
                <a:hlinkClick r:id="rId3" tooltip="Systèmes de production agricole"/>
              </a:rPr>
              <a:t>système de production agricole</a:t>
            </a:r>
            <a:r>
              <a:rPr lang="fr-FR" sz="1400" dirty="0">
                <a:solidFill>
                  <a:srgbClr val="6600CC"/>
                </a:solidFill>
                <a:latin typeface="Arial" charset="0"/>
              </a:rPr>
              <a:t> caractérisé par l'usage important d'</a:t>
            </a:r>
            <a:r>
              <a:rPr lang="fr-FR" sz="1400" dirty="0">
                <a:solidFill>
                  <a:srgbClr val="6600CC"/>
                </a:solidFill>
                <a:latin typeface="Arial" charset="0"/>
                <a:hlinkClick r:id="rId4" tooltip="Intrant"/>
              </a:rPr>
              <a:t>intrants</a:t>
            </a:r>
            <a:r>
              <a:rPr lang="fr-FR" sz="1400" dirty="0">
                <a:solidFill>
                  <a:srgbClr val="6600CC"/>
                </a:solidFill>
                <a:latin typeface="Arial" charset="0"/>
              </a:rPr>
              <a:t>, et cherchant à maximiser la </a:t>
            </a:r>
            <a:r>
              <a:rPr lang="fr-FR" sz="1400" dirty="0">
                <a:solidFill>
                  <a:srgbClr val="6600CC"/>
                </a:solidFill>
                <a:latin typeface="Arial" charset="0"/>
                <a:hlinkClick r:id="rId5" tooltip="Production"/>
              </a:rPr>
              <a:t>production</a:t>
            </a:r>
            <a:r>
              <a:rPr lang="fr-FR" sz="1400" dirty="0">
                <a:solidFill>
                  <a:srgbClr val="6600CC"/>
                </a:solidFill>
                <a:latin typeface="Arial" charset="0"/>
              </a:rPr>
              <a:t> par rapport aux </a:t>
            </a:r>
            <a:r>
              <a:rPr lang="fr-FR" sz="1400" dirty="0">
                <a:solidFill>
                  <a:srgbClr val="6600CC"/>
                </a:solidFill>
                <a:latin typeface="Arial" charset="0"/>
                <a:hlinkClick r:id="rId6" tooltip="Facteurs de production"/>
              </a:rPr>
              <a:t>facteurs de production</a:t>
            </a:r>
            <a:r>
              <a:rPr lang="fr-FR" sz="1400" dirty="0">
                <a:solidFill>
                  <a:srgbClr val="6600CC"/>
                </a:solidFill>
                <a:latin typeface="Arial" charset="0"/>
              </a:rPr>
              <a:t>, qu'il s'agisse de la </a:t>
            </a:r>
            <a:r>
              <a:rPr lang="fr-FR" sz="1400" dirty="0">
                <a:solidFill>
                  <a:srgbClr val="6600CC"/>
                </a:solidFill>
                <a:latin typeface="Arial" charset="0"/>
                <a:hlinkClick r:id="rId7" tooltip="Main d'œuvre"/>
              </a:rPr>
              <a:t>main d'œuvre</a:t>
            </a:r>
            <a:r>
              <a:rPr lang="fr-FR" sz="1400" dirty="0">
                <a:solidFill>
                  <a:srgbClr val="6600CC"/>
                </a:solidFill>
                <a:latin typeface="Arial" charset="0"/>
              </a:rPr>
              <a:t>, du </a:t>
            </a:r>
            <a:r>
              <a:rPr lang="fr-FR" sz="1400" dirty="0">
                <a:solidFill>
                  <a:srgbClr val="6600CC"/>
                </a:solidFill>
                <a:latin typeface="Arial" charset="0"/>
                <a:hlinkClick r:id="rId8" tooltip="Sol (pédologie)"/>
              </a:rPr>
              <a:t>sol</a:t>
            </a:r>
            <a:r>
              <a:rPr lang="fr-FR" sz="1400" dirty="0">
                <a:solidFill>
                  <a:srgbClr val="6600CC"/>
                </a:solidFill>
                <a:latin typeface="Arial" charset="0"/>
              </a:rPr>
              <a:t> ou des autres moyens de production, tel que le </a:t>
            </a:r>
            <a:r>
              <a:rPr lang="fr-FR" sz="1400" dirty="0">
                <a:solidFill>
                  <a:srgbClr val="6600CC"/>
                </a:solidFill>
                <a:latin typeface="Arial" charset="0"/>
                <a:hlinkClick r:id="rId9" tooltip="Matériel agricole"/>
              </a:rPr>
              <a:t>matériel agricole</a:t>
            </a:r>
            <a:r>
              <a:rPr lang="fr-FR" sz="1400" dirty="0">
                <a:solidFill>
                  <a:srgbClr val="6600CC"/>
                </a:solidFill>
                <a:latin typeface="Arial" charset="0"/>
              </a:rPr>
              <a:t>. Elle repose sur l'usage optimum d'</a:t>
            </a:r>
            <a:r>
              <a:rPr lang="fr-FR" sz="1400" dirty="0">
                <a:solidFill>
                  <a:srgbClr val="6600CC"/>
                </a:solidFill>
                <a:latin typeface="Arial" charset="0"/>
                <a:hlinkClick r:id="rId10" tooltip="Engrais"/>
              </a:rPr>
              <a:t>engrais</a:t>
            </a:r>
            <a:r>
              <a:rPr lang="fr-FR" sz="1400" dirty="0">
                <a:solidFill>
                  <a:srgbClr val="6600CC"/>
                </a:solidFill>
                <a:latin typeface="Arial" charset="0"/>
              </a:rPr>
              <a:t> chimiques, de traitements </a:t>
            </a:r>
            <a:r>
              <a:rPr lang="fr-FR" sz="1400" dirty="0">
                <a:solidFill>
                  <a:srgbClr val="6600CC"/>
                </a:solidFill>
                <a:latin typeface="Arial" charset="0"/>
                <a:hlinkClick r:id="rId11" tooltip="Herbicide"/>
              </a:rPr>
              <a:t>herbicides</a:t>
            </a:r>
            <a:r>
              <a:rPr lang="fr-FR" sz="1400" dirty="0">
                <a:solidFill>
                  <a:srgbClr val="6600CC"/>
                </a:solidFill>
                <a:latin typeface="Arial" charset="0"/>
              </a:rPr>
              <a:t>, de </a:t>
            </a:r>
            <a:r>
              <a:rPr lang="fr-FR" sz="1400" dirty="0">
                <a:solidFill>
                  <a:srgbClr val="6600CC"/>
                </a:solidFill>
                <a:latin typeface="Arial" charset="0"/>
                <a:hlinkClick r:id="rId12" tooltip="Fongicide"/>
              </a:rPr>
              <a:t>fongicides</a:t>
            </a:r>
            <a:r>
              <a:rPr lang="fr-FR" sz="1400" dirty="0">
                <a:solidFill>
                  <a:srgbClr val="6600CC"/>
                </a:solidFill>
                <a:latin typeface="Arial" charset="0"/>
              </a:rPr>
              <a:t>, d'</a:t>
            </a:r>
            <a:r>
              <a:rPr lang="fr-FR" sz="1400" dirty="0">
                <a:solidFill>
                  <a:srgbClr val="6600CC"/>
                </a:solidFill>
                <a:latin typeface="Arial" charset="0"/>
                <a:hlinkClick r:id="rId13" tooltip="Insecticide"/>
              </a:rPr>
              <a:t>insecticides</a:t>
            </a:r>
            <a:r>
              <a:rPr lang="fr-FR" sz="1400" dirty="0">
                <a:solidFill>
                  <a:srgbClr val="6600CC"/>
                </a:solidFill>
                <a:latin typeface="Arial" charset="0"/>
              </a:rPr>
              <a:t>, de </a:t>
            </a:r>
            <a:r>
              <a:rPr lang="fr-FR" sz="1400" dirty="0">
                <a:solidFill>
                  <a:srgbClr val="6600CC"/>
                </a:solidFill>
                <a:latin typeface="Arial" charset="0"/>
                <a:hlinkClick r:id="rId14" tooltip="Régulateur de croissance"/>
              </a:rPr>
              <a:t>régulateurs de croissance</a:t>
            </a:r>
            <a:r>
              <a:rPr lang="fr-FR" sz="1400" dirty="0">
                <a:solidFill>
                  <a:srgbClr val="6600CC"/>
                </a:solidFill>
                <a:latin typeface="Arial" charset="0"/>
              </a:rPr>
              <a:t>... Elle fait appel aux moyens fournis par la technique moderne, </a:t>
            </a:r>
            <a:r>
              <a:rPr lang="fr-FR" sz="1400" dirty="0">
                <a:solidFill>
                  <a:srgbClr val="6600CC"/>
                </a:solidFill>
                <a:latin typeface="Arial" charset="0"/>
                <a:hlinkClick r:id="rId15" tooltip="Machinisme agricole"/>
              </a:rPr>
              <a:t>machinisme agricole</a:t>
            </a:r>
            <a:r>
              <a:rPr lang="fr-FR" sz="1400" dirty="0">
                <a:solidFill>
                  <a:srgbClr val="6600CC"/>
                </a:solidFill>
                <a:latin typeface="Arial" charset="0"/>
              </a:rPr>
              <a:t>, </a:t>
            </a:r>
            <a:r>
              <a:rPr lang="fr-FR" sz="1400" dirty="0">
                <a:solidFill>
                  <a:srgbClr val="6600CC"/>
                </a:solidFill>
                <a:latin typeface="Arial" charset="0"/>
                <a:hlinkClick r:id="rId16" tooltip="Sélection génétique"/>
              </a:rPr>
              <a:t>sélection génétique</a:t>
            </a:r>
            <a:r>
              <a:rPr lang="fr-FR" sz="1400" dirty="0">
                <a:solidFill>
                  <a:srgbClr val="6600CC"/>
                </a:solidFill>
                <a:latin typeface="Arial" charset="0"/>
              </a:rPr>
              <a:t>, </a:t>
            </a:r>
            <a:r>
              <a:rPr lang="fr-FR" sz="1400" dirty="0">
                <a:solidFill>
                  <a:srgbClr val="6600CC"/>
                </a:solidFill>
                <a:latin typeface="Arial" charset="0"/>
                <a:hlinkClick r:id="rId17" tooltip="Irrigation"/>
              </a:rPr>
              <a:t>irrigation</a:t>
            </a:r>
            <a:r>
              <a:rPr lang="fr-FR" sz="1400" dirty="0">
                <a:solidFill>
                  <a:srgbClr val="6600CC"/>
                </a:solidFill>
                <a:latin typeface="Arial" charset="0"/>
              </a:rPr>
              <a:t> et </a:t>
            </a:r>
            <a:r>
              <a:rPr lang="fr-FR" sz="1400" dirty="0">
                <a:solidFill>
                  <a:srgbClr val="6600CC"/>
                </a:solidFill>
                <a:latin typeface="Arial" charset="0"/>
                <a:hlinkClick r:id="rId18" tooltip="Drainage (agricole)"/>
              </a:rPr>
              <a:t>drainage</a:t>
            </a:r>
            <a:r>
              <a:rPr lang="fr-FR" sz="1400" dirty="0">
                <a:solidFill>
                  <a:srgbClr val="6600CC"/>
                </a:solidFill>
                <a:latin typeface="Arial" charset="0"/>
              </a:rPr>
              <a:t> des sols, </a:t>
            </a:r>
            <a:r>
              <a:rPr lang="fr-FR" sz="1400" dirty="0">
                <a:solidFill>
                  <a:srgbClr val="6600CC"/>
                </a:solidFill>
                <a:latin typeface="Arial" charset="0"/>
                <a:hlinkClick r:id="rId19" tooltip="Culture sous serre"/>
              </a:rPr>
              <a:t>culture sous serre</a:t>
            </a:r>
            <a:r>
              <a:rPr lang="fr-FR" sz="1400" dirty="0">
                <a:solidFill>
                  <a:srgbClr val="6600CC"/>
                </a:solidFill>
                <a:latin typeface="Arial" charset="0"/>
              </a:rPr>
              <a:t> et </a:t>
            </a:r>
            <a:r>
              <a:rPr lang="fr-FR" sz="1400" dirty="0">
                <a:solidFill>
                  <a:srgbClr val="6600CC"/>
                </a:solidFill>
                <a:latin typeface="Arial" charset="0"/>
                <a:hlinkClick r:id="rId20" tooltip="Hydroponie"/>
              </a:rPr>
              <a:t>culture hors-sol</a:t>
            </a:r>
            <a:r>
              <a:rPr lang="fr-FR" sz="1400" dirty="0">
                <a:solidFill>
                  <a:srgbClr val="6600CC"/>
                </a:solidFill>
                <a:latin typeface="Arial" charset="0"/>
              </a:rPr>
              <a:t>, etc. en cherchant à profiter des progrès techniques permis par l'avancée des connaissances </a:t>
            </a:r>
            <a:r>
              <a:rPr lang="fr-FR" sz="1400" dirty="0">
                <a:solidFill>
                  <a:srgbClr val="6600CC"/>
                </a:solidFill>
                <a:latin typeface="Arial" charset="0"/>
                <a:hlinkClick r:id="rId21" tooltip="Agronomie"/>
              </a:rPr>
              <a:t>agronomiques</a:t>
            </a:r>
            <a:r>
              <a:rPr lang="fr-FR" sz="1400" dirty="0">
                <a:solidFill>
                  <a:srgbClr val="6600CC"/>
                </a:solidFill>
                <a:latin typeface="Arial" charset="0"/>
              </a:rPr>
              <a:t> et scientifiques.</a:t>
            </a:r>
          </a:p>
          <a:p>
            <a:pPr algn="just" eaLnBrk="1" hangingPunct="1">
              <a:spcBef>
                <a:spcPct val="0"/>
              </a:spcBef>
              <a:buFontTx/>
              <a:buNone/>
            </a:pPr>
            <a:endParaRPr lang="fr-FR" altLang="fr-FR" sz="1400" dirty="0">
              <a:solidFill>
                <a:srgbClr val="005C2A"/>
              </a:solidFill>
              <a:latin typeface="Arial" panose="020B0604020202020204" pitchFamily="34" charset="0"/>
            </a:endParaRPr>
          </a:p>
        </p:txBody>
      </p:sp>
      <p:sp>
        <p:nvSpPr>
          <p:cNvPr id="5" name="Espace réservé du numéro de diapositive 1">
            <a:extLst>
              <a:ext uri="{FF2B5EF4-FFF2-40B4-BE49-F238E27FC236}">
                <a16:creationId xmlns:a16="http://schemas.microsoft.com/office/drawing/2014/main" id="{F1F2ECB4-38FD-45C2-A0A1-3388DAE8CDD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168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62168235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9C3285EF-5112-4B24-B864-FFE4C9D7C2F2}"/>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Text Box 4">
            <a:extLst>
              <a:ext uri="{FF2B5EF4-FFF2-40B4-BE49-F238E27FC236}">
                <a16:creationId xmlns:a16="http://schemas.microsoft.com/office/drawing/2014/main" id="{3AA0A67E-DF2C-46B2-8A55-299D7F917DA8}"/>
              </a:ext>
            </a:extLst>
          </p:cNvPr>
          <p:cNvSpPr txBox="1">
            <a:spLocks noChangeArrowheads="1"/>
          </p:cNvSpPr>
          <p:nvPr/>
        </p:nvSpPr>
        <p:spPr bwMode="auto">
          <a:xfrm>
            <a:off x="168630" y="671513"/>
            <a:ext cx="11793873" cy="425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7030A0"/>
                </a:solidFill>
                <a:latin typeface="Arial" panose="020B0604020202020204" pitchFamily="34" charset="0"/>
              </a:rPr>
              <a:t>Annexe 14 : Glossaire (suite)</a:t>
            </a:r>
          </a:p>
          <a:p>
            <a:pPr eaLnBrk="1" hangingPunct="1">
              <a:spcBef>
                <a:spcPct val="0"/>
              </a:spcBef>
              <a:buFontTx/>
              <a:buNone/>
            </a:pPr>
            <a:endParaRPr lang="fr-FR" altLang="fr-FR" sz="1800" b="1" u="sng" dirty="0">
              <a:solidFill>
                <a:srgbClr val="7030A0"/>
              </a:solidFill>
              <a:latin typeface="Arial" panose="020B0604020202020204" pitchFamily="34" charset="0"/>
            </a:endParaRPr>
          </a:p>
          <a:p>
            <a:pPr eaLnBrk="1" hangingPunct="1">
              <a:spcBef>
                <a:spcPct val="0"/>
              </a:spcBef>
              <a:buFontTx/>
              <a:buNone/>
            </a:pPr>
            <a:r>
              <a:rPr lang="fr-FR" altLang="fr-FR" sz="1800" u="sng" dirty="0">
                <a:solidFill>
                  <a:srgbClr val="7030A0"/>
                </a:solidFill>
                <a:latin typeface="Arial" panose="020B0604020202020204" pitchFamily="34" charset="0"/>
              </a:rPr>
              <a:t>A14.1. Types d’agricultures (suite)</a:t>
            </a:r>
            <a:endParaRPr lang="fr-FR" altLang="fr-FR" sz="1800" dirty="0">
              <a:solidFill>
                <a:srgbClr val="7030A0"/>
              </a:solidFill>
              <a:latin typeface="Arial" panose="020B0604020202020204" pitchFamily="34" charset="0"/>
            </a:endParaRPr>
          </a:p>
          <a:p>
            <a:pPr>
              <a:buNone/>
              <a:defRPr/>
            </a:pPr>
            <a:endParaRPr lang="fr-FR" sz="1400" dirty="0">
              <a:solidFill>
                <a:srgbClr val="005C2A"/>
              </a:solidFill>
              <a:latin typeface="Arial" charset="0"/>
            </a:endParaRPr>
          </a:p>
          <a:p>
            <a:pPr>
              <a:buNone/>
              <a:defRPr/>
            </a:pPr>
            <a:r>
              <a:rPr lang="fr-FR" sz="1400" b="1" u="sng" dirty="0" err="1">
                <a:solidFill>
                  <a:srgbClr val="005C2A"/>
                </a:solidFill>
                <a:latin typeface="Arial" charset="0"/>
              </a:rPr>
              <a:t>Agro-écologie</a:t>
            </a:r>
            <a:r>
              <a:rPr lang="fr-FR" sz="1400" b="1" dirty="0">
                <a:solidFill>
                  <a:srgbClr val="005C2A"/>
                </a:solidFill>
                <a:latin typeface="Arial" charset="0"/>
              </a:rPr>
              <a:t> [agriculture biologique / écologique / respectueuse de l’environnement]</a:t>
            </a:r>
          </a:p>
          <a:p>
            <a:pPr marL="342900" indent="-342900">
              <a:defRPr/>
            </a:pPr>
            <a:endParaRPr lang="fr-FR" sz="1400" dirty="0">
              <a:solidFill>
                <a:srgbClr val="005C2A"/>
              </a:solidFill>
              <a:latin typeface="Arial" charset="0"/>
            </a:endParaRPr>
          </a:p>
          <a:p>
            <a:pPr>
              <a:buNone/>
              <a:defRPr/>
            </a:pPr>
            <a:r>
              <a:rPr lang="fr-FR" sz="1400" dirty="0">
                <a:solidFill>
                  <a:srgbClr val="005C2A"/>
                </a:solidFill>
                <a:latin typeface="Arial" charset="0"/>
              </a:rPr>
              <a:t>C’est 1) un mouvement (°) et 2) en même temps, une pratique :</a:t>
            </a:r>
          </a:p>
          <a:p>
            <a:pPr marL="342900" indent="-342900">
              <a:defRPr/>
            </a:pPr>
            <a:endParaRPr lang="fr-FR" sz="1400" dirty="0">
              <a:solidFill>
                <a:srgbClr val="005C2A"/>
              </a:solidFill>
              <a:latin typeface="Arial" charset="0"/>
            </a:endParaRPr>
          </a:p>
          <a:p>
            <a:pPr algn="just">
              <a:buNone/>
              <a:defRPr/>
            </a:pPr>
            <a:r>
              <a:rPr lang="fr-FR" sz="1400" dirty="0">
                <a:solidFill>
                  <a:srgbClr val="005C2A"/>
                </a:solidFill>
                <a:latin typeface="Arial" charset="0"/>
              </a:rPr>
              <a:t>1) </a:t>
            </a:r>
            <a:r>
              <a:rPr lang="fr-FR" sz="1400" u="sng" dirty="0" err="1">
                <a:solidFill>
                  <a:srgbClr val="005C2A"/>
                </a:solidFill>
                <a:latin typeface="Arial" charset="0"/>
              </a:rPr>
              <a:t>Agro-écologie</a:t>
            </a:r>
            <a:r>
              <a:rPr lang="fr-FR" sz="1400" u="sng" dirty="0">
                <a:solidFill>
                  <a:srgbClr val="005C2A"/>
                </a:solidFill>
                <a:latin typeface="Arial" charset="0"/>
              </a:rPr>
              <a:t> : Au niveau du mouvement </a:t>
            </a:r>
            <a:r>
              <a:rPr lang="fr-FR" sz="1400" dirty="0">
                <a:solidFill>
                  <a:srgbClr val="005C2A"/>
                </a:solidFill>
                <a:latin typeface="Arial" charset="0"/>
              </a:rPr>
              <a:t>: </a:t>
            </a:r>
          </a:p>
          <a:p>
            <a:pPr algn="just">
              <a:buNone/>
              <a:defRPr/>
            </a:pPr>
            <a:r>
              <a:rPr lang="fr-FR" sz="1400" dirty="0">
                <a:solidFill>
                  <a:srgbClr val="005C2A"/>
                </a:solidFill>
                <a:latin typeface="Arial" charset="0"/>
              </a:rPr>
              <a:t>Ce mouvement qui prône le respect des </a:t>
            </a:r>
            <a:r>
              <a:rPr lang="fr-FR" sz="1400" dirty="0">
                <a:solidFill>
                  <a:srgbClr val="005C2A"/>
                </a:solidFill>
                <a:latin typeface="Arial" charset="0"/>
                <a:hlinkClick r:id="rId2" tooltip="Écosystème"/>
              </a:rPr>
              <a:t>écosystèmes</a:t>
            </a:r>
            <a:r>
              <a:rPr lang="fr-FR" sz="1400" dirty="0">
                <a:solidFill>
                  <a:srgbClr val="005C2A"/>
                </a:solidFill>
                <a:latin typeface="Arial" charset="0"/>
              </a:rPr>
              <a:t> et </a:t>
            </a:r>
            <a:r>
              <a:rPr lang="fr-FR" sz="1400" b="1" dirty="0">
                <a:solidFill>
                  <a:srgbClr val="005C2A"/>
                </a:solidFill>
                <a:latin typeface="Arial" charset="0"/>
              </a:rPr>
              <a:t>intègre les dimensions économiques, sociales et politiques de la vie humaine.</a:t>
            </a:r>
            <a:r>
              <a:rPr lang="fr-FR" sz="1400" dirty="0">
                <a:solidFill>
                  <a:srgbClr val="005C2A"/>
                </a:solidFill>
                <a:latin typeface="Arial" charset="0"/>
              </a:rPr>
              <a:t> Il s'agit d'une démarche qui vise à </a:t>
            </a:r>
            <a:r>
              <a:rPr lang="fr-FR" sz="1400" b="1" i="1" dirty="0">
                <a:solidFill>
                  <a:srgbClr val="005C2A"/>
                </a:solidFill>
                <a:latin typeface="Arial" charset="0"/>
              </a:rPr>
              <a:t>associer le développement agricole à la protection de l’</a:t>
            </a:r>
            <a:r>
              <a:rPr lang="fr-FR" sz="1400" b="1" i="1" dirty="0">
                <a:solidFill>
                  <a:srgbClr val="005C2A"/>
                </a:solidFill>
                <a:latin typeface="Arial" charset="0"/>
                <a:hlinkClick r:id="rId3" tooltip="Environnement"/>
              </a:rPr>
              <a:t>environnement</a:t>
            </a:r>
            <a:r>
              <a:rPr lang="fr-FR" sz="1400" b="1" i="1" dirty="0">
                <a:solidFill>
                  <a:srgbClr val="005C2A"/>
                </a:solidFill>
                <a:latin typeface="Arial" charset="0"/>
              </a:rPr>
              <a:t>.</a:t>
            </a:r>
            <a:r>
              <a:rPr lang="fr-FR" sz="1400" dirty="0">
                <a:solidFill>
                  <a:srgbClr val="005C2A"/>
                </a:solidFill>
                <a:latin typeface="Arial" charset="0"/>
              </a:rPr>
              <a:t> Ses objectifs principaux sont de faire évoluer l’agriculture à orientation quantitative vers une agriculture qualitative, impliquant un renouvellement des buts et des moyens. Les tenants de ce mouvement se défendent d'une approche purement technique et se prévalent d'une approche globale basée sur la reconnaissance des savoirs et savoir-faire paysans.</a:t>
            </a:r>
          </a:p>
          <a:p>
            <a:pPr marL="342900" indent="-342900" algn="just">
              <a:defRPr/>
            </a:pPr>
            <a:endParaRPr lang="fr-FR" sz="1200" dirty="0">
              <a:solidFill>
                <a:srgbClr val="005C2A"/>
              </a:solidFill>
              <a:latin typeface="Arial" charset="0"/>
            </a:endParaRPr>
          </a:p>
          <a:p>
            <a:pPr algn="just">
              <a:buNone/>
              <a:defRPr/>
            </a:pPr>
            <a:r>
              <a:rPr lang="fr-FR" sz="1200" dirty="0">
                <a:solidFill>
                  <a:srgbClr val="005C2A"/>
                </a:solidFill>
                <a:latin typeface="Arial" charset="0"/>
              </a:rPr>
              <a:t>(°) En </a:t>
            </a:r>
            <a:r>
              <a:rPr lang="fr-FR" sz="1200" dirty="0">
                <a:solidFill>
                  <a:srgbClr val="005C2A"/>
                </a:solidFill>
                <a:latin typeface="Arial" charset="0"/>
                <a:hlinkClick r:id="rId4" tooltip="France"/>
              </a:rPr>
              <a:t>France</a:t>
            </a:r>
            <a:r>
              <a:rPr lang="fr-FR" sz="1200" dirty="0">
                <a:solidFill>
                  <a:srgbClr val="005C2A"/>
                </a:solidFill>
                <a:latin typeface="Arial" charset="0"/>
              </a:rPr>
              <a:t>, l’agronome </a:t>
            </a:r>
            <a:r>
              <a:rPr lang="fr-FR" sz="1200" dirty="0">
                <a:solidFill>
                  <a:srgbClr val="005C2A"/>
                </a:solidFill>
                <a:latin typeface="Arial" charset="0"/>
                <a:hlinkClick r:id="rId5" tooltip="Pierre Rabhi"/>
              </a:rPr>
              <a:t>Pierre </a:t>
            </a:r>
            <a:r>
              <a:rPr lang="fr-FR" sz="1200" dirty="0" err="1">
                <a:solidFill>
                  <a:srgbClr val="005C2A"/>
                </a:solidFill>
                <a:latin typeface="Arial" charset="0"/>
                <a:hlinkClick r:id="rId5" tooltip="Pierre Rabhi"/>
              </a:rPr>
              <a:t>Rabhi</a:t>
            </a:r>
            <a:r>
              <a:rPr lang="fr-FR" sz="1200" dirty="0">
                <a:solidFill>
                  <a:srgbClr val="005C2A"/>
                </a:solidFill>
                <a:latin typeface="Arial" charset="0"/>
              </a:rPr>
              <a:t> est le principal représentant de ce mouvement.</a:t>
            </a:r>
          </a:p>
          <a:p>
            <a:pPr algn="just" eaLnBrk="1" hangingPunct="1">
              <a:spcBef>
                <a:spcPct val="0"/>
              </a:spcBef>
              <a:buFontTx/>
              <a:buNone/>
            </a:pPr>
            <a:endParaRPr lang="fr-FR" altLang="fr-FR" sz="1400" dirty="0">
              <a:solidFill>
                <a:srgbClr val="005C2A"/>
              </a:solidFill>
              <a:latin typeface="Arial" panose="020B0604020202020204" pitchFamily="34" charset="0"/>
            </a:endParaRPr>
          </a:p>
        </p:txBody>
      </p:sp>
      <p:sp>
        <p:nvSpPr>
          <p:cNvPr id="5" name="Espace réservé du numéro de diapositive 1">
            <a:extLst>
              <a:ext uri="{FF2B5EF4-FFF2-40B4-BE49-F238E27FC236}">
                <a16:creationId xmlns:a16="http://schemas.microsoft.com/office/drawing/2014/main" id="{8591723B-3145-4D4D-9CBA-199C6921C52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169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945696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177D5A-FFFE-4BF9-BB2A-BB508EAD2CCC}"/>
              </a:ext>
            </a:extLst>
          </p:cNvPr>
          <p:cNvSpPr/>
          <p:nvPr/>
        </p:nvSpPr>
        <p:spPr>
          <a:xfrm>
            <a:off x="116689" y="780834"/>
            <a:ext cx="10807189"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vs plantes OGM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A5290119-3517-41E1-A43A-5C3DE56131D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graphicFrame>
        <p:nvGraphicFramePr>
          <p:cNvPr id="5" name="Tableau 4">
            <a:extLst>
              <a:ext uri="{FF2B5EF4-FFF2-40B4-BE49-F238E27FC236}">
                <a16:creationId xmlns:a16="http://schemas.microsoft.com/office/drawing/2014/main" id="{5D52CCEC-5D75-46B9-96B7-1773CC5F14BD}"/>
              </a:ext>
            </a:extLst>
          </p:cNvPr>
          <p:cNvGraphicFramePr>
            <a:graphicFrameLocks noGrp="1"/>
          </p:cNvGraphicFramePr>
          <p:nvPr>
            <p:extLst>
              <p:ext uri="{D42A27DB-BD31-4B8C-83A1-F6EECF244321}">
                <p14:modId xmlns:p14="http://schemas.microsoft.com/office/powerpoint/2010/main" val="3254162865"/>
              </p:ext>
            </p:extLst>
          </p:nvPr>
        </p:nvGraphicFramePr>
        <p:xfrm>
          <a:off x="116689" y="1649136"/>
          <a:ext cx="11867330" cy="5165202"/>
        </p:xfrm>
        <a:graphic>
          <a:graphicData uri="http://schemas.openxmlformats.org/drawingml/2006/table">
            <a:tbl>
              <a:tblPr firstRow="1" bandRow="1">
                <a:tableStyleId>{5C22544A-7EE6-4342-B048-85BDC9FD1C3A}</a:tableStyleId>
              </a:tblPr>
              <a:tblGrid>
                <a:gridCol w="5772018">
                  <a:extLst>
                    <a:ext uri="{9D8B030D-6E8A-4147-A177-3AD203B41FA5}">
                      <a16:colId xmlns:a16="http://schemas.microsoft.com/office/drawing/2014/main" val="844915472"/>
                    </a:ext>
                  </a:extLst>
                </a:gridCol>
                <a:gridCol w="6095312">
                  <a:extLst>
                    <a:ext uri="{9D8B030D-6E8A-4147-A177-3AD203B41FA5}">
                      <a16:colId xmlns:a16="http://schemas.microsoft.com/office/drawing/2014/main" val="1664705672"/>
                    </a:ext>
                  </a:extLst>
                </a:gridCol>
              </a:tblGrid>
              <a:tr h="388041">
                <a:tc>
                  <a:txBody>
                    <a:bodyPr/>
                    <a:lstStyle/>
                    <a:p>
                      <a:r>
                        <a:rPr lang="fr-FR" u="none" dirty="0">
                          <a:latin typeface="Arial" panose="020B0604020202020204" pitchFamily="34" charset="0"/>
                          <a:cs typeface="Arial" panose="020B0604020202020204" pitchFamily="34" charset="0"/>
                        </a:rPr>
                        <a:t>Avantages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u="none" dirty="0">
                          <a:latin typeface="Arial" panose="020B0604020202020204" pitchFamily="34" charset="0"/>
                          <a:cs typeface="Arial" panose="020B0604020202020204" pitchFamily="34" charset="0"/>
                        </a:rPr>
                        <a:t>Inconvénients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6777328"/>
                  </a:ext>
                </a:extLst>
              </a:tr>
              <a:tr h="446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kern="1200" dirty="0">
                          <a:solidFill>
                            <a:schemeClr val="dk1"/>
                          </a:solidFill>
                          <a:effectLst/>
                          <a:latin typeface="+mn-lt"/>
                          <a:ea typeface="+mn-ea"/>
                          <a:cs typeface="+mn-cs"/>
                        </a:rPr>
                        <a:t>Ne pas nuire à d'autres espèces que le ravageur car les auxiliaires sont généralement très spécifiques (surtout les parasitoïdes)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0" i="0" kern="1200" dirty="0">
                          <a:solidFill>
                            <a:srgbClr val="FF0000"/>
                          </a:solidFill>
                          <a:effectLst/>
                          <a:latin typeface="+mn-lt"/>
                          <a:ea typeface="+mn-ea"/>
                          <a:cs typeface="+mn-cs"/>
                        </a:rPr>
                        <a:t>Coût élevé ne permettant qu'une utilisation limitée aux cultures à forte valeur ajoutée (cultures sous serre et cultures "bio")</a:t>
                      </a:r>
                      <a:endParaRPr lang="fr-FR"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2335528"/>
                  </a:ext>
                </a:extLst>
              </a:tr>
              <a:tr h="365760">
                <a:tc>
                  <a:txBody>
                    <a:bodyPr/>
                    <a:lstStyle/>
                    <a:p>
                      <a:r>
                        <a:rPr lang="fr-FR" sz="1800" b="0" i="0" kern="1200" dirty="0">
                          <a:solidFill>
                            <a:schemeClr val="dk1"/>
                          </a:solidFill>
                          <a:effectLst/>
                          <a:latin typeface="+mn-lt"/>
                          <a:ea typeface="+mn-ea"/>
                          <a:cs typeface="+mn-cs"/>
                        </a:rPr>
                        <a:t>Limiter les apports de pesticides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solidFill>
                            <a:srgbClr val="FF0000"/>
                          </a:solidFill>
                        </a:rPr>
                        <a:t>Risque d’</a:t>
                      </a:r>
                      <a:r>
                        <a:rPr lang="fr-FR" sz="1800" b="0" i="0" kern="1200" dirty="0">
                          <a:solidFill>
                            <a:srgbClr val="FF0000"/>
                          </a:solidFill>
                          <a:effectLst/>
                          <a:latin typeface="+mn-lt"/>
                          <a:ea typeface="+mn-ea"/>
                          <a:cs typeface="+mn-cs"/>
                        </a:rPr>
                        <a:t>infection des pollinisateurs (ex : contamination des abeilles par un champignon auxiliaire)</a:t>
                      </a:r>
                      <a:endParaRPr lang="fr-FR"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7251275"/>
                  </a:ext>
                </a:extLst>
              </a:tr>
              <a:tr h="388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kern="1200" dirty="0">
                          <a:solidFill>
                            <a:schemeClr val="dk1"/>
                          </a:solidFill>
                          <a:effectLst/>
                          <a:latin typeface="+mn-lt"/>
                          <a:ea typeface="+mn-ea"/>
                          <a:cs typeface="+mn-cs"/>
                        </a:rPr>
                        <a:t>Simplicité d'utilisation dans le cas de la pulvérisation de bactéries, analogue aux insecticides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0" i="0" kern="1200" dirty="0">
                          <a:solidFill>
                            <a:srgbClr val="FF0000"/>
                          </a:solidFill>
                          <a:effectLst/>
                          <a:latin typeface="+mn-lt"/>
                          <a:ea typeface="+mn-ea"/>
                          <a:cs typeface="+mn-cs"/>
                        </a:rPr>
                        <a:t>Développement limité des auxiliaires, fuite de ceux-ci d'où nécessité d'en réintroduire … ou au </a:t>
                      </a:r>
                      <a:r>
                        <a:rPr lang="fr-FR" sz="1800" b="1" i="0" u="sng" kern="1200" dirty="0">
                          <a:solidFill>
                            <a:srgbClr val="FF0000"/>
                          </a:solidFill>
                          <a:effectLst/>
                          <a:latin typeface="+mn-lt"/>
                          <a:ea typeface="+mn-ea"/>
                          <a:cs typeface="+mn-cs"/>
                        </a:rPr>
                        <a:t>contraire prolifération incontrôlée de l'auxiliaire </a:t>
                      </a:r>
                      <a:r>
                        <a:rPr lang="fr-FR" sz="1800" b="0" i="0" kern="1200" dirty="0">
                          <a:solidFill>
                            <a:srgbClr val="FF0000"/>
                          </a:solidFill>
                          <a:effectLst/>
                          <a:latin typeface="+mn-lt"/>
                          <a:ea typeface="+mn-ea"/>
                          <a:cs typeface="+mn-cs"/>
                        </a:rPr>
                        <a:t>(ex : </a:t>
                      </a:r>
                      <a:r>
                        <a:rPr lang="fr-FR" sz="1800" b="0" i="1" kern="1200" dirty="0">
                          <a:solidFill>
                            <a:srgbClr val="FF0000"/>
                          </a:solidFill>
                          <a:effectLst/>
                          <a:latin typeface="+mn-lt"/>
                          <a:ea typeface="+mn-ea"/>
                          <a:cs typeface="+mn-cs"/>
                        </a:rPr>
                        <a:t>Bufo </a:t>
                      </a:r>
                      <a:r>
                        <a:rPr lang="fr-FR" sz="1800" b="0" i="1" kern="1200" dirty="0" err="1">
                          <a:solidFill>
                            <a:srgbClr val="FF0000"/>
                          </a:solidFill>
                          <a:effectLst/>
                          <a:latin typeface="+mn-lt"/>
                          <a:ea typeface="+mn-ea"/>
                          <a:cs typeface="+mn-cs"/>
                        </a:rPr>
                        <a:t>marinus</a:t>
                      </a:r>
                      <a:r>
                        <a:rPr lang="fr-FR" sz="1800" b="0" i="0" kern="1200" dirty="0">
                          <a:solidFill>
                            <a:srgbClr val="FF0000"/>
                          </a:solidFill>
                          <a:effectLst/>
                          <a:latin typeface="+mn-lt"/>
                          <a:ea typeface="+mn-ea"/>
                          <a:cs typeface="+mn-cs"/>
                        </a:rPr>
                        <a:t> en Australie)</a:t>
                      </a:r>
                      <a:endParaRPr lang="fr-FR"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8105930"/>
                  </a:ext>
                </a:extLst>
              </a:tr>
              <a:tr h="388041">
                <a:tc>
                  <a:txBody>
                    <a:bodyPr/>
                    <a:lstStyle/>
                    <a:p>
                      <a:r>
                        <a:rPr lang="fr-FR" sz="1800" b="0" i="0" kern="1200" dirty="0">
                          <a:solidFill>
                            <a:schemeClr val="dk1"/>
                          </a:solidFill>
                          <a:effectLst/>
                          <a:latin typeface="+mn-lt"/>
                          <a:ea typeface="+mn-ea"/>
                          <a:cs typeface="+mn-cs"/>
                        </a:rPr>
                        <a:t>Meilleures conditions de travail du personnel sous serre</a:t>
                      </a: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FR" sz="1800" b="1" i="0" kern="1200" dirty="0">
                          <a:solidFill>
                            <a:srgbClr val="FF0000"/>
                          </a:solidFill>
                          <a:effectLst/>
                          <a:latin typeface="+mn-lt"/>
                          <a:ea typeface="+mn-ea"/>
                          <a:cs typeface="+mn-cs"/>
                        </a:rPr>
                        <a:t>Difficulté dans le choix du mode d'application, qui permette à l'agent de lutte d'être positionné au bon endroit et au bon moment </a:t>
                      </a:r>
                      <a:r>
                        <a:rPr lang="fr-FR" sz="1800" b="0" i="0" kern="1200" dirty="0">
                          <a:solidFill>
                            <a:srgbClr val="FF0000"/>
                          </a:solidFill>
                          <a:effectLst/>
                          <a:latin typeface="+mn-lt"/>
                          <a:ea typeface="+mn-ea"/>
                          <a:cs typeface="+mn-cs"/>
                        </a:rPr>
                        <a:t>pour qu'il exprime ses capacités antagonistes. </a:t>
                      </a:r>
                    </a:p>
                    <a:p>
                      <a:r>
                        <a:rPr lang="fr-FR" altLang="fr-FR" b="1" dirty="0">
                          <a:solidFill>
                            <a:srgbClr val="FF0000"/>
                          </a:solidFill>
                          <a:latin typeface="+mn-lt"/>
                        </a:rPr>
                        <a:t>Plus complexes à utiliser que les pesticides</a:t>
                      </a:r>
                      <a:r>
                        <a:rPr lang="fr-FR" altLang="fr-FR" dirty="0">
                          <a:solidFill>
                            <a:srgbClr val="FF0000"/>
                          </a:solidFill>
                          <a:latin typeface="+mn-lt"/>
                        </a:rPr>
                        <a:t>.</a:t>
                      </a:r>
                      <a:endParaRPr lang="fr-FR" sz="1800" b="0" i="0" kern="1200" dirty="0">
                        <a:solidFill>
                          <a:srgbClr val="FF0000"/>
                        </a:solidFill>
                        <a:effectLst/>
                        <a:latin typeface="+mn-lt"/>
                        <a:ea typeface="+mn-ea"/>
                        <a:cs typeface="+mn-cs"/>
                      </a:endParaRPr>
                    </a:p>
                    <a:p>
                      <a:r>
                        <a:rPr lang="fr-FR" sz="1600" b="0" i="0" kern="1200" dirty="0">
                          <a:solidFill>
                            <a:srgbClr val="FF0000"/>
                          </a:solidFill>
                          <a:effectLst/>
                          <a:latin typeface="+mn-lt"/>
                          <a:ea typeface="+mn-ea"/>
                          <a:cs typeface="+mn-cs"/>
                        </a:rPr>
                        <a:t>(Anticipation par ex : les maladies d'origine tellurique (dans le sol) imposent que le microorganisme antagoniste colonise la rhizosphère (dans le sol), donc qu'il soit appliqué sur les graines)</a:t>
                      </a:r>
                      <a:endParaRPr lang="fr-FR"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884183"/>
                  </a:ext>
                </a:extLst>
              </a:tr>
              <a:tr h="388041">
                <a:tc>
                  <a:txBody>
                    <a:bodyPr/>
                    <a:lstStyle/>
                    <a:p>
                      <a:r>
                        <a:rPr lang="fr-FR" sz="1800" b="0" i="0" kern="1200" dirty="0">
                          <a:solidFill>
                            <a:schemeClr val="dk1"/>
                          </a:solidFill>
                          <a:effectLst/>
                          <a:latin typeface="+mn-lt"/>
                          <a:ea typeface="+mn-ea"/>
                          <a:cs typeface="+mn-cs"/>
                        </a:rPr>
                        <a:t>Meilleur état général des plantes, d'où meilleure qualité des produits</a:t>
                      </a: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0443899"/>
                  </a:ext>
                </a:extLst>
              </a:tr>
              <a:tr h="388041">
                <a:tc>
                  <a:txBody>
                    <a:bodyPr/>
                    <a:lstStyle/>
                    <a:p>
                      <a:r>
                        <a:rPr lang="fr-FR" sz="1800" b="0" i="0" kern="1200" dirty="0">
                          <a:solidFill>
                            <a:schemeClr val="dk1"/>
                          </a:solidFill>
                          <a:effectLst/>
                          <a:latin typeface="+mn-lt"/>
                          <a:ea typeface="+mn-ea"/>
                          <a:cs typeface="+mn-cs"/>
                        </a:rPr>
                        <a:t>Auto-propagation (le cycle de vie de l'auxiliaire est identique à celui du ravageur)</a:t>
                      </a:r>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6965216"/>
                  </a:ext>
                </a:extLst>
              </a:tr>
              <a:tr h="388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Rétablir les </a:t>
                      </a:r>
                      <a:r>
                        <a:rPr lang="fr-FR" sz="1800" b="0" i="0" kern="1200" dirty="0">
                          <a:solidFill>
                            <a:schemeClr val="dk1"/>
                          </a:solidFill>
                          <a:effectLst/>
                          <a:latin typeface="+mn-lt"/>
                          <a:ea typeface="+mn-ea"/>
                          <a:cs typeface="+mn-cs"/>
                        </a:rPr>
                        <a:t>équilibres écologiques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Source : La lutte biologique, </a:t>
                      </a:r>
                      <a:r>
                        <a:rPr lang="fr-FR" sz="1200" dirty="0">
                          <a:hlinkClick r:id="rId2"/>
                        </a:rPr>
                        <a:t>http://ecologue.free.fr/lutte_bio.html</a:t>
                      </a:r>
                      <a:r>
                        <a:rPr lang="fr-FR" sz="12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243222"/>
                  </a:ext>
                </a:extLst>
              </a:tr>
            </a:tbl>
          </a:graphicData>
        </a:graphic>
      </p:graphicFrame>
      <p:sp>
        <p:nvSpPr>
          <p:cNvPr id="6" name="Rectangle 5">
            <a:extLst>
              <a:ext uri="{FF2B5EF4-FFF2-40B4-BE49-F238E27FC236}">
                <a16:creationId xmlns:a16="http://schemas.microsoft.com/office/drawing/2014/main" id="{1E107F84-57B4-47AF-99D8-427D164F03CB}"/>
              </a:ext>
            </a:extLst>
          </p:cNvPr>
          <p:cNvSpPr/>
          <p:nvPr/>
        </p:nvSpPr>
        <p:spPr>
          <a:xfrm>
            <a:off x="116689" y="1229606"/>
            <a:ext cx="2428870" cy="369332"/>
          </a:xfrm>
          <a:prstGeom prst="rect">
            <a:avLst/>
          </a:prstGeom>
        </p:spPr>
        <p:txBody>
          <a:bodyPr wrap="none">
            <a:spAutoFit/>
          </a:bodyPr>
          <a:lstStyle/>
          <a:p>
            <a:r>
              <a:rPr lang="fr-FR" altLang="fr-FR" b="1" dirty="0">
                <a:solidFill>
                  <a:srgbClr val="7030A0"/>
                </a:solidFill>
                <a:latin typeface="Arial" panose="020B0604020202020204" pitchFamily="34" charset="0"/>
                <a:cs typeface="Arial" panose="020B0604020202020204" pitchFamily="34" charset="0"/>
              </a:rPr>
              <a:t>4.3. Lutte biologique</a:t>
            </a:r>
            <a:endParaRPr lang="fr-FR" altLang="fr-FR" b="1" dirty="0">
              <a:solidFill>
                <a:srgbClr val="7030A0"/>
              </a:solidFill>
              <a:latin typeface="Arial" panose="020B0604020202020204" pitchFamily="34" charset="0"/>
            </a:endParaRPr>
          </a:p>
        </p:txBody>
      </p:sp>
      <p:sp>
        <p:nvSpPr>
          <p:cNvPr id="7" name="Espace réservé du numéro de diapositive 1">
            <a:extLst>
              <a:ext uri="{FF2B5EF4-FFF2-40B4-BE49-F238E27FC236}">
                <a16:creationId xmlns:a16="http://schemas.microsoft.com/office/drawing/2014/main" id="{ED5FE7F0-9390-4C8C-BC1C-6C26EFA2F30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48997914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C65A4A25-4CA6-4496-9504-6924C43AA148}"/>
              </a:ext>
            </a:extLst>
          </p:cNvPr>
          <p:cNvSpPr txBox="1">
            <a:spLocks noChangeArrowheads="1"/>
          </p:cNvSpPr>
          <p:nvPr/>
        </p:nvSpPr>
        <p:spPr bwMode="auto">
          <a:xfrm>
            <a:off x="147115" y="839096"/>
            <a:ext cx="11718570" cy="5579073"/>
          </a:xfrm>
          <a:prstGeom prst="rect">
            <a:avLst/>
          </a:prstGeom>
          <a:noFill/>
          <a:ln w="9525">
            <a:noFill/>
            <a:miter lim="800000"/>
            <a:headEnd/>
            <a:tailEnd/>
          </a:ln>
        </p:spPr>
        <p:txBody>
          <a:bodyPr wrap="square">
            <a:spAutoFit/>
          </a:bodyPr>
          <a:lstStyle/>
          <a:p>
            <a:pPr eaLnBrk="1" hangingPunct="1">
              <a:defRPr/>
            </a:pPr>
            <a:r>
              <a:rPr lang="fr-FR" b="1" u="sng" dirty="0">
                <a:solidFill>
                  <a:srgbClr val="7030A0"/>
                </a:solidFill>
                <a:latin typeface="Arial" charset="0"/>
              </a:rPr>
              <a:t>Annexe 14 :  Glossaire (suite)</a:t>
            </a:r>
          </a:p>
          <a:p>
            <a:pPr eaLnBrk="1" hangingPunct="1">
              <a:defRPr/>
            </a:pPr>
            <a:endParaRPr lang="fr-FR" b="1" u="sng" dirty="0">
              <a:solidFill>
                <a:srgbClr val="7030A0"/>
              </a:solidFill>
              <a:latin typeface="Arial" charset="0"/>
            </a:endParaRPr>
          </a:p>
          <a:p>
            <a:pPr eaLnBrk="1" hangingPunct="1">
              <a:defRPr/>
            </a:pPr>
            <a:r>
              <a:rPr lang="fr-FR" u="sng" dirty="0">
                <a:solidFill>
                  <a:srgbClr val="7030A0"/>
                </a:solidFill>
                <a:latin typeface="Arial" charset="0"/>
              </a:rPr>
              <a:t>A14.1. Types d’agricultures (suite)</a:t>
            </a:r>
            <a:endParaRPr lang="fr-FR" dirty="0">
              <a:solidFill>
                <a:srgbClr val="7030A0"/>
              </a:solidFill>
              <a:latin typeface="Arial" charset="0"/>
            </a:endParaRPr>
          </a:p>
          <a:p>
            <a:pPr marL="342900" indent="-342900" eaLnBrk="1" hangingPunct="1">
              <a:defRPr/>
            </a:pPr>
            <a:endParaRPr lang="fr-FR" sz="1600" dirty="0">
              <a:solidFill>
                <a:srgbClr val="7030A0"/>
              </a:solidFill>
              <a:latin typeface="Arial" charset="0"/>
            </a:endParaRPr>
          </a:p>
          <a:p>
            <a:pPr marL="342900" indent="-342900" eaLnBrk="1" hangingPunct="1">
              <a:defRPr/>
            </a:pPr>
            <a:r>
              <a:rPr lang="fr-FR" sz="1400" dirty="0">
                <a:solidFill>
                  <a:srgbClr val="7030A0"/>
                </a:solidFill>
                <a:latin typeface="Arial" charset="0"/>
              </a:rPr>
              <a:t>2) </a:t>
            </a:r>
            <a:r>
              <a:rPr lang="fr-FR" sz="1400" u="sng" dirty="0">
                <a:solidFill>
                  <a:srgbClr val="7030A0"/>
                </a:solidFill>
                <a:latin typeface="Arial" charset="0"/>
              </a:rPr>
              <a:t>Agro-écologie : au niveau de la pratique </a:t>
            </a:r>
            <a:r>
              <a:rPr lang="fr-FR" sz="1400" dirty="0">
                <a:solidFill>
                  <a:srgbClr val="7030A0"/>
                </a:solidFill>
                <a:latin typeface="Arial" charset="0"/>
              </a:rPr>
              <a:t>:</a:t>
            </a:r>
          </a:p>
          <a:p>
            <a:pPr marL="342900" indent="-342900" eaLnBrk="1" hangingPunct="1">
              <a:defRPr/>
            </a:pPr>
            <a:endParaRPr lang="fr-FR" sz="1400" dirty="0">
              <a:solidFill>
                <a:srgbClr val="7030A0"/>
              </a:solidFill>
              <a:latin typeface="Arial" charset="0"/>
            </a:endParaRPr>
          </a:p>
          <a:p>
            <a:pPr marL="342900" indent="-342900" algn="just" eaLnBrk="1" hangingPunct="1">
              <a:buFontTx/>
              <a:buAutoNum type="arabicPeriod"/>
              <a:defRPr/>
            </a:pPr>
            <a:r>
              <a:rPr lang="fr-FR" sz="1400" dirty="0">
                <a:solidFill>
                  <a:srgbClr val="7030A0"/>
                </a:solidFill>
                <a:latin typeface="Arial" charset="0"/>
              </a:rPr>
              <a:t>Respect des sols et des </a:t>
            </a:r>
            <a:r>
              <a:rPr lang="fr-FR" sz="1400" dirty="0">
                <a:solidFill>
                  <a:srgbClr val="7030A0"/>
                </a:solidFill>
                <a:latin typeface="Arial" charset="0"/>
                <a:hlinkClick r:id="rId2" tooltip="Micro-organismes"/>
              </a:rPr>
              <a:t>micro-organismes</a:t>
            </a:r>
            <a:r>
              <a:rPr lang="fr-FR" sz="1400" dirty="0">
                <a:solidFill>
                  <a:srgbClr val="7030A0"/>
                </a:solidFill>
                <a:latin typeface="Arial" charset="0"/>
              </a:rPr>
              <a:t> présents dans les strates de la terre (pas de labour). </a:t>
            </a:r>
          </a:p>
          <a:p>
            <a:pPr marL="342900" indent="-342900" algn="just" eaLnBrk="1" hangingPunct="1">
              <a:buFontTx/>
              <a:buAutoNum type="arabicPeriod"/>
              <a:defRPr/>
            </a:pPr>
            <a:r>
              <a:rPr lang="fr-FR" sz="1400" dirty="0">
                <a:solidFill>
                  <a:srgbClr val="7030A0"/>
                </a:solidFill>
                <a:latin typeface="Arial" charset="0"/>
                <a:hlinkClick r:id="rId3" tooltip="Fertilisation"/>
              </a:rPr>
              <a:t>fertilisation</a:t>
            </a:r>
            <a:r>
              <a:rPr lang="fr-FR" sz="1400" dirty="0">
                <a:solidFill>
                  <a:srgbClr val="7030A0"/>
                </a:solidFill>
                <a:latin typeface="Arial" charset="0"/>
              </a:rPr>
              <a:t> au moyen des </a:t>
            </a:r>
            <a:r>
              <a:rPr lang="fr-FR" sz="1400" dirty="0">
                <a:solidFill>
                  <a:srgbClr val="7030A0"/>
                </a:solidFill>
                <a:latin typeface="Arial" charset="0"/>
                <a:hlinkClick r:id="rId4" tooltip="Engrais vert"/>
              </a:rPr>
              <a:t>engrais verts</a:t>
            </a:r>
            <a:r>
              <a:rPr lang="fr-FR" sz="1400" dirty="0">
                <a:solidFill>
                  <a:srgbClr val="7030A0"/>
                </a:solidFill>
                <a:latin typeface="Arial" charset="0"/>
              </a:rPr>
              <a:t> et du </a:t>
            </a:r>
            <a:r>
              <a:rPr lang="fr-FR" sz="1400" dirty="0">
                <a:solidFill>
                  <a:srgbClr val="7030A0"/>
                </a:solidFill>
                <a:latin typeface="Arial" charset="0"/>
                <a:hlinkClick r:id="rId5" tooltip="Compostage"/>
              </a:rPr>
              <a:t>compostage</a:t>
            </a:r>
            <a:r>
              <a:rPr lang="fr-FR" sz="1400" dirty="0">
                <a:solidFill>
                  <a:srgbClr val="7030A0"/>
                </a:solidFill>
                <a:latin typeface="Arial" charset="0"/>
              </a:rPr>
              <a:t> (moyens peu coûteux, pour paysans pauvres). </a:t>
            </a:r>
          </a:p>
          <a:p>
            <a:pPr marL="342900" indent="-342900" algn="just" eaLnBrk="1" hangingPunct="1">
              <a:buFontTx/>
              <a:buAutoNum type="arabicPeriod"/>
              <a:defRPr/>
            </a:pPr>
            <a:r>
              <a:rPr lang="fr-FR" sz="1400" dirty="0">
                <a:solidFill>
                  <a:srgbClr val="7030A0"/>
                </a:solidFill>
                <a:latin typeface="Arial" charset="0"/>
              </a:rPr>
              <a:t>Traitements </a:t>
            </a:r>
            <a:r>
              <a:rPr lang="fr-FR" sz="1400" dirty="0">
                <a:solidFill>
                  <a:srgbClr val="7030A0"/>
                </a:solidFill>
                <a:latin typeface="Arial" charset="0"/>
                <a:hlinkClick r:id="rId6" tooltip="Phytosanitaire"/>
              </a:rPr>
              <a:t>phytosanitaires</a:t>
            </a:r>
            <a:r>
              <a:rPr lang="fr-FR" sz="1400" dirty="0">
                <a:solidFill>
                  <a:srgbClr val="7030A0"/>
                </a:solidFill>
                <a:latin typeface="Arial" charset="0"/>
              </a:rPr>
              <a:t> naturels, </a:t>
            </a:r>
            <a:r>
              <a:rPr lang="fr-FR" sz="1400" dirty="0">
                <a:solidFill>
                  <a:srgbClr val="7030A0"/>
                </a:solidFill>
                <a:latin typeface="Arial" charset="0"/>
                <a:hlinkClick r:id="rId7" tooltip="Biodégradable"/>
              </a:rPr>
              <a:t>biodégradables</a:t>
            </a:r>
            <a:r>
              <a:rPr lang="fr-FR" sz="1400" dirty="0">
                <a:solidFill>
                  <a:srgbClr val="7030A0"/>
                </a:solidFill>
                <a:latin typeface="Arial" charset="0"/>
              </a:rPr>
              <a:t> et traditionnellement utilisés dans la lutte contre les </a:t>
            </a:r>
            <a:r>
              <a:rPr lang="fr-FR" sz="1400" dirty="0">
                <a:solidFill>
                  <a:srgbClr val="7030A0"/>
                </a:solidFill>
                <a:latin typeface="Arial" charset="0"/>
                <a:hlinkClick r:id="rId8" tooltip="Parasitisme"/>
              </a:rPr>
              <a:t>parasites</a:t>
            </a:r>
            <a:r>
              <a:rPr lang="fr-FR" sz="1400" dirty="0">
                <a:solidFill>
                  <a:srgbClr val="7030A0"/>
                </a:solidFill>
                <a:latin typeface="Arial" charset="0"/>
              </a:rPr>
              <a:t> comme les cendres de bois, les graisses animales. </a:t>
            </a:r>
          </a:p>
          <a:p>
            <a:pPr marL="342900" indent="-342900" algn="just" eaLnBrk="1" hangingPunct="1">
              <a:buFontTx/>
              <a:buAutoNum type="arabicPeriod"/>
              <a:defRPr/>
            </a:pPr>
            <a:r>
              <a:rPr lang="fr-FR" sz="1400" dirty="0">
                <a:solidFill>
                  <a:srgbClr val="7030A0"/>
                </a:solidFill>
                <a:latin typeface="Arial" charset="0"/>
              </a:rPr>
              <a:t>Sélection des variétés les plus adaptées aux terres cultivées, espèces locales reproductibles localement qui permettent une véritable </a:t>
            </a:r>
            <a:r>
              <a:rPr lang="fr-FR" sz="1400" dirty="0">
                <a:solidFill>
                  <a:srgbClr val="7030A0"/>
                </a:solidFill>
                <a:latin typeface="Arial" charset="0"/>
                <a:hlinkClick r:id="rId9" tooltip="Autonomie"/>
              </a:rPr>
              <a:t>autonomie</a:t>
            </a:r>
            <a:r>
              <a:rPr lang="fr-FR" sz="1400" dirty="0">
                <a:solidFill>
                  <a:srgbClr val="7030A0"/>
                </a:solidFill>
                <a:latin typeface="Arial" charset="0"/>
              </a:rPr>
              <a:t> (ne serait-ce pour éviter d’être dépendant de semenciers). </a:t>
            </a:r>
          </a:p>
          <a:p>
            <a:pPr marL="342900" indent="-342900" algn="just" eaLnBrk="1" hangingPunct="1">
              <a:buFontTx/>
              <a:buAutoNum type="arabicPeriod"/>
              <a:defRPr/>
            </a:pPr>
            <a:r>
              <a:rPr lang="fr-FR" sz="1400" dirty="0">
                <a:solidFill>
                  <a:srgbClr val="7030A0"/>
                </a:solidFill>
                <a:latin typeface="Arial" charset="0"/>
              </a:rPr>
              <a:t>Économie et meilleure utilisation de l'</a:t>
            </a:r>
            <a:r>
              <a:rPr lang="fr-FR" sz="1400" dirty="0">
                <a:solidFill>
                  <a:srgbClr val="7030A0"/>
                </a:solidFill>
                <a:latin typeface="Arial" charset="0"/>
                <a:hlinkClick r:id="rId10" tooltip="Eau"/>
              </a:rPr>
              <a:t>eau</a:t>
            </a:r>
            <a:r>
              <a:rPr lang="fr-FR" sz="1400" dirty="0">
                <a:solidFill>
                  <a:srgbClr val="7030A0"/>
                </a:solidFill>
                <a:latin typeface="Arial" charset="0"/>
              </a:rPr>
              <a:t> et de l'</a:t>
            </a:r>
            <a:r>
              <a:rPr lang="fr-FR" sz="1400" dirty="0">
                <a:solidFill>
                  <a:srgbClr val="7030A0"/>
                </a:solidFill>
                <a:latin typeface="Arial" charset="0"/>
                <a:hlinkClick r:id="rId11" tooltip="Irrigation"/>
              </a:rPr>
              <a:t>irrigation</a:t>
            </a:r>
            <a:r>
              <a:rPr lang="fr-FR" sz="1400" dirty="0">
                <a:solidFill>
                  <a:srgbClr val="7030A0"/>
                </a:solidFill>
                <a:latin typeface="Arial" charset="0"/>
              </a:rPr>
              <a:t> par une meilleure compréhension de l’équilibre terre/eau. </a:t>
            </a:r>
          </a:p>
          <a:p>
            <a:pPr marL="342900" indent="-342900" algn="just" eaLnBrk="1" hangingPunct="1">
              <a:buFontTx/>
              <a:buAutoNum type="arabicPeriod"/>
              <a:defRPr/>
            </a:pPr>
            <a:r>
              <a:rPr lang="fr-FR" sz="1400" dirty="0">
                <a:solidFill>
                  <a:srgbClr val="7030A0"/>
                </a:solidFill>
                <a:latin typeface="Arial" charset="0"/>
              </a:rPr>
              <a:t>Utilisation de sources d'énergies durables simples pour éviter le </a:t>
            </a:r>
            <a:r>
              <a:rPr lang="fr-FR" sz="1400" dirty="0">
                <a:solidFill>
                  <a:srgbClr val="7030A0"/>
                </a:solidFill>
                <a:latin typeface="Arial" charset="0"/>
                <a:hlinkClick r:id="rId12" tooltip="Gaspillage"/>
              </a:rPr>
              <a:t>gaspillage</a:t>
            </a:r>
            <a:r>
              <a:rPr lang="fr-FR" sz="1400" dirty="0">
                <a:solidFill>
                  <a:srgbClr val="7030A0"/>
                </a:solidFill>
                <a:latin typeface="Arial" charset="0"/>
              </a:rPr>
              <a:t> (en énergie fossiles, en bois …) et les équipements coûteux, sans nier le progrès mais en l'ajustant aux réalités. </a:t>
            </a:r>
          </a:p>
          <a:p>
            <a:pPr marL="342900" indent="-342900" algn="just" eaLnBrk="1" hangingPunct="1">
              <a:buFontTx/>
              <a:buAutoNum type="arabicPeriod"/>
              <a:defRPr/>
            </a:pPr>
            <a:r>
              <a:rPr lang="fr-FR" sz="1400" dirty="0">
                <a:solidFill>
                  <a:srgbClr val="7030A0"/>
                </a:solidFill>
                <a:latin typeface="Arial" charset="0"/>
              </a:rPr>
              <a:t>Aménagements pour lutter contre l'</a:t>
            </a:r>
            <a:r>
              <a:rPr lang="fr-FR" sz="1400" dirty="0">
                <a:solidFill>
                  <a:srgbClr val="7030A0"/>
                </a:solidFill>
                <a:latin typeface="Arial" charset="0"/>
                <a:hlinkClick r:id="rId13" tooltip="Érosion"/>
              </a:rPr>
              <a:t>érosion</a:t>
            </a:r>
            <a:r>
              <a:rPr lang="fr-FR" sz="1400" dirty="0">
                <a:solidFill>
                  <a:srgbClr val="7030A0"/>
                </a:solidFill>
                <a:latin typeface="Arial" charset="0"/>
              </a:rPr>
              <a:t> des surfaces (diguettes, micro-barrages, digues filtrantes).</a:t>
            </a:r>
          </a:p>
          <a:p>
            <a:pPr marL="342900" indent="-342900" algn="just" eaLnBrk="1" hangingPunct="1">
              <a:buFontTx/>
              <a:buAutoNum type="arabicPeriod"/>
              <a:defRPr/>
            </a:pPr>
            <a:r>
              <a:rPr lang="fr-FR" sz="1400" dirty="0">
                <a:solidFill>
                  <a:srgbClr val="7030A0"/>
                </a:solidFill>
                <a:latin typeface="Arial" charset="0"/>
              </a:rPr>
              <a:t>Utilisation des eaux de pluie. Rechargement des </a:t>
            </a:r>
            <a:r>
              <a:rPr lang="fr-FR" sz="1400" dirty="0">
                <a:solidFill>
                  <a:srgbClr val="7030A0"/>
                </a:solidFill>
                <a:latin typeface="Arial" charset="0"/>
                <a:hlinkClick r:id="rId14" tooltip="Nappes phréatiques"/>
              </a:rPr>
              <a:t>nappes phréatiques</a:t>
            </a:r>
            <a:r>
              <a:rPr lang="fr-FR" sz="1400" dirty="0">
                <a:solidFill>
                  <a:srgbClr val="7030A0"/>
                </a:solidFill>
                <a:latin typeface="Arial" charset="0"/>
              </a:rPr>
              <a:t>. </a:t>
            </a:r>
          </a:p>
          <a:p>
            <a:pPr marL="342900" indent="-342900" algn="just" eaLnBrk="1" hangingPunct="1">
              <a:buFontTx/>
              <a:buAutoNum type="arabicPeriod"/>
              <a:defRPr/>
            </a:pPr>
            <a:r>
              <a:rPr lang="fr-FR" sz="1400" dirty="0">
                <a:solidFill>
                  <a:srgbClr val="7030A0"/>
                </a:solidFill>
                <a:latin typeface="Arial" charset="0"/>
                <a:hlinkClick r:id="rId15" tooltip="Haie"/>
              </a:rPr>
              <a:t>Haies vives</a:t>
            </a:r>
            <a:r>
              <a:rPr lang="fr-FR" sz="1400" dirty="0">
                <a:solidFill>
                  <a:srgbClr val="7030A0"/>
                </a:solidFill>
                <a:latin typeface="Arial" charset="0"/>
              </a:rPr>
              <a:t> pour la protection des terres cultivées. </a:t>
            </a:r>
          </a:p>
          <a:p>
            <a:pPr marL="342900" indent="-342900" algn="just" eaLnBrk="1" hangingPunct="1">
              <a:buFontTx/>
              <a:buAutoNum type="arabicPeriod"/>
              <a:defRPr/>
            </a:pPr>
            <a:r>
              <a:rPr lang="fr-FR" sz="1400" dirty="0">
                <a:solidFill>
                  <a:srgbClr val="7030A0"/>
                </a:solidFill>
                <a:latin typeface="Arial" charset="0"/>
                <a:hlinkClick r:id="rId16" tooltip="Reboisement"/>
              </a:rPr>
              <a:t>Reboisement</a:t>
            </a:r>
            <a:r>
              <a:rPr lang="fr-FR" sz="1400" dirty="0">
                <a:solidFill>
                  <a:srgbClr val="7030A0"/>
                </a:solidFill>
                <a:latin typeface="Arial" charset="0"/>
              </a:rPr>
              <a:t> des terrains non utilisés pour produire des sources de combustibles, une </a:t>
            </a:r>
            <a:r>
              <a:rPr lang="fr-FR" sz="1400" dirty="0">
                <a:solidFill>
                  <a:srgbClr val="7030A0"/>
                </a:solidFill>
                <a:latin typeface="Arial" charset="0"/>
                <a:hlinkClick r:id="rId17" tooltip="Pharmacopée"/>
              </a:rPr>
              <a:t>pharmacopée</a:t>
            </a:r>
            <a:r>
              <a:rPr lang="fr-FR" sz="1400" dirty="0">
                <a:solidFill>
                  <a:srgbClr val="7030A0"/>
                </a:solidFill>
                <a:latin typeface="Arial" charset="0"/>
              </a:rPr>
              <a:t> naturelle, l’art et l’artisanat, la nourriture humaine et animale, la régénération des sols. </a:t>
            </a:r>
          </a:p>
          <a:p>
            <a:pPr marL="342900" indent="-342900" algn="just" eaLnBrk="1" hangingPunct="1">
              <a:buFontTx/>
              <a:buAutoNum type="arabicPeriod"/>
              <a:defRPr/>
            </a:pPr>
            <a:r>
              <a:rPr lang="fr-FR" sz="1400" dirty="0">
                <a:solidFill>
                  <a:srgbClr val="7030A0"/>
                </a:solidFill>
                <a:latin typeface="Arial" charset="0"/>
              </a:rPr>
              <a:t>Réhabilitation des </a:t>
            </a:r>
            <a:r>
              <a:rPr lang="fr-FR" sz="1400" dirty="0">
                <a:solidFill>
                  <a:srgbClr val="7030A0"/>
                </a:solidFill>
                <a:latin typeface="Arial" charset="0"/>
                <a:hlinkClick r:id="rId18" tooltip="Savoir-faire"/>
              </a:rPr>
              <a:t>savoir-faire</a:t>
            </a:r>
            <a:r>
              <a:rPr lang="fr-FR" sz="1400" dirty="0">
                <a:solidFill>
                  <a:srgbClr val="7030A0"/>
                </a:solidFill>
                <a:latin typeface="Arial" charset="0"/>
              </a:rPr>
              <a:t> traditionnels (connus pour leur efficacité) et à la gestion écologique économique. </a:t>
            </a:r>
          </a:p>
          <a:p>
            <a:pPr marL="342900" indent="-342900" algn="just" eaLnBrk="1" hangingPunct="1">
              <a:buFontTx/>
              <a:buAutoNum type="arabicPeriod"/>
              <a:defRPr/>
            </a:pPr>
            <a:r>
              <a:rPr lang="fr-FR" sz="1400" dirty="0">
                <a:solidFill>
                  <a:srgbClr val="7030A0"/>
                </a:solidFill>
                <a:latin typeface="Arial" charset="0"/>
                <a:hlinkClick r:id="rId19" tooltip="Pédagogie"/>
              </a:rPr>
              <a:t>Pédagogie</a:t>
            </a:r>
            <a:r>
              <a:rPr lang="fr-FR" sz="1400" dirty="0">
                <a:solidFill>
                  <a:srgbClr val="7030A0"/>
                </a:solidFill>
                <a:latin typeface="Arial" charset="0"/>
              </a:rPr>
              <a:t> adaptée aux acteurs de terrain.</a:t>
            </a:r>
          </a:p>
          <a:p>
            <a:pPr marL="342900" indent="-342900" eaLnBrk="1" hangingPunct="1">
              <a:defRPr/>
            </a:pPr>
            <a:endParaRPr lang="fr-FR" sz="1400" dirty="0">
              <a:solidFill>
                <a:srgbClr val="7030A0"/>
              </a:solidFill>
              <a:latin typeface="Arial" charset="0"/>
            </a:endParaRPr>
          </a:p>
          <a:p>
            <a:pPr marL="342900" indent="-342900" eaLnBrk="1" hangingPunct="1">
              <a:defRPr/>
            </a:pPr>
            <a:r>
              <a:rPr lang="fr-FR" sz="1400" dirty="0">
                <a:solidFill>
                  <a:srgbClr val="7030A0"/>
                </a:solidFill>
                <a:latin typeface="Arial" charset="0"/>
              </a:rPr>
              <a:t>Celle-ci a été surtout développée pour les pays du sud mais elle peut être pratiquée dans les pays du nord.</a:t>
            </a:r>
          </a:p>
        </p:txBody>
      </p:sp>
      <p:sp>
        <p:nvSpPr>
          <p:cNvPr id="3" name="WordArt 4">
            <a:extLst>
              <a:ext uri="{FF2B5EF4-FFF2-40B4-BE49-F238E27FC236}">
                <a16:creationId xmlns:a16="http://schemas.microsoft.com/office/drawing/2014/main" id="{1E619E68-8AE6-4AF3-A5C2-2568FCE791A0}"/>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Espace réservé du numéro de diapositive 1">
            <a:extLst>
              <a:ext uri="{FF2B5EF4-FFF2-40B4-BE49-F238E27FC236}">
                <a16:creationId xmlns:a16="http://schemas.microsoft.com/office/drawing/2014/main" id="{3AFAE717-F137-4974-AB25-4DC4C8C4871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170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23652480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C7D35869-A666-4222-ACBF-519184FA89BF}"/>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ZoneTexte 1">
            <a:extLst>
              <a:ext uri="{FF2B5EF4-FFF2-40B4-BE49-F238E27FC236}">
                <a16:creationId xmlns:a16="http://schemas.microsoft.com/office/drawing/2014/main" id="{61CCD569-2096-4B7E-BC50-7F5A26393861}"/>
              </a:ext>
            </a:extLst>
          </p:cNvPr>
          <p:cNvSpPr txBox="1">
            <a:spLocks noChangeArrowheads="1"/>
          </p:cNvSpPr>
          <p:nvPr/>
        </p:nvSpPr>
        <p:spPr bwMode="auto">
          <a:xfrm>
            <a:off x="214313" y="817581"/>
            <a:ext cx="11005913"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7030A0"/>
                </a:solidFill>
                <a:latin typeface="Arial" panose="020B0604020202020204" pitchFamily="34" charset="0"/>
              </a:rPr>
              <a:t>Annexe 14 : Glossaire (suite)</a:t>
            </a:r>
          </a:p>
          <a:p>
            <a:pPr eaLnBrk="1" hangingPunct="1">
              <a:spcBef>
                <a:spcPct val="0"/>
              </a:spcBef>
              <a:buFontTx/>
              <a:buNone/>
            </a:pPr>
            <a:endParaRPr lang="fr-FR" altLang="fr-FR" sz="1400" dirty="0">
              <a:solidFill>
                <a:srgbClr val="7030A0"/>
              </a:solidFill>
              <a:latin typeface="Arial" panose="020B0604020202020204" pitchFamily="34" charset="0"/>
            </a:endParaRPr>
          </a:p>
          <a:p>
            <a:pPr marL="285750" indent="-285750">
              <a:spcBef>
                <a:spcPct val="0"/>
              </a:spcBef>
            </a:pPr>
            <a:r>
              <a:rPr lang="fr-FR" altLang="fr-FR" sz="1400" b="1" i="1" dirty="0">
                <a:solidFill>
                  <a:srgbClr val="7030A0"/>
                </a:solidFill>
                <a:latin typeface="Arial" panose="020B0604020202020204" pitchFamily="34" charset="0"/>
              </a:rPr>
              <a:t>Amendement</a:t>
            </a:r>
            <a:r>
              <a:rPr lang="fr-FR" altLang="fr-FR" sz="1400" i="1"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rPr>
              <a:t>: opération destinée à améliorer les propriétés physiques d'un sol.</a:t>
            </a:r>
          </a:p>
          <a:p>
            <a:pPr marL="285750" indent="-285750">
              <a:spcBef>
                <a:spcPct val="0"/>
              </a:spcBef>
            </a:pPr>
            <a:r>
              <a:rPr lang="fr-FR" altLang="fr-FR" sz="1400" b="1" i="1" dirty="0">
                <a:solidFill>
                  <a:srgbClr val="7030A0"/>
                </a:solidFill>
                <a:latin typeface="Arial" panose="020B0604020202020204" pitchFamily="34" charset="0"/>
              </a:rPr>
              <a:t>Bouillie bordelaise</a:t>
            </a:r>
            <a:r>
              <a:rPr lang="fr-FR" altLang="fr-FR" sz="1400" i="1"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rPr>
              <a:t>: fongicide composé de sulfate de cuivre additionné à de la chaux.</a:t>
            </a:r>
          </a:p>
          <a:p>
            <a:pPr marL="285750" indent="-285750">
              <a:spcBef>
                <a:spcPct val="0"/>
              </a:spcBef>
            </a:pPr>
            <a:r>
              <a:rPr lang="fr-FR" altLang="fr-FR" sz="1400" b="1" i="1" dirty="0">
                <a:solidFill>
                  <a:srgbClr val="7030A0"/>
                </a:solidFill>
                <a:latin typeface="Arial" panose="020B0604020202020204" pitchFamily="34" charset="0"/>
              </a:rPr>
              <a:t>Chancre</a:t>
            </a:r>
            <a:r>
              <a:rPr lang="fr-FR" altLang="fr-FR" sz="1400" dirty="0">
                <a:solidFill>
                  <a:srgbClr val="7030A0"/>
                </a:solidFill>
                <a:latin typeface="Arial" panose="020B0604020202020204" pitchFamily="34" charset="0"/>
              </a:rPr>
              <a:t> : plaie du tronc ou d'une branche d'un arbre provoquée par un champignon ou par une infection microbienne.</a:t>
            </a:r>
          </a:p>
          <a:p>
            <a:pPr marL="285750" indent="-285750">
              <a:spcBef>
                <a:spcPct val="0"/>
              </a:spcBef>
            </a:pPr>
            <a:r>
              <a:rPr lang="fr-FR" altLang="fr-FR" sz="1400" b="1" i="1" dirty="0" err="1">
                <a:solidFill>
                  <a:srgbClr val="7030A0"/>
                </a:solidFill>
                <a:latin typeface="Arial" panose="020B0604020202020204" pitchFamily="34" charset="0"/>
              </a:rPr>
              <a:t>Éliciteur</a:t>
            </a:r>
            <a:r>
              <a:rPr lang="fr-FR" altLang="fr-FR" sz="1400" dirty="0">
                <a:solidFill>
                  <a:srgbClr val="7030A0"/>
                </a:solidFill>
                <a:latin typeface="Arial" panose="020B0604020202020204" pitchFamily="34" charset="0"/>
              </a:rPr>
              <a:t> : Substance porteuse de messages capable de déclencher des réactions biochimiques et physiologiques cellulaires de la plante contre un large spectre de  maladies. Le terme </a:t>
            </a:r>
            <a:r>
              <a:rPr lang="fr-FR" altLang="fr-FR" sz="1400" dirty="0" err="1">
                <a:solidFill>
                  <a:srgbClr val="7030A0"/>
                </a:solidFill>
                <a:latin typeface="Arial" panose="020B0604020202020204" pitchFamily="34" charset="0"/>
              </a:rPr>
              <a:t>éliciteur</a:t>
            </a:r>
            <a:r>
              <a:rPr lang="fr-FR" altLang="fr-FR" sz="1400" dirty="0">
                <a:solidFill>
                  <a:srgbClr val="7030A0"/>
                </a:solidFill>
                <a:latin typeface="Arial" panose="020B0604020202020204" pitchFamily="34" charset="0"/>
              </a:rPr>
              <a:t> est un anglicisme issu du verbe « to </a:t>
            </a:r>
            <a:r>
              <a:rPr lang="fr-FR" altLang="fr-FR" sz="1400" dirty="0" err="1">
                <a:solidFill>
                  <a:srgbClr val="7030A0"/>
                </a:solidFill>
                <a:latin typeface="Arial" panose="020B0604020202020204" pitchFamily="34" charset="0"/>
              </a:rPr>
              <a:t>elicit</a:t>
            </a:r>
            <a:r>
              <a:rPr lang="fr-FR" altLang="fr-FR" sz="1400" dirty="0">
                <a:solidFill>
                  <a:srgbClr val="7030A0"/>
                </a:solidFill>
                <a:latin typeface="Arial" panose="020B0604020202020204" pitchFamily="34" charset="0"/>
              </a:rPr>
              <a:t> » qui signifie provoquer.</a:t>
            </a:r>
          </a:p>
          <a:p>
            <a:pPr marL="285750" indent="-285750">
              <a:spcBef>
                <a:spcPct val="0"/>
              </a:spcBef>
            </a:pPr>
            <a:r>
              <a:rPr lang="fr-FR" altLang="fr-FR" sz="1400" b="1" i="1" dirty="0">
                <a:solidFill>
                  <a:srgbClr val="7030A0"/>
                </a:solidFill>
                <a:latin typeface="Arial" panose="020B0604020202020204" pitchFamily="34" charset="0"/>
              </a:rPr>
              <a:t>Engrais</a:t>
            </a:r>
            <a:r>
              <a:rPr lang="fr-FR" altLang="fr-FR" sz="1400" dirty="0">
                <a:solidFill>
                  <a:srgbClr val="7030A0"/>
                </a:solidFill>
                <a:latin typeface="Arial" panose="020B0604020202020204" pitchFamily="34" charset="0"/>
              </a:rPr>
              <a:t> : fertilisant.</a:t>
            </a:r>
          </a:p>
          <a:p>
            <a:pPr marL="285750" indent="-285750">
              <a:spcBef>
                <a:spcPct val="0"/>
              </a:spcBef>
            </a:pPr>
            <a:r>
              <a:rPr lang="fr-FR" altLang="fr-FR" sz="1400" b="1" i="1" dirty="0">
                <a:solidFill>
                  <a:srgbClr val="7030A0"/>
                </a:solidFill>
                <a:latin typeface="Arial" panose="020B0604020202020204" pitchFamily="34" charset="0"/>
              </a:rPr>
              <a:t>Fongicide</a:t>
            </a:r>
            <a:r>
              <a:rPr lang="fr-FR" altLang="fr-FR" sz="1400" dirty="0">
                <a:solidFill>
                  <a:srgbClr val="7030A0"/>
                </a:solidFill>
                <a:latin typeface="Arial" panose="020B0604020202020204" pitchFamily="34" charset="0"/>
              </a:rPr>
              <a:t> : qui détruit les champignons parasites.</a:t>
            </a:r>
          </a:p>
          <a:p>
            <a:pPr marL="285750" indent="-285750">
              <a:spcBef>
                <a:spcPct val="0"/>
              </a:spcBef>
            </a:pPr>
            <a:r>
              <a:rPr lang="fr-FR" altLang="fr-FR" sz="1400" b="1" i="1" dirty="0">
                <a:solidFill>
                  <a:srgbClr val="7030A0"/>
                </a:solidFill>
                <a:latin typeface="Arial" panose="020B0604020202020204" pitchFamily="34" charset="0"/>
              </a:rPr>
              <a:t>Fumure</a:t>
            </a:r>
            <a:r>
              <a:rPr lang="fr-FR" altLang="fr-FR" sz="1400" dirty="0">
                <a:solidFill>
                  <a:srgbClr val="7030A0"/>
                </a:solidFill>
                <a:latin typeface="Arial" panose="020B0604020202020204" pitchFamily="34" charset="0"/>
              </a:rPr>
              <a:t> : amendement d'une terre par incorporation d'engrais. </a:t>
            </a:r>
          </a:p>
          <a:p>
            <a:pPr marL="285750" indent="-285750">
              <a:spcBef>
                <a:spcPct val="0"/>
              </a:spcBef>
            </a:pPr>
            <a:r>
              <a:rPr lang="fr-FR" altLang="fr-FR" sz="1400" b="1" i="1" dirty="0">
                <a:solidFill>
                  <a:srgbClr val="7030A0"/>
                </a:solidFill>
                <a:latin typeface="Arial" panose="020B0604020202020204" pitchFamily="34" charset="0"/>
              </a:rPr>
              <a:t>Greffe</a:t>
            </a:r>
            <a:r>
              <a:rPr lang="fr-FR" altLang="fr-FR" sz="1400" dirty="0">
                <a:solidFill>
                  <a:srgbClr val="7030A0"/>
                </a:solidFill>
                <a:latin typeface="Arial" panose="020B0604020202020204" pitchFamily="34" charset="0"/>
              </a:rPr>
              <a:t> : pousse (greffon) d'un arbre que l'on insère dans un autre arbre (porte-greffe) pour produire les fruits de l'arbre sur lequel a été prélevé le greffon.</a:t>
            </a:r>
          </a:p>
          <a:p>
            <a:pPr marL="285750" indent="-285750">
              <a:spcBef>
                <a:spcPct val="0"/>
              </a:spcBef>
            </a:pPr>
            <a:r>
              <a:rPr lang="fr-FR" altLang="fr-FR" sz="1400" b="1" i="1" dirty="0">
                <a:solidFill>
                  <a:srgbClr val="7030A0"/>
                </a:solidFill>
                <a:latin typeface="Arial" panose="020B0604020202020204" pitchFamily="34" charset="0"/>
              </a:rPr>
              <a:t>Habillage</a:t>
            </a:r>
            <a:r>
              <a:rPr lang="fr-FR" altLang="fr-FR" sz="1400" dirty="0">
                <a:solidFill>
                  <a:srgbClr val="7030A0"/>
                </a:solidFill>
                <a:latin typeface="Arial" panose="020B0604020202020204" pitchFamily="34" charset="0"/>
              </a:rPr>
              <a:t> : avant la plantation, on recoupe proprement les racines. </a:t>
            </a:r>
          </a:p>
          <a:p>
            <a:pPr marL="285750" indent="-285750">
              <a:spcBef>
                <a:spcPct val="0"/>
              </a:spcBef>
            </a:pPr>
            <a:r>
              <a:rPr lang="fr-FR" altLang="fr-FR" sz="1400" b="1" i="1" dirty="0">
                <a:solidFill>
                  <a:srgbClr val="7030A0"/>
                </a:solidFill>
                <a:latin typeface="Arial" panose="020B0604020202020204" pitchFamily="34" charset="0"/>
              </a:rPr>
              <a:t>Insecticide</a:t>
            </a:r>
            <a:r>
              <a:rPr lang="fr-FR" altLang="fr-FR" sz="1400" dirty="0">
                <a:solidFill>
                  <a:srgbClr val="7030A0"/>
                </a:solidFill>
                <a:latin typeface="Arial" panose="020B0604020202020204" pitchFamily="34" charset="0"/>
              </a:rPr>
              <a:t> : qui tue, détruit les insectes.</a:t>
            </a:r>
          </a:p>
          <a:p>
            <a:pPr marL="285750" indent="-285750">
              <a:spcBef>
                <a:spcPct val="0"/>
              </a:spcBef>
            </a:pPr>
            <a:r>
              <a:rPr lang="fr-FR" altLang="fr-FR" sz="1400" b="1" i="1" dirty="0">
                <a:solidFill>
                  <a:srgbClr val="7030A0"/>
                </a:solidFill>
                <a:latin typeface="Arial" panose="020B0604020202020204" pitchFamily="34" charset="0"/>
              </a:rPr>
              <a:t>Ligature</a:t>
            </a:r>
            <a:r>
              <a:rPr lang="fr-FR" altLang="fr-FR" sz="1400" dirty="0">
                <a:solidFill>
                  <a:srgbClr val="7030A0"/>
                </a:solidFill>
                <a:latin typeface="Arial" panose="020B0604020202020204" pitchFamily="34" charset="0"/>
              </a:rPr>
              <a:t> (d'une greffe) : lien maintenant le greffon sur le porte-greffe.</a:t>
            </a:r>
          </a:p>
          <a:p>
            <a:pPr marL="285750" indent="-285750">
              <a:spcBef>
                <a:spcPct val="0"/>
              </a:spcBef>
            </a:pPr>
            <a:r>
              <a:rPr lang="fr-FR" altLang="fr-FR" sz="1400" b="1" i="1" dirty="0">
                <a:solidFill>
                  <a:srgbClr val="7030A0"/>
                </a:solidFill>
                <a:latin typeface="Arial" panose="020B0604020202020204" pitchFamily="34" charset="0"/>
              </a:rPr>
              <a:t>Marcottage</a:t>
            </a:r>
            <a:r>
              <a:rPr lang="fr-FR" altLang="fr-FR" sz="1400" dirty="0">
                <a:solidFill>
                  <a:srgbClr val="7030A0"/>
                </a:solidFill>
                <a:latin typeface="Arial" panose="020B0604020202020204" pitchFamily="34" charset="0"/>
              </a:rPr>
              <a:t> : mode de multiplication d'un végétal par lequel une tige aérienne est enterrée et prend racine.</a:t>
            </a:r>
          </a:p>
          <a:p>
            <a:pPr marL="285750" indent="-285750">
              <a:spcBef>
                <a:spcPct val="0"/>
              </a:spcBef>
            </a:pPr>
            <a:r>
              <a:rPr lang="fr-FR" altLang="fr-FR" sz="1400" b="1" i="1" dirty="0">
                <a:solidFill>
                  <a:srgbClr val="7030A0"/>
                </a:solidFill>
                <a:latin typeface="Arial" panose="020B0604020202020204" pitchFamily="34" charset="0"/>
              </a:rPr>
              <a:t>Moniliose</a:t>
            </a:r>
            <a:r>
              <a:rPr lang="fr-FR" altLang="fr-FR" sz="1400" dirty="0">
                <a:solidFill>
                  <a:srgbClr val="7030A0"/>
                </a:solidFill>
                <a:latin typeface="Arial" panose="020B0604020202020204" pitchFamily="34" charset="0"/>
              </a:rPr>
              <a:t> : maladie des arbres fruitiers provoquée par deux espèces de champignons, favorisée par un temps humide au moment de la floraison.</a:t>
            </a:r>
          </a:p>
          <a:p>
            <a:pPr marL="285750" indent="-285750">
              <a:spcBef>
                <a:spcPct val="0"/>
              </a:spcBef>
            </a:pPr>
            <a:r>
              <a:rPr lang="fr-FR" altLang="fr-FR" sz="1400" b="1" i="1" dirty="0">
                <a:solidFill>
                  <a:srgbClr val="7030A0"/>
                </a:solidFill>
                <a:latin typeface="Arial" panose="020B0604020202020204" pitchFamily="34" charset="0"/>
              </a:rPr>
              <a:t>Oïdium</a:t>
            </a:r>
            <a:r>
              <a:rPr lang="fr-FR" altLang="fr-FR" sz="1400" dirty="0">
                <a:solidFill>
                  <a:srgbClr val="7030A0"/>
                </a:solidFill>
                <a:latin typeface="Arial" panose="020B0604020202020204" pitchFamily="34" charset="0"/>
              </a:rPr>
              <a:t> : maladie provoquée par des champignons; également appelé « maladie du blanc ».</a:t>
            </a:r>
          </a:p>
          <a:p>
            <a:pPr marL="285750" indent="-285750">
              <a:spcBef>
                <a:spcPct val="0"/>
              </a:spcBef>
            </a:pPr>
            <a:r>
              <a:rPr lang="fr-FR" altLang="fr-FR" sz="1400" b="1" i="1" dirty="0">
                <a:solidFill>
                  <a:srgbClr val="7030A0"/>
                </a:solidFill>
                <a:latin typeface="Arial" panose="020B0604020202020204" pitchFamily="34" charset="0"/>
              </a:rPr>
              <a:t>Paillage</a:t>
            </a:r>
            <a:r>
              <a:rPr lang="fr-FR" altLang="fr-FR" sz="1400" dirty="0">
                <a:solidFill>
                  <a:srgbClr val="7030A0"/>
                </a:solidFill>
                <a:latin typeface="Arial" panose="020B0604020202020204" pitchFamily="34" charset="0"/>
              </a:rPr>
              <a:t> : action qui consiste à disposer de la paille sur le sol, autour du pied de l'arbre, afin d'éviter le développement des mauvaises herbes. retenir l'humidité du sol et protéger des fortes gelées.</a:t>
            </a:r>
          </a:p>
        </p:txBody>
      </p:sp>
      <p:sp>
        <p:nvSpPr>
          <p:cNvPr id="4" name="Espace réservé du numéro de diapositive 1">
            <a:extLst>
              <a:ext uri="{FF2B5EF4-FFF2-40B4-BE49-F238E27FC236}">
                <a16:creationId xmlns:a16="http://schemas.microsoft.com/office/drawing/2014/main" id="{9D57BBB6-E256-4B62-8399-B9D3DCEE933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171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2273435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55DAB4B-1429-4A6D-ACEB-F9A68047D539}"/>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ZoneTexte 1">
            <a:extLst>
              <a:ext uri="{FF2B5EF4-FFF2-40B4-BE49-F238E27FC236}">
                <a16:creationId xmlns:a16="http://schemas.microsoft.com/office/drawing/2014/main" id="{0B907AF7-7B0D-40FC-BE94-98FBFCBCF6C3}"/>
              </a:ext>
            </a:extLst>
          </p:cNvPr>
          <p:cNvSpPr txBox="1">
            <a:spLocks noChangeArrowheads="1"/>
          </p:cNvSpPr>
          <p:nvPr/>
        </p:nvSpPr>
        <p:spPr bwMode="auto">
          <a:xfrm>
            <a:off x="214313" y="871370"/>
            <a:ext cx="1157606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7030A0"/>
                </a:solidFill>
                <a:latin typeface="Arial" panose="020B0604020202020204" pitchFamily="34" charset="0"/>
              </a:rPr>
              <a:t>Annexe 14 : Glossaire (suite)</a:t>
            </a:r>
          </a:p>
          <a:p>
            <a:pPr eaLnBrk="1" hangingPunct="1">
              <a:spcBef>
                <a:spcPct val="0"/>
              </a:spcBef>
              <a:buFontTx/>
              <a:buNone/>
            </a:pPr>
            <a:endParaRPr lang="fr-FR" altLang="fr-FR" sz="1400" dirty="0">
              <a:solidFill>
                <a:srgbClr val="7030A0"/>
              </a:solidFill>
              <a:latin typeface="Arial" panose="020B0604020202020204" pitchFamily="34" charset="0"/>
            </a:endParaRPr>
          </a:p>
          <a:p>
            <a:pPr marL="285750" indent="-285750">
              <a:spcBef>
                <a:spcPct val="0"/>
              </a:spcBef>
            </a:pPr>
            <a:r>
              <a:rPr lang="fr-FR" altLang="fr-FR" sz="1400" b="1" i="1" dirty="0">
                <a:solidFill>
                  <a:srgbClr val="7030A0"/>
                </a:solidFill>
                <a:latin typeface="Arial" panose="020B0604020202020204" pitchFamily="34" charset="0"/>
              </a:rPr>
              <a:t>Photosynthèse</a:t>
            </a:r>
            <a:r>
              <a:rPr lang="fr-FR" altLang="fr-FR" sz="1400" dirty="0">
                <a:solidFill>
                  <a:srgbClr val="7030A0"/>
                </a:solidFill>
                <a:latin typeface="Arial" panose="020B0604020202020204" pitchFamily="34" charset="0"/>
              </a:rPr>
              <a:t> : processus qui permet aux plantes de fabriquer des glucides à partir de l'eau et du gaz carbonique de l'air qu'elles fixent grâce à la chlorophylle, en employant comme source d'énergie la lumière solaire.</a:t>
            </a:r>
          </a:p>
          <a:p>
            <a:pPr marL="285750" indent="-285750">
              <a:spcBef>
                <a:spcPct val="0"/>
              </a:spcBef>
            </a:pPr>
            <a:r>
              <a:rPr lang="fr-FR" altLang="fr-FR" sz="1400" b="1" i="1" dirty="0">
                <a:solidFill>
                  <a:srgbClr val="7030A0"/>
                </a:solidFill>
                <a:latin typeface="Arial" panose="020B0604020202020204" pitchFamily="34" charset="0"/>
              </a:rPr>
              <a:t>Porte-greffe</a:t>
            </a:r>
            <a:r>
              <a:rPr lang="fr-FR" altLang="fr-FR" sz="1400" dirty="0">
                <a:solidFill>
                  <a:srgbClr val="7030A0"/>
                </a:solidFill>
                <a:latin typeface="Arial" panose="020B0604020202020204" pitchFamily="34" charset="0"/>
              </a:rPr>
              <a:t> : végétal sur lequel on fixe les greffons.</a:t>
            </a:r>
          </a:p>
          <a:p>
            <a:pPr marL="285750" indent="-285750">
              <a:spcBef>
                <a:spcPct val="0"/>
              </a:spcBef>
            </a:pPr>
            <a:r>
              <a:rPr lang="fr-FR" altLang="fr-FR" sz="1400" b="1" i="1" dirty="0" err="1">
                <a:solidFill>
                  <a:srgbClr val="7030A0"/>
                </a:solidFill>
                <a:latin typeface="Arial" panose="020B0604020202020204" pitchFamily="34" charset="0"/>
              </a:rPr>
              <a:t>Phytoalexine</a:t>
            </a:r>
            <a:r>
              <a:rPr lang="fr-FR" altLang="fr-FR" sz="1400" dirty="0">
                <a:solidFill>
                  <a:srgbClr val="7030A0"/>
                </a:solidFill>
                <a:latin typeface="Arial" panose="020B0604020202020204" pitchFamily="34" charset="0"/>
              </a:rPr>
              <a:t> : antibiotiques végétaux produits par la plante suite à une infection ou un stress. Elles jouent un rôle de pesticide naturel contre les bactéries et les champignons.</a:t>
            </a:r>
          </a:p>
          <a:p>
            <a:pPr marL="285750" indent="-285750">
              <a:spcBef>
                <a:spcPct val="0"/>
              </a:spcBef>
            </a:pPr>
            <a:r>
              <a:rPr lang="fr-FR" altLang="fr-FR" sz="1400" b="1" i="1" dirty="0">
                <a:solidFill>
                  <a:srgbClr val="7030A0"/>
                </a:solidFill>
                <a:latin typeface="Arial" panose="020B0604020202020204" pitchFamily="34" charset="0"/>
              </a:rPr>
              <a:t>Pralinage</a:t>
            </a:r>
            <a:r>
              <a:rPr lang="fr-FR" altLang="fr-FR" sz="1400" dirty="0">
                <a:solidFill>
                  <a:srgbClr val="7030A0"/>
                </a:solidFill>
                <a:latin typeface="Arial" panose="020B0604020202020204" pitchFamily="34" charset="0"/>
              </a:rPr>
              <a:t> : action qui consiste, avant la plantation, à enduire les racines d'un arbre d'un mélange qui va former une gangue et éviter le dessèchement.</a:t>
            </a:r>
          </a:p>
          <a:p>
            <a:pPr marL="285750" indent="-285750">
              <a:spcBef>
                <a:spcPct val="0"/>
              </a:spcBef>
            </a:pPr>
            <a:r>
              <a:rPr lang="fr-FR" altLang="fr-FR" sz="1400" b="1" i="1" dirty="0">
                <a:solidFill>
                  <a:srgbClr val="7030A0"/>
                </a:solidFill>
                <a:latin typeface="Arial" panose="020B0604020202020204" pitchFamily="34" charset="0"/>
              </a:rPr>
              <a:t>Produits phytosanitaires </a:t>
            </a:r>
            <a:r>
              <a:rPr lang="fr-FR" altLang="fr-FR" sz="1400" dirty="0">
                <a:solidFill>
                  <a:srgbClr val="7030A0"/>
                </a:solidFill>
                <a:latin typeface="Arial" panose="020B0604020202020204" pitchFamily="34" charset="0"/>
              </a:rPr>
              <a:t>: destinés à soigner les végétaux.</a:t>
            </a:r>
            <a:endParaRPr lang="fr-FR" altLang="fr-FR" sz="1400" i="1" dirty="0">
              <a:solidFill>
                <a:srgbClr val="7030A0"/>
              </a:solidFill>
              <a:latin typeface="Arial" panose="020B0604020202020204" pitchFamily="34" charset="0"/>
            </a:endParaRPr>
          </a:p>
          <a:p>
            <a:pPr marL="285750" indent="-285750">
              <a:spcBef>
                <a:spcPct val="0"/>
              </a:spcBef>
            </a:pPr>
            <a:r>
              <a:rPr lang="fr-FR" altLang="fr-FR" sz="1400" b="1" i="1" dirty="0">
                <a:solidFill>
                  <a:srgbClr val="7030A0"/>
                </a:solidFill>
                <a:latin typeface="Arial" panose="020B0604020202020204" pitchFamily="34" charset="0"/>
              </a:rPr>
              <a:t>Rouille</a:t>
            </a:r>
            <a:r>
              <a:rPr lang="fr-FR" altLang="fr-FR" sz="1400" dirty="0">
                <a:solidFill>
                  <a:srgbClr val="7030A0"/>
                </a:solidFill>
                <a:latin typeface="Arial" panose="020B0604020202020204" pitchFamily="34" charset="0"/>
              </a:rPr>
              <a:t> : maladie provoquée par des champignons, caractérisée par des taches semblables à des taches de rouille.</a:t>
            </a:r>
          </a:p>
          <a:p>
            <a:pPr marL="285750" indent="-285750">
              <a:spcBef>
                <a:spcPct val="0"/>
              </a:spcBef>
            </a:pPr>
            <a:r>
              <a:rPr lang="fr-FR" altLang="fr-FR" sz="1400" b="1" i="1" dirty="0">
                <a:solidFill>
                  <a:srgbClr val="7030A0"/>
                </a:solidFill>
                <a:latin typeface="Arial" panose="020B0604020202020204" pitchFamily="34" charset="0"/>
              </a:rPr>
              <a:t>Systémique</a:t>
            </a:r>
            <a:r>
              <a:rPr lang="fr-FR" altLang="fr-FR" sz="1400" dirty="0">
                <a:solidFill>
                  <a:srgbClr val="7030A0"/>
                </a:solidFill>
                <a:latin typeface="Arial" panose="020B0604020202020204" pitchFamily="34" charset="0"/>
              </a:rPr>
              <a:t> : qui atteint le système de la plante.</a:t>
            </a:r>
          </a:p>
          <a:p>
            <a:pPr marL="285750" indent="-285750">
              <a:spcBef>
                <a:spcPct val="0"/>
              </a:spcBef>
            </a:pPr>
            <a:r>
              <a:rPr lang="fr-FR" altLang="fr-FR" sz="1400" b="1" i="1" dirty="0">
                <a:solidFill>
                  <a:srgbClr val="7030A0"/>
                </a:solidFill>
                <a:latin typeface="Arial" panose="020B0604020202020204" pitchFamily="34" charset="0"/>
              </a:rPr>
              <a:t>Taille</a:t>
            </a:r>
            <a:r>
              <a:rPr lang="fr-FR" altLang="fr-FR" sz="1400" dirty="0">
                <a:solidFill>
                  <a:srgbClr val="7030A0"/>
                </a:solidFill>
                <a:latin typeface="Arial" panose="020B0604020202020204" pitchFamily="34" charset="0"/>
              </a:rPr>
              <a:t> : action de tailler afin de favoriser la croissance, la floraison, la production de fruits et donner une forme harmonieuse à l'arbre.</a:t>
            </a:r>
          </a:p>
          <a:p>
            <a:pPr marL="285750" indent="-285750">
              <a:spcBef>
                <a:spcPct val="0"/>
              </a:spcBef>
            </a:pPr>
            <a:r>
              <a:rPr lang="fr-FR" altLang="fr-FR" sz="1400" b="1" dirty="0">
                <a:solidFill>
                  <a:srgbClr val="7030A0"/>
                </a:solidFill>
                <a:latin typeface="Arial" panose="020B0604020202020204" pitchFamily="34" charset="0"/>
              </a:rPr>
              <a:t>Organisme génétiquement modifié (OGM)</a:t>
            </a:r>
            <a:r>
              <a:rPr lang="fr-FR" altLang="fr-FR" sz="1400" dirty="0">
                <a:solidFill>
                  <a:srgbClr val="7030A0"/>
                </a:solidFill>
                <a:latin typeface="Arial" panose="020B0604020202020204" pitchFamily="34" charset="0"/>
              </a:rPr>
              <a:t> : organisme vivant dont le </a:t>
            </a:r>
            <a:r>
              <a:rPr lang="fr-FR" altLang="fr-FR" sz="1400" dirty="0">
                <a:solidFill>
                  <a:srgbClr val="7030A0"/>
                </a:solidFill>
                <a:latin typeface="Arial" panose="020B0604020202020204" pitchFamily="34" charset="0"/>
                <a:hlinkClick r:id="rId2" tooltip="Patrimoine génétique"/>
              </a:rPr>
              <a:t>patrimoine génétique</a:t>
            </a:r>
            <a:r>
              <a:rPr lang="fr-FR" altLang="fr-FR" sz="1400" dirty="0">
                <a:solidFill>
                  <a:srgbClr val="7030A0"/>
                </a:solidFill>
                <a:latin typeface="Arial" panose="020B0604020202020204" pitchFamily="34" charset="0"/>
              </a:rPr>
              <a:t> a été modifié par l'homme, en général par les méthodes du </a:t>
            </a:r>
            <a:r>
              <a:rPr lang="fr-FR" altLang="fr-FR" sz="1400" dirty="0">
                <a:solidFill>
                  <a:srgbClr val="7030A0"/>
                </a:solidFill>
                <a:latin typeface="Arial" panose="020B0604020202020204" pitchFamily="34" charset="0"/>
                <a:hlinkClick r:id="rId3" tooltip="Génie génétique"/>
              </a:rPr>
              <a:t>génie génétique</a:t>
            </a:r>
            <a:r>
              <a:rPr lang="fr-FR" altLang="fr-FR" sz="1400" dirty="0">
                <a:solidFill>
                  <a:srgbClr val="7030A0"/>
                </a:solidFill>
                <a:latin typeface="Arial" panose="020B0604020202020204" pitchFamily="34" charset="0"/>
              </a:rPr>
              <a:t>. (en anglais, « </a:t>
            </a:r>
            <a:r>
              <a:rPr lang="fr-FR" altLang="fr-FR" sz="1400" dirty="0" err="1">
                <a:solidFill>
                  <a:srgbClr val="7030A0"/>
                </a:solidFill>
                <a:latin typeface="Arial" panose="020B0604020202020204" pitchFamily="34" charset="0"/>
              </a:rPr>
              <a:t>genetically</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rPr>
              <a:t>modified</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rPr>
              <a:t>organism</a:t>
            </a:r>
            <a:r>
              <a:rPr lang="fr-FR" altLang="fr-FR" sz="1400" dirty="0">
                <a:solidFill>
                  <a:srgbClr val="7030A0"/>
                </a:solidFill>
                <a:latin typeface="Arial" panose="020B0604020202020204" pitchFamily="34" charset="0"/>
              </a:rPr>
              <a:t> (GMO) »).</a:t>
            </a:r>
          </a:p>
          <a:p>
            <a:pPr marL="285750" indent="-285750">
              <a:spcBef>
                <a:spcPct val="0"/>
              </a:spcBef>
            </a:pPr>
            <a:r>
              <a:rPr lang="fr-FR" altLang="fr-FR" sz="1400" b="1" i="1" dirty="0">
                <a:solidFill>
                  <a:srgbClr val="7030A0"/>
                </a:solidFill>
                <a:latin typeface="Arial" panose="020B0604020202020204" pitchFamily="34" charset="0"/>
              </a:rPr>
              <a:t>Transgénique</a:t>
            </a:r>
            <a:r>
              <a:rPr lang="fr-FR" altLang="fr-FR" sz="1400" dirty="0">
                <a:solidFill>
                  <a:srgbClr val="7030A0"/>
                </a:solidFill>
                <a:latin typeface="Arial" panose="020B0604020202020204" pitchFamily="34" charset="0"/>
              </a:rPr>
              <a:t> : désigne les organismes contenant dans leur génome des gènes « étrangers ». Ceux sont donc toujours des organismes génétiquement modifiés.</a:t>
            </a:r>
          </a:p>
          <a:p>
            <a:pPr marL="285750" indent="-285750" algn="just">
              <a:spcBef>
                <a:spcPct val="0"/>
              </a:spcBef>
            </a:pPr>
            <a:r>
              <a:rPr lang="fr-FR" altLang="fr-FR" sz="1400" b="1" i="1" dirty="0">
                <a:solidFill>
                  <a:srgbClr val="7030A0"/>
                </a:solidFill>
                <a:latin typeface="Arial" panose="020B0604020202020204" pitchFamily="34" charset="0"/>
              </a:rPr>
              <a:t>Génie génétique</a:t>
            </a:r>
            <a:r>
              <a:rPr lang="fr-FR" altLang="fr-FR" sz="1400" i="1"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rPr>
              <a:t>(ou </a:t>
            </a:r>
            <a:r>
              <a:rPr lang="fr-FR" altLang="fr-FR" sz="1400" b="1" i="1" dirty="0">
                <a:solidFill>
                  <a:srgbClr val="7030A0"/>
                </a:solidFill>
                <a:latin typeface="Arial" panose="020B0604020202020204" pitchFamily="34" charset="0"/>
              </a:rPr>
              <a:t>ingénierie génétique</a:t>
            </a:r>
            <a:r>
              <a:rPr lang="fr-FR" altLang="fr-FR" sz="1400" dirty="0">
                <a:solidFill>
                  <a:srgbClr val="7030A0"/>
                </a:solidFill>
                <a:latin typeface="Arial" panose="020B0604020202020204" pitchFamily="34" charset="0"/>
              </a:rPr>
              <a:t>) : ensemble de techniques, faisant partie de la </a:t>
            </a:r>
            <a:r>
              <a:rPr lang="fr-FR" altLang="fr-FR" sz="1400" dirty="0">
                <a:solidFill>
                  <a:srgbClr val="7030A0"/>
                </a:solidFill>
                <a:latin typeface="Arial" panose="020B0604020202020204" pitchFamily="34" charset="0"/>
                <a:hlinkClick r:id="rId4" tooltip="Biologie moléculaire"/>
              </a:rPr>
              <a:t>biologie moléculaire</a:t>
            </a:r>
            <a:r>
              <a:rPr lang="fr-FR" altLang="fr-FR" sz="1400" dirty="0">
                <a:solidFill>
                  <a:srgbClr val="7030A0"/>
                </a:solidFill>
                <a:latin typeface="Arial" panose="020B0604020202020204" pitchFamily="34" charset="0"/>
              </a:rPr>
              <a:t> et ayant pour objet l’utilisation des connaissances acquises en </a:t>
            </a:r>
            <a:r>
              <a:rPr lang="fr-FR" altLang="fr-FR" sz="1400" dirty="0">
                <a:solidFill>
                  <a:srgbClr val="7030A0"/>
                </a:solidFill>
                <a:latin typeface="Arial" panose="020B0604020202020204" pitchFamily="34" charset="0"/>
                <a:hlinkClick r:id="rId5" tooltip="Génétique"/>
              </a:rPr>
              <a:t>génétique</a:t>
            </a:r>
            <a:r>
              <a:rPr lang="fr-FR" altLang="fr-FR" sz="1400" dirty="0">
                <a:solidFill>
                  <a:srgbClr val="7030A0"/>
                </a:solidFill>
                <a:latin typeface="Arial" panose="020B0604020202020204" pitchFamily="34" charset="0"/>
              </a:rPr>
              <a:t> pour utiliser, reproduire, ou modifier le </a:t>
            </a:r>
            <a:r>
              <a:rPr lang="fr-FR" altLang="fr-FR" sz="1400" dirty="0">
                <a:solidFill>
                  <a:srgbClr val="7030A0"/>
                </a:solidFill>
                <a:latin typeface="Arial" panose="020B0604020202020204" pitchFamily="34" charset="0"/>
                <a:hlinkClick r:id="rId6" tooltip="Génome"/>
              </a:rPr>
              <a:t>génome</a:t>
            </a:r>
            <a:r>
              <a:rPr lang="fr-FR" altLang="fr-FR" sz="1400" dirty="0">
                <a:solidFill>
                  <a:srgbClr val="7030A0"/>
                </a:solidFill>
                <a:latin typeface="Arial" panose="020B0604020202020204" pitchFamily="34" charset="0"/>
              </a:rPr>
              <a:t> des êtres vivants.</a:t>
            </a:r>
          </a:p>
        </p:txBody>
      </p:sp>
      <p:sp>
        <p:nvSpPr>
          <p:cNvPr id="4" name="Espace réservé du numéro de diapositive 1">
            <a:extLst>
              <a:ext uri="{FF2B5EF4-FFF2-40B4-BE49-F238E27FC236}">
                <a16:creationId xmlns:a16="http://schemas.microsoft.com/office/drawing/2014/main" id="{81ECFFBA-3722-4960-88C2-789EDA3299B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172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53354580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80F47CDB-19E9-4CE0-BEA6-EE3D237F0CD6}"/>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ZoneTexte 1">
            <a:extLst>
              <a:ext uri="{FF2B5EF4-FFF2-40B4-BE49-F238E27FC236}">
                <a16:creationId xmlns:a16="http://schemas.microsoft.com/office/drawing/2014/main" id="{721C9F6C-3A72-48BF-9092-A27155AF4349}"/>
              </a:ext>
            </a:extLst>
          </p:cNvPr>
          <p:cNvSpPr txBox="1">
            <a:spLocks noChangeArrowheads="1"/>
          </p:cNvSpPr>
          <p:nvPr/>
        </p:nvSpPr>
        <p:spPr bwMode="auto">
          <a:xfrm>
            <a:off x="500063" y="849854"/>
            <a:ext cx="11376379"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b="1" u="sng" dirty="0">
                <a:solidFill>
                  <a:srgbClr val="7030A0"/>
                </a:solidFill>
                <a:latin typeface="Arial" panose="020B0604020202020204" pitchFamily="34" charset="0"/>
              </a:rPr>
              <a:t>Annexe 14 : Glossaire (suite)</a:t>
            </a:r>
          </a:p>
          <a:p>
            <a:pPr algn="just" eaLnBrk="1" hangingPunct="1">
              <a:spcBef>
                <a:spcPct val="0"/>
              </a:spcBef>
              <a:buFontTx/>
              <a:buNone/>
            </a:pPr>
            <a:endParaRPr lang="fr-FR" altLang="fr-FR" sz="1600" b="1" u="sng" dirty="0">
              <a:solidFill>
                <a:srgbClr val="7030A0"/>
              </a:solidFill>
              <a:latin typeface="Arial" panose="020B0604020202020204" pitchFamily="34" charset="0"/>
            </a:endParaRPr>
          </a:p>
          <a:p>
            <a:pPr algn="just" eaLnBrk="1" hangingPunct="1">
              <a:spcBef>
                <a:spcPct val="0"/>
              </a:spcBef>
              <a:buFontTx/>
              <a:buNone/>
            </a:pPr>
            <a:r>
              <a:rPr lang="fr-FR" altLang="fr-FR" sz="1600" b="1" u="sng" dirty="0">
                <a:solidFill>
                  <a:srgbClr val="7030A0"/>
                </a:solidFill>
                <a:latin typeface="Arial" panose="020B0604020202020204" pitchFamily="34" charset="0"/>
              </a:rPr>
              <a:t>Les fongicides utilisés contre les maladies causées par les champignons</a:t>
            </a:r>
          </a:p>
          <a:p>
            <a:pPr algn="just" eaLnBrk="1" hangingPunct="1">
              <a:spcBef>
                <a:spcPct val="0"/>
              </a:spcBef>
              <a:buFontTx/>
              <a:buNone/>
            </a:pPr>
            <a:endParaRPr lang="fr-FR" altLang="fr-FR" sz="1600" b="1" dirty="0">
              <a:solidFill>
                <a:srgbClr val="7030A0"/>
              </a:solidFill>
              <a:latin typeface="Arial" panose="020B0604020202020204" pitchFamily="34" charset="0"/>
            </a:endParaRPr>
          </a:p>
          <a:p>
            <a:pPr algn="just" eaLnBrk="1" hangingPunct="1">
              <a:spcBef>
                <a:spcPct val="0"/>
              </a:spcBef>
              <a:buFontTx/>
              <a:buNone/>
            </a:pPr>
            <a:r>
              <a:rPr lang="en-US" altLang="fr-FR" sz="1600" b="1" i="1" dirty="0" err="1">
                <a:solidFill>
                  <a:srgbClr val="7030A0"/>
                </a:solidFill>
                <a:latin typeface="Arial" panose="020B0604020202020204" pitchFamily="34" charset="0"/>
              </a:rPr>
              <a:t>Soufre</a:t>
            </a:r>
            <a:r>
              <a:rPr lang="en-US" altLang="fr-FR" sz="1600" b="1" dirty="0">
                <a:solidFill>
                  <a:srgbClr val="7030A0"/>
                </a:solidFill>
                <a:latin typeface="Arial" panose="020B0604020202020204" pitchFamily="34" charset="0"/>
              </a:rPr>
              <a:t> </a:t>
            </a:r>
            <a:r>
              <a:rPr lang="en-US" altLang="fr-FR" sz="1600" dirty="0">
                <a:solidFill>
                  <a:srgbClr val="7030A0"/>
                </a:solidFill>
                <a:latin typeface="Arial" panose="020B0604020202020204" pitchFamily="34" charset="0"/>
              </a:rPr>
              <a:t> : </a:t>
            </a:r>
            <a:r>
              <a:rPr lang="fr-FR" altLang="fr-FR" sz="1600" dirty="0">
                <a:solidFill>
                  <a:srgbClr val="7030A0"/>
                </a:solidFill>
                <a:latin typeface="Arial" panose="020B0604020202020204" pitchFamily="34" charset="0"/>
              </a:rPr>
              <a:t>fongicide de contact contre l'oïdium. Utile également contre la </a:t>
            </a:r>
            <a:r>
              <a:rPr lang="fr-FR" altLang="fr-FR" sz="1600" i="1" dirty="0">
                <a:solidFill>
                  <a:srgbClr val="7030A0"/>
                </a:solidFill>
                <a:latin typeface="Arial" panose="020B0604020202020204" pitchFamily="34" charset="0"/>
              </a:rPr>
              <a:t>tavelure du pommier</a:t>
            </a:r>
            <a:r>
              <a:rPr lang="fr-FR" altLang="fr-FR" sz="1600" dirty="0">
                <a:solidFill>
                  <a:srgbClr val="7030A0"/>
                </a:solidFill>
                <a:latin typeface="Arial" panose="020B0604020202020204" pitchFamily="34" charset="0"/>
              </a:rPr>
              <a:t>.</a:t>
            </a:r>
          </a:p>
          <a:p>
            <a:pPr algn="just" eaLnBrk="1" hangingPunct="1">
              <a:spcBef>
                <a:spcPct val="0"/>
              </a:spcBef>
              <a:buFontTx/>
              <a:buNone/>
            </a:pPr>
            <a:r>
              <a:rPr lang="fr-FR" altLang="fr-FR" sz="1600" b="1" i="1" dirty="0">
                <a:solidFill>
                  <a:srgbClr val="7030A0"/>
                </a:solidFill>
                <a:latin typeface="Arial" panose="020B0604020202020204" pitchFamily="34" charset="0"/>
              </a:rPr>
              <a:t>Cuivre</a:t>
            </a:r>
            <a:r>
              <a:rPr lang="fr-FR" altLang="fr-FR" sz="1600" i="1" dirty="0">
                <a:solidFill>
                  <a:srgbClr val="7030A0"/>
                </a:solidFill>
                <a:latin typeface="Arial" panose="020B0604020202020204" pitchFamily="34" charset="0"/>
              </a:rPr>
              <a:t> (du sulfate ou de l'oxychlorure) </a:t>
            </a:r>
            <a:r>
              <a:rPr lang="fr-FR" altLang="fr-FR" sz="1600" dirty="0">
                <a:solidFill>
                  <a:srgbClr val="7030A0"/>
                </a:solidFill>
                <a:latin typeface="Arial" panose="020B0604020202020204" pitchFamily="34" charset="0"/>
              </a:rPr>
              <a:t>: À utiliser en hiver en prévention de plusieurs maladies : </a:t>
            </a:r>
            <a:r>
              <a:rPr lang="fr-FR" altLang="fr-FR" sz="1600" i="1" dirty="0">
                <a:solidFill>
                  <a:srgbClr val="7030A0"/>
                </a:solidFill>
                <a:latin typeface="Arial" panose="020B0604020202020204" pitchFamily="34" charset="0"/>
              </a:rPr>
              <a:t>chancre</a:t>
            </a:r>
            <a:r>
              <a:rPr lang="fr-FR" altLang="fr-FR" sz="1600" dirty="0">
                <a:solidFill>
                  <a:srgbClr val="7030A0"/>
                </a:solidFill>
                <a:latin typeface="Arial" panose="020B0604020202020204" pitchFamily="34" charset="0"/>
              </a:rPr>
              <a:t>, </a:t>
            </a:r>
            <a:r>
              <a:rPr lang="fr-FR" altLang="fr-FR" sz="1600" i="1" dirty="0">
                <a:solidFill>
                  <a:srgbClr val="7030A0"/>
                </a:solidFill>
                <a:latin typeface="Arial" panose="020B0604020202020204" pitchFamily="34" charset="0"/>
              </a:rPr>
              <a:t>cloque</a:t>
            </a:r>
            <a:r>
              <a:rPr lang="fr-FR" altLang="fr-FR" sz="1600" dirty="0">
                <a:solidFill>
                  <a:srgbClr val="7030A0"/>
                </a:solidFill>
                <a:latin typeface="Arial" panose="020B0604020202020204" pitchFamily="34" charset="0"/>
              </a:rPr>
              <a:t>, </a:t>
            </a:r>
            <a:r>
              <a:rPr lang="fr-FR" altLang="fr-FR" sz="1600" i="1" dirty="0" err="1">
                <a:solidFill>
                  <a:srgbClr val="7030A0"/>
                </a:solidFill>
                <a:latin typeface="Arial" panose="020B0604020202020204" pitchFamily="34" charset="0"/>
              </a:rPr>
              <a:t>corynéum</a:t>
            </a:r>
            <a:r>
              <a:rPr lang="fr-FR" altLang="fr-FR" sz="1600" dirty="0">
                <a:solidFill>
                  <a:srgbClr val="7030A0"/>
                </a:solidFill>
                <a:latin typeface="Arial" panose="020B0604020202020204" pitchFamily="34" charset="0"/>
              </a:rPr>
              <a:t> (maladie criblée), </a:t>
            </a:r>
            <a:r>
              <a:rPr lang="fr-FR" altLang="fr-FR" sz="1600" i="1" dirty="0">
                <a:solidFill>
                  <a:srgbClr val="7030A0"/>
                </a:solidFill>
                <a:latin typeface="Arial" panose="020B0604020202020204" pitchFamily="34" charset="0"/>
              </a:rPr>
              <a:t>monilia</a:t>
            </a:r>
            <a:r>
              <a:rPr lang="fr-FR" altLang="fr-FR" sz="1600" dirty="0">
                <a:solidFill>
                  <a:srgbClr val="7030A0"/>
                </a:solidFill>
                <a:latin typeface="Arial" panose="020B0604020202020204" pitchFamily="34" charset="0"/>
              </a:rPr>
              <a:t>, </a:t>
            </a:r>
            <a:r>
              <a:rPr lang="fr-FR" altLang="fr-FR" sz="1600" i="1" dirty="0">
                <a:solidFill>
                  <a:srgbClr val="7030A0"/>
                </a:solidFill>
                <a:latin typeface="Arial" panose="020B0604020202020204" pitchFamily="34" charset="0"/>
              </a:rPr>
              <a:t>tavelure</a:t>
            </a:r>
            <a:r>
              <a:rPr lang="fr-FR" altLang="fr-FR" sz="1600" dirty="0">
                <a:solidFill>
                  <a:srgbClr val="7030A0"/>
                </a:solidFill>
                <a:latin typeface="Arial" panose="020B0604020202020204" pitchFamily="34" charset="0"/>
              </a:rPr>
              <a:t>. Ne pas l'utiliser sur le feuillage des arbres mais sur le bois et les bourgeons.</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b="1" u="sng" dirty="0">
                <a:solidFill>
                  <a:srgbClr val="7030A0"/>
                </a:solidFill>
                <a:latin typeface="Arial" panose="020B0604020202020204" pitchFamily="34" charset="0"/>
              </a:rPr>
              <a:t>Les insecticides biologiques</a:t>
            </a:r>
          </a:p>
          <a:p>
            <a:pPr algn="just" eaLnBrk="1" hangingPunct="1">
              <a:spcBef>
                <a:spcPct val="0"/>
              </a:spcBef>
              <a:buFontTx/>
              <a:buNone/>
            </a:pPr>
            <a:endParaRPr lang="fr-FR" altLang="fr-FR" sz="1600" b="1" dirty="0">
              <a:solidFill>
                <a:srgbClr val="7030A0"/>
              </a:solidFill>
              <a:latin typeface="Arial" panose="020B0604020202020204" pitchFamily="34" charset="0"/>
            </a:endParaRPr>
          </a:p>
          <a:p>
            <a:pPr algn="just" eaLnBrk="1" hangingPunct="1">
              <a:spcBef>
                <a:spcPct val="0"/>
              </a:spcBef>
              <a:buFontTx/>
              <a:buNone/>
            </a:pPr>
            <a:r>
              <a:rPr lang="fr-FR" altLang="fr-FR" sz="1600" b="1" i="1" dirty="0">
                <a:solidFill>
                  <a:srgbClr val="7030A0"/>
                </a:solidFill>
                <a:latin typeface="Arial" panose="020B0604020202020204" pitchFamily="34" charset="0"/>
              </a:rPr>
              <a:t>Bacillus </a:t>
            </a:r>
            <a:r>
              <a:rPr lang="fr-FR" altLang="fr-FR" sz="1600" b="1" i="1" dirty="0" err="1">
                <a:solidFill>
                  <a:srgbClr val="7030A0"/>
                </a:solidFill>
                <a:latin typeface="Arial" panose="020B0604020202020204" pitchFamily="34" charset="0"/>
              </a:rPr>
              <a:t>Thurigensis</a:t>
            </a:r>
            <a:r>
              <a:rPr lang="fr-FR" altLang="fr-FR" sz="1600" b="1" i="1" dirty="0">
                <a:solidFill>
                  <a:srgbClr val="7030A0"/>
                </a:solidFill>
                <a:latin typeface="Arial" panose="020B0604020202020204" pitchFamily="34" charset="0"/>
              </a:rPr>
              <a:t> </a:t>
            </a:r>
            <a:r>
              <a:rPr lang="fr-FR" altLang="fr-FR" sz="1600" dirty="0">
                <a:solidFill>
                  <a:srgbClr val="7030A0"/>
                </a:solidFill>
                <a:latin typeface="Arial" panose="020B0604020202020204" pitchFamily="34" charset="0"/>
              </a:rPr>
              <a:t>: bacille utilisé comme insecticide biologique, contre de nombreux insectes dont le </a:t>
            </a:r>
            <a:r>
              <a:rPr lang="fr-FR" altLang="fr-FR" sz="1600" i="1" dirty="0">
                <a:solidFill>
                  <a:srgbClr val="7030A0"/>
                </a:solidFill>
                <a:latin typeface="Arial" panose="020B0604020202020204" pitchFamily="34" charset="0"/>
              </a:rPr>
              <a:t>carpocapse</a:t>
            </a:r>
            <a:r>
              <a:rPr lang="fr-FR" altLang="fr-FR" sz="1600" dirty="0">
                <a:solidFill>
                  <a:srgbClr val="7030A0"/>
                </a:solidFill>
                <a:latin typeface="Arial" panose="020B0604020202020204" pitchFamily="34" charset="0"/>
              </a:rPr>
              <a:t> (ver) des pommes et poires.</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b="1" u="sng" dirty="0">
                <a:solidFill>
                  <a:srgbClr val="7030A0"/>
                </a:solidFill>
                <a:latin typeface="Arial" panose="020B0604020202020204" pitchFamily="34" charset="0"/>
              </a:rPr>
              <a:t>Les insectes ravageurs</a:t>
            </a:r>
          </a:p>
          <a:p>
            <a:pPr algn="just" eaLnBrk="1" hangingPunct="1">
              <a:spcBef>
                <a:spcPct val="0"/>
              </a:spcBef>
              <a:buFontTx/>
              <a:buNone/>
            </a:pPr>
            <a:endParaRPr lang="fr-FR" altLang="fr-FR" sz="1600" b="1" dirty="0">
              <a:solidFill>
                <a:srgbClr val="7030A0"/>
              </a:solidFill>
              <a:latin typeface="Arial" panose="020B0604020202020204" pitchFamily="34" charset="0"/>
            </a:endParaRPr>
          </a:p>
          <a:p>
            <a:pPr algn="just" eaLnBrk="1" hangingPunct="1">
              <a:spcBef>
                <a:spcPct val="0"/>
              </a:spcBef>
              <a:buFontTx/>
              <a:buNone/>
            </a:pPr>
            <a:r>
              <a:rPr lang="fr-FR" altLang="fr-FR" sz="1600" b="1" i="1" dirty="0">
                <a:solidFill>
                  <a:srgbClr val="7030A0"/>
                </a:solidFill>
                <a:latin typeface="Arial" panose="020B0604020202020204" pitchFamily="34" charset="0"/>
              </a:rPr>
              <a:t>Puceron</a:t>
            </a:r>
            <a:r>
              <a:rPr lang="fr-FR" altLang="fr-FR" sz="1600" i="1" dirty="0">
                <a:solidFill>
                  <a:srgbClr val="7030A0"/>
                </a:solidFill>
                <a:latin typeface="Arial" panose="020B0604020202020204" pitchFamily="34" charset="0"/>
              </a:rPr>
              <a:t> </a:t>
            </a:r>
            <a:r>
              <a:rPr lang="fr-FR" altLang="fr-FR" sz="1600" dirty="0">
                <a:solidFill>
                  <a:srgbClr val="7030A0"/>
                </a:solidFill>
                <a:latin typeface="Arial" panose="020B0604020202020204" pitchFamily="34" charset="0"/>
              </a:rPr>
              <a:t>: il se développe sur les jeunes tiges, déforme les feuilles qui s'enroulent et ralentit la pousse. On peut lutter avec des larves de </a:t>
            </a:r>
            <a:r>
              <a:rPr lang="fr-FR" altLang="fr-FR" sz="1600" i="1" dirty="0">
                <a:solidFill>
                  <a:srgbClr val="7030A0"/>
                </a:solidFill>
                <a:latin typeface="Arial" panose="020B0604020202020204" pitchFamily="34" charset="0"/>
              </a:rPr>
              <a:t>coccinelles</a:t>
            </a:r>
            <a:r>
              <a:rPr lang="fr-FR" altLang="fr-FR" sz="1600" dirty="0">
                <a:solidFill>
                  <a:srgbClr val="7030A0"/>
                </a:solidFill>
                <a:latin typeface="Arial" panose="020B0604020202020204" pitchFamily="34" charset="0"/>
              </a:rPr>
              <a:t> que l'on achète en magasin. Mais cette méthode est aléatoire car si les conditions climatiques ne conviennent pas, les coccinelles ne jouent pas leur rôle de prédateurs du puceron. En cas d'absolue nécessité, on peut traiter avant la fin de la floraison et si l'attaque se produit en août, « on regarde ». II est trop tard pour traiter sans conséquence nocive pour les fruits. Les pucerons s'installent de préférence sur les jeunes plantations, surtout si on utilise une fumure un peu trop copieuse, trop riche en azote. Alors les rameaux sont très tendres, ils exsudent du miellat, du sucre en excès. Les fourmis se nourrissent de ce miellat mais n'ont pas d'action directe sur la plante. Leur présence signale donc celle des pucerons. Équilibrer la fumure est un moyen de lutte contre les pucerons.</a:t>
            </a:r>
          </a:p>
        </p:txBody>
      </p:sp>
      <p:sp>
        <p:nvSpPr>
          <p:cNvPr id="4" name="Espace réservé du numéro de diapositive 1">
            <a:extLst>
              <a:ext uri="{FF2B5EF4-FFF2-40B4-BE49-F238E27FC236}">
                <a16:creationId xmlns:a16="http://schemas.microsoft.com/office/drawing/2014/main" id="{8E571733-CA7D-4A8C-A4F5-6D765DD7A7C8}"/>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173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537967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3FC21908-42E3-4D89-8681-18989761F4AD}"/>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ZoneTexte 1">
            <a:extLst>
              <a:ext uri="{FF2B5EF4-FFF2-40B4-BE49-F238E27FC236}">
                <a16:creationId xmlns:a16="http://schemas.microsoft.com/office/drawing/2014/main" id="{702F314C-CF2D-4EA5-8D87-5DD10238F4CB}"/>
              </a:ext>
            </a:extLst>
          </p:cNvPr>
          <p:cNvSpPr txBox="1">
            <a:spLocks noChangeArrowheads="1"/>
          </p:cNvSpPr>
          <p:nvPr/>
        </p:nvSpPr>
        <p:spPr bwMode="auto">
          <a:xfrm>
            <a:off x="249611" y="785308"/>
            <a:ext cx="1151925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u="sng" dirty="0">
                <a:solidFill>
                  <a:srgbClr val="7030A0"/>
                </a:solidFill>
                <a:latin typeface="Arial" panose="020B0604020202020204" pitchFamily="34" charset="0"/>
              </a:rPr>
              <a:t>Annexe 14 :  Glossaire (suite)</a:t>
            </a:r>
          </a:p>
          <a:p>
            <a:pPr algn="just" eaLnBrk="1" hangingPunct="1">
              <a:spcBef>
                <a:spcPct val="0"/>
              </a:spcBef>
              <a:buFontTx/>
              <a:buNone/>
            </a:pPr>
            <a:endParaRPr lang="fr-FR" altLang="fr-FR" sz="1400" b="1" u="sng" dirty="0">
              <a:solidFill>
                <a:srgbClr val="7030A0"/>
              </a:solidFill>
              <a:latin typeface="Arial" panose="020B0604020202020204" pitchFamily="34" charset="0"/>
            </a:endParaRPr>
          </a:p>
          <a:p>
            <a:pPr algn="just" eaLnBrk="1" hangingPunct="1">
              <a:spcBef>
                <a:spcPct val="0"/>
              </a:spcBef>
              <a:buFontTx/>
              <a:buNone/>
            </a:pPr>
            <a:r>
              <a:rPr lang="fr-FR" altLang="fr-FR" sz="1400" b="1" u="sng" dirty="0">
                <a:solidFill>
                  <a:srgbClr val="7030A0"/>
                </a:solidFill>
                <a:latin typeface="Arial" panose="020B0604020202020204" pitchFamily="34" charset="0"/>
              </a:rPr>
              <a:t>Les insectes ravageurs (suite)</a:t>
            </a:r>
          </a:p>
          <a:p>
            <a:pPr algn="just" eaLnBrk="1" hangingPunct="1">
              <a:spcBef>
                <a:spcPct val="0"/>
              </a:spcBef>
              <a:buFontTx/>
              <a:buNone/>
            </a:pPr>
            <a:endParaRPr lang="fr-FR" altLang="fr-FR" sz="1400" b="1" dirty="0">
              <a:solidFill>
                <a:srgbClr val="7030A0"/>
              </a:solidFill>
              <a:latin typeface="Arial" panose="020B0604020202020204" pitchFamily="34" charset="0"/>
            </a:endParaRPr>
          </a:p>
          <a:p>
            <a:pPr algn="just" eaLnBrk="1" hangingPunct="1">
              <a:spcBef>
                <a:spcPct val="0"/>
              </a:spcBef>
              <a:buFontTx/>
              <a:buNone/>
            </a:pPr>
            <a:r>
              <a:rPr lang="fr-FR" altLang="fr-FR" sz="1400" b="1" i="1" dirty="0">
                <a:solidFill>
                  <a:srgbClr val="7030A0"/>
                </a:solidFill>
                <a:latin typeface="Arial" panose="020B0604020202020204" pitchFamily="34" charset="0"/>
              </a:rPr>
              <a:t>Ver ou carpocapse </a:t>
            </a:r>
            <a:r>
              <a:rPr lang="fr-FR" altLang="fr-FR" sz="1400" dirty="0">
                <a:solidFill>
                  <a:srgbClr val="7030A0"/>
                </a:solidFill>
                <a:latin typeface="Arial" panose="020B0604020202020204" pitchFamily="34" charset="0"/>
              </a:rPr>
              <a:t>: se développe en deux générations : l'une mi-mai, l'autre début août. Le ver se nourrit dans le fruit. Puis, lorsque celui-ci tombe, le ver en sort. À l'automne, il s'enfonce dans le sol à une profondeur variable selon le froid. Puis, il forme une chrysalide. Dès que la terre se réchauffe, il se transforme en papillon qui va pondre à nouveau, sur l'arbre le plus proche, celui qui se trouve juste au-dessus de lui. L'éclosion des œufs étant liée aux conditions atmosphériques, après trois printemps très chauds comme en 2003, 2004 et 2005, les œufs ont éclos en plus grand nombre et l'infestation a progressé. Un moyen de lutte basique : ramasser tous les fruits véreux dès leur chute, voire plus tôt, dès que le fruit jaunit alors que tous les autres sont encore verts.</a:t>
            </a:r>
          </a:p>
          <a:p>
            <a:pPr algn="just" eaLnBrk="1" hangingPunct="1">
              <a:spcBef>
                <a:spcPct val="0"/>
              </a:spcBef>
              <a:buFontTx/>
              <a:buNone/>
            </a:pPr>
            <a:r>
              <a:rPr lang="fr-FR" altLang="fr-FR" sz="1400" dirty="0">
                <a:solidFill>
                  <a:srgbClr val="7030A0"/>
                </a:solidFill>
                <a:latin typeface="Arial" panose="020B0604020202020204" pitchFamily="34" charset="0"/>
              </a:rPr>
              <a:t>À compléter par une méthode de lutte biologique : achetez une boîte en carton percée de petits orifices dans laquelle est placée une pastille de phéromones. Suspendez aux branches tous les 20 mètres environ, dès la fin de la floraison, lorsque le fruit est de la taille d'une petite noisette. Les mâles, attirés par les phéromones, vont pénétrer dans la boîte ; ils ne pourront plus ressortir car ils se seront englués sur les parois. Les femelles, ainsi, ne seront pas fécondées.</a:t>
            </a:r>
          </a:p>
        </p:txBody>
      </p:sp>
      <p:sp>
        <p:nvSpPr>
          <p:cNvPr id="4" name="Espace réservé du numéro de diapositive 1">
            <a:extLst>
              <a:ext uri="{FF2B5EF4-FFF2-40B4-BE49-F238E27FC236}">
                <a16:creationId xmlns:a16="http://schemas.microsoft.com/office/drawing/2014/main" id="{957CC73D-F266-4944-A83A-AFC41E325DB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174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086917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333083-F4D1-4796-B188-33426E5F891C}"/>
              </a:ext>
            </a:extLst>
          </p:cNvPr>
          <p:cNvSpPr txBox="1">
            <a:spLocks noChangeArrowheads="1"/>
          </p:cNvSpPr>
          <p:nvPr/>
        </p:nvSpPr>
        <p:spPr bwMode="auto">
          <a:xfrm>
            <a:off x="500063" y="1000125"/>
            <a:ext cx="1140865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b="1" u="sng" dirty="0">
                <a:solidFill>
                  <a:srgbClr val="7030A0"/>
                </a:solidFill>
                <a:latin typeface="Arial" panose="020B0604020202020204" pitchFamily="34" charset="0"/>
              </a:rPr>
              <a:t>Annexe 14 : Glossaire (suite)</a:t>
            </a:r>
          </a:p>
          <a:p>
            <a:pPr eaLnBrk="1" hangingPunct="1">
              <a:spcBef>
                <a:spcPct val="0"/>
              </a:spcBef>
              <a:buFontTx/>
              <a:buNone/>
            </a:pPr>
            <a:endParaRPr lang="fr-FR" altLang="fr-FR" sz="1400" b="1" u="sng" dirty="0">
              <a:solidFill>
                <a:srgbClr val="7030A0"/>
              </a:solidFill>
              <a:latin typeface="Arial" panose="020B0604020202020204" pitchFamily="34" charset="0"/>
            </a:endParaRPr>
          </a:p>
          <a:p>
            <a:pPr eaLnBrk="1" hangingPunct="1">
              <a:spcBef>
                <a:spcPct val="0"/>
              </a:spcBef>
              <a:buFontTx/>
              <a:buNone/>
            </a:pPr>
            <a:r>
              <a:rPr lang="fr-FR" altLang="fr-FR" sz="1400" b="1" u="sng" dirty="0">
                <a:solidFill>
                  <a:srgbClr val="7030A0"/>
                </a:solidFill>
                <a:latin typeface="Arial" panose="020B0604020202020204" pitchFamily="34" charset="0"/>
              </a:rPr>
              <a:t>A14.2. Les maladies des plantes</a:t>
            </a:r>
          </a:p>
          <a:p>
            <a:pPr eaLnBrk="1" hangingPunct="1">
              <a:spcBef>
                <a:spcPct val="0"/>
              </a:spcBef>
              <a:buFontTx/>
              <a:buNone/>
            </a:pPr>
            <a:endParaRPr lang="fr-FR" altLang="fr-FR" sz="1400" dirty="0">
              <a:solidFill>
                <a:srgbClr val="7030A0"/>
              </a:solidFill>
              <a:latin typeface="Arial" panose="020B0604020202020204" pitchFamily="34" charset="0"/>
            </a:endParaRPr>
          </a:p>
          <a:p>
            <a:pPr algn="just" eaLnBrk="1" hangingPunct="1">
              <a:spcBef>
                <a:spcPct val="0"/>
              </a:spcBef>
              <a:buFontTx/>
              <a:buNone/>
            </a:pPr>
            <a:r>
              <a:rPr lang="fr-FR" altLang="fr-FR" sz="1400" dirty="0">
                <a:solidFill>
                  <a:srgbClr val="7030A0"/>
                </a:solidFill>
                <a:latin typeface="Arial" panose="020B0604020202020204" pitchFamily="34" charset="0"/>
              </a:rPr>
              <a:t>Conseil de base pour prévenir les maladies : à l'automne, après les premières gelées blanches, on ramasse les feuilles mortes et on les brûle. Ce n'est possible que si l'on a peu d'arbres et si le sol est propre. Voici quelques conseils plus spécifiques à quelques maladies.</a:t>
            </a:r>
          </a:p>
          <a:p>
            <a:pPr algn="just" eaLnBrk="1" hangingPunct="1">
              <a:spcBef>
                <a:spcPct val="0"/>
              </a:spcBef>
              <a:buFontTx/>
              <a:buNone/>
            </a:pPr>
            <a:endParaRPr lang="fr-FR" altLang="fr-FR" sz="1400" dirty="0">
              <a:solidFill>
                <a:srgbClr val="7030A0"/>
              </a:solidFill>
              <a:latin typeface="Arial" panose="020B0604020202020204" pitchFamily="34" charset="0"/>
            </a:endParaRPr>
          </a:p>
          <a:p>
            <a:pPr algn="just" eaLnBrk="1" hangingPunct="1">
              <a:spcBef>
                <a:spcPct val="0"/>
              </a:spcBef>
              <a:buFontTx/>
              <a:buNone/>
            </a:pPr>
            <a:r>
              <a:rPr lang="fr-FR" altLang="fr-FR" sz="1400" b="1" i="1" u="sng" dirty="0">
                <a:solidFill>
                  <a:srgbClr val="7030A0"/>
                </a:solidFill>
                <a:latin typeface="Arial" panose="020B0604020202020204" pitchFamily="34" charset="0"/>
              </a:rPr>
              <a:t>Oïdium</a:t>
            </a:r>
            <a:r>
              <a:rPr lang="fr-FR" altLang="fr-FR" sz="1400" dirty="0">
                <a:solidFill>
                  <a:srgbClr val="7030A0"/>
                </a:solidFill>
                <a:latin typeface="Arial" panose="020B0604020202020204" pitchFamily="34" charset="0"/>
              </a:rPr>
              <a:t> :  Contre l'oïdium qui s'attaque aux jeunes rameaux et aux jeunes feuilles, on utilise du soufre, quand on constate que la feuille est recouverte d'une poudre blanche. Le soufre se présente sous deux formes : mouillable à pulvériser, ou en poudre à épandre, lorsqu'il y a de la rosée. On peut également en placer sous l'arbre : la chaleur du soleil va provoquer un dégagement de gaz sulfureux qui agit.</a:t>
            </a:r>
          </a:p>
          <a:p>
            <a:pPr algn="just" eaLnBrk="1" hangingPunct="1">
              <a:spcBef>
                <a:spcPct val="0"/>
              </a:spcBef>
              <a:buFontTx/>
              <a:buNone/>
            </a:pPr>
            <a:endParaRPr lang="fr-FR" altLang="fr-FR" sz="1400" dirty="0">
              <a:solidFill>
                <a:srgbClr val="7030A0"/>
              </a:solidFill>
              <a:latin typeface="Arial" panose="020B0604020202020204" pitchFamily="34" charset="0"/>
            </a:endParaRPr>
          </a:p>
          <a:p>
            <a:pPr algn="just" eaLnBrk="1" hangingPunct="1">
              <a:spcBef>
                <a:spcPct val="0"/>
              </a:spcBef>
              <a:buFontTx/>
              <a:buNone/>
            </a:pPr>
            <a:r>
              <a:rPr lang="fr-FR" altLang="fr-FR" sz="1400" b="1" i="1" u="sng" dirty="0">
                <a:solidFill>
                  <a:srgbClr val="7030A0"/>
                </a:solidFill>
                <a:latin typeface="Arial" panose="020B0604020202020204" pitchFamily="34" charset="0"/>
              </a:rPr>
              <a:t>Chancre</a:t>
            </a:r>
            <a:r>
              <a:rPr lang="fr-FR" altLang="fr-FR" sz="1400" dirty="0">
                <a:solidFill>
                  <a:srgbClr val="7030A0"/>
                </a:solidFill>
                <a:latin typeface="Arial" panose="020B0604020202020204" pitchFamily="34" charset="0"/>
              </a:rPr>
              <a:t> : Le chancre détruit les tissus conducteurs sous l'écorce et la branche meurt. Dès son apparition (l'écorce se craquelle, devient noire), il faut absolument couper la branche malade et la brûler, puis désinfecter le sécateur (à l'eau javellisée ou au formol). Si le tronc est attaqué, il faut pratiquer un curetage : avec une serpette, on gratte toute la partie malade puis on applique du mastic à cicatriser.</a:t>
            </a:r>
          </a:p>
          <a:p>
            <a:pPr algn="just" eaLnBrk="1" hangingPunct="1">
              <a:spcBef>
                <a:spcPct val="0"/>
              </a:spcBef>
              <a:buFontTx/>
              <a:buNone/>
            </a:pPr>
            <a:endParaRPr lang="fr-FR" altLang="fr-FR" sz="1400" dirty="0">
              <a:solidFill>
                <a:srgbClr val="7030A0"/>
              </a:solidFill>
              <a:latin typeface="Arial" panose="020B0604020202020204" pitchFamily="34" charset="0"/>
            </a:endParaRPr>
          </a:p>
          <a:p>
            <a:pPr algn="just" eaLnBrk="1" hangingPunct="1">
              <a:spcBef>
                <a:spcPct val="0"/>
              </a:spcBef>
              <a:buFontTx/>
              <a:buNone/>
            </a:pPr>
            <a:r>
              <a:rPr lang="fr-FR" altLang="fr-FR" sz="1400" b="1" i="1" u="sng" dirty="0">
                <a:solidFill>
                  <a:srgbClr val="7030A0"/>
                </a:solidFill>
                <a:latin typeface="Arial" panose="020B0604020202020204" pitchFamily="34" charset="0"/>
              </a:rPr>
              <a:t>Moniliose</a:t>
            </a:r>
            <a:r>
              <a:rPr lang="fr-FR" altLang="fr-FR" sz="1400" dirty="0">
                <a:solidFill>
                  <a:srgbClr val="7030A0"/>
                </a:solidFill>
                <a:latin typeface="Arial" panose="020B0604020202020204" pitchFamily="34" charset="0"/>
              </a:rPr>
              <a:t> : La moniliose est un champignon parasite qui peut s'attaquer aux rameaux en détruisant une partie de l'écorce et en provoquant des suintements. La branche, alors, dépérit. Le fruit lui-même peut également être attaqué : il commence par pourrir, puis il devient ridé, dur, et se couvre d'une pellicule à pustules blanchâtres. Préventivement, on peut utiliser de la bouillie bordelaise en fin d'hiver.</a:t>
            </a:r>
          </a:p>
        </p:txBody>
      </p:sp>
      <p:sp>
        <p:nvSpPr>
          <p:cNvPr id="3" name="WordArt 4">
            <a:extLst>
              <a:ext uri="{FF2B5EF4-FFF2-40B4-BE49-F238E27FC236}">
                <a16:creationId xmlns:a16="http://schemas.microsoft.com/office/drawing/2014/main" id="{6C49935B-F276-492E-BCBB-34FBC8210E2B}"/>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Espace réservé du numéro de diapositive 1">
            <a:extLst>
              <a:ext uri="{FF2B5EF4-FFF2-40B4-BE49-F238E27FC236}">
                <a16:creationId xmlns:a16="http://schemas.microsoft.com/office/drawing/2014/main" id="{2AEC1C1C-3674-452C-936B-54AC0E4BF04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175</a:t>
            </a:fld>
            <a:endParaRPr lang="fr-FR" altLang="fr-FR" sz="1200">
              <a:solidFill>
                <a:srgbClr val="898989"/>
              </a:solidFill>
              <a:latin typeface="Times New Roman" panose="02020603050405020304" pitchFamily="18" charset="0"/>
            </a:endParaRPr>
          </a:p>
        </p:txBody>
      </p:sp>
      <p:sp>
        <p:nvSpPr>
          <p:cNvPr id="5" name="Rectangle 4">
            <a:extLst>
              <a:ext uri="{FF2B5EF4-FFF2-40B4-BE49-F238E27FC236}">
                <a16:creationId xmlns:a16="http://schemas.microsoft.com/office/drawing/2014/main" id="{10BAB436-C457-4311-B9A0-3D3C635725A8}"/>
              </a:ext>
            </a:extLst>
          </p:cNvPr>
          <p:cNvSpPr/>
          <p:nvPr/>
        </p:nvSpPr>
        <p:spPr>
          <a:xfrm>
            <a:off x="1931350" y="6451990"/>
            <a:ext cx="2861104" cy="276999"/>
          </a:xfrm>
          <a:prstGeom prst="rect">
            <a:avLst/>
          </a:prstGeom>
        </p:spPr>
        <p:txBody>
          <a:bodyPr wrap="none">
            <a:spAutoFit/>
          </a:bodyPr>
          <a:lstStyle/>
          <a:p>
            <a:pPr algn="ctr"/>
            <a:r>
              <a:rPr lang="fr-FR" sz="1200" dirty="0">
                <a:solidFill>
                  <a:srgbClr val="7030A0"/>
                </a:solidFill>
              </a:rPr>
              <a:t>Chancre bactérien (</a:t>
            </a:r>
            <a:r>
              <a:rPr lang="fr-FR" sz="1200" i="1" dirty="0">
                <a:solidFill>
                  <a:srgbClr val="7030A0"/>
                </a:solidFill>
              </a:rPr>
              <a:t>Pseudomonas </a:t>
            </a:r>
            <a:r>
              <a:rPr lang="fr-FR" sz="1200" i="1" dirty="0" err="1">
                <a:solidFill>
                  <a:srgbClr val="7030A0"/>
                </a:solidFill>
              </a:rPr>
              <a:t>syringae</a:t>
            </a:r>
            <a:r>
              <a:rPr lang="fr-FR" sz="1200" dirty="0">
                <a:solidFill>
                  <a:srgbClr val="7030A0"/>
                </a:solidFill>
              </a:rPr>
              <a:t>)</a:t>
            </a:r>
          </a:p>
        </p:txBody>
      </p:sp>
      <p:pic>
        <p:nvPicPr>
          <p:cNvPr id="7" name="Image 6">
            <a:extLst>
              <a:ext uri="{FF2B5EF4-FFF2-40B4-BE49-F238E27FC236}">
                <a16:creationId xmlns:a16="http://schemas.microsoft.com/office/drawing/2014/main" id="{ADF9E6DB-5301-4B80-8C9E-E0B7FE209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4579" y="5189552"/>
            <a:ext cx="1583697" cy="1140262"/>
          </a:xfrm>
          <a:prstGeom prst="rect">
            <a:avLst/>
          </a:prstGeom>
        </p:spPr>
      </p:pic>
      <p:pic>
        <p:nvPicPr>
          <p:cNvPr id="9" name="Image 8">
            <a:extLst>
              <a:ext uri="{FF2B5EF4-FFF2-40B4-BE49-F238E27FC236}">
                <a16:creationId xmlns:a16="http://schemas.microsoft.com/office/drawing/2014/main" id="{E14E704B-CB63-4D4B-B056-1A1F1821F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05" y="5127955"/>
            <a:ext cx="1688511" cy="1266383"/>
          </a:xfrm>
          <a:prstGeom prst="rect">
            <a:avLst/>
          </a:prstGeom>
        </p:spPr>
      </p:pic>
      <p:pic>
        <p:nvPicPr>
          <p:cNvPr id="11" name="Image 10">
            <a:extLst>
              <a:ext uri="{FF2B5EF4-FFF2-40B4-BE49-F238E27FC236}">
                <a16:creationId xmlns:a16="http://schemas.microsoft.com/office/drawing/2014/main" id="{58C83B91-7CDB-4185-8737-BE6FBFF12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0679" y="5366773"/>
            <a:ext cx="2681775" cy="1063259"/>
          </a:xfrm>
          <a:prstGeom prst="rect">
            <a:avLst/>
          </a:prstGeom>
        </p:spPr>
      </p:pic>
      <p:sp>
        <p:nvSpPr>
          <p:cNvPr id="12" name="Rectangle 11">
            <a:extLst>
              <a:ext uri="{FF2B5EF4-FFF2-40B4-BE49-F238E27FC236}">
                <a16:creationId xmlns:a16="http://schemas.microsoft.com/office/drawing/2014/main" id="{C3BE3D04-7974-4AF3-AB35-E11AF7452C3A}"/>
              </a:ext>
            </a:extLst>
          </p:cNvPr>
          <p:cNvSpPr/>
          <p:nvPr/>
        </p:nvSpPr>
        <p:spPr>
          <a:xfrm>
            <a:off x="7156609" y="6207589"/>
            <a:ext cx="4802230" cy="461665"/>
          </a:xfrm>
          <a:prstGeom prst="rect">
            <a:avLst/>
          </a:prstGeom>
        </p:spPr>
        <p:txBody>
          <a:bodyPr wrap="square">
            <a:spAutoFit/>
          </a:bodyPr>
          <a:lstStyle/>
          <a:p>
            <a:pPr algn="ctr"/>
            <a:r>
              <a:rPr lang="fr-FR" sz="1200" dirty="0">
                <a:solidFill>
                  <a:srgbClr val="7030A0"/>
                </a:solidFill>
              </a:rPr>
              <a:t>Oïdium ou maladie du blanc, causées par certains champignons ascomycètes de l'ordre des </a:t>
            </a:r>
            <a:r>
              <a:rPr lang="fr-FR" sz="1200" dirty="0" err="1">
                <a:solidFill>
                  <a:srgbClr val="7030A0"/>
                </a:solidFill>
              </a:rPr>
              <a:t>Erysiphales</a:t>
            </a:r>
            <a:r>
              <a:rPr lang="fr-FR" sz="1200" dirty="0">
                <a:solidFill>
                  <a:srgbClr val="7030A0"/>
                </a:solidFill>
              </a:rPr>
              <a:t> et de la famille des </a:t>
            </a:r>
            <a:r>
              <a:rPr lang="fr-FR" sz="1200" dirty="0" err="1">
                <a:solidFill>
                  <a:srgbClr val="7030A0"/>
                </a:solidFill>
              </a:rPr>
              <a:t>érysiphacées</a:t>
            </a:r>
            <a:endParaRPr lang="fr-FR" sz="1200" dirty="0">
              <a:solidFill>
                <a:srgbClr val="7030A0"/>
              </a:solidFill>
            </a:endParaRPr>
          </a:p>
        </p:txBody>
      </p:sp>
      <p:pic>
        <p:nvPicPr>
          <p:cNvPr id="14" name="Image 13">
            <a:extLst>
              <a:ext uri="{FF2B5EF4-FFF2-40B4-BE49-F238E27FC236}">
                <a16:creationId xmlns:a16="http://schemas.microsoft.com/office/drawing/2014/main" id="{B4C37787-D4B2-4CF6-BF78-BB7127587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7429" y="5216989"/>
            <a:ext cx="1485900" cy="990600"/>
          </a:xfrm>
          <a:prstGeom prst="rect">
            <a:avLst/>
          </a:prstGeom>
        </p:spPr>
      </p:pic>
      <p:pic>
        <p:nvPicPr>
          <p:cNvPr id="16" name="Image 15">
            <a:extLst>
              <a:ext uri="{FF2B5EF4-FFF2-40B4-BE49-F238E27FC236}">
                <a16:creationId xmlns:a16="http://schemas.microsoft.com/office/drawing/2014/main" id="{B26F6DFD-5822-4211-A093-DC741B942D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9397" y="4970443"/>
            <a:ext cx="1687536" cy="1265653"/>
          </a:xfrm>
          <a:prstGeom prst="rect">
            <a:avLst/>
          </a:prstGeom>
        </p:spPr>
      </p:pic>
    </p:spTree>
    <p:extLst>
      <p:ext uri="{BB962C8B-B14F-4D97-AF65-F5344CB8AC3E}">
        <p14:creationId xmlns:p14="http://schemas.microsoft.com/office/powerpoint/2010/main" val="21625362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26F2CCCA-104E-4266-89E3-F59DF57D6E59}"/>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ZoneTexte 1">
            <a:extLst>
              <a:ext uri="{FF2B5EF4-FFF2-40B4-BE49-F238E27FC236}">
                <a16:creationId xmlns:a16="http://schemas.microsoft.com/office/drawing/2014/main" id="{13FBA3D1-D5E1-47AF-A93F-8DBB64A405A0}"/>
              </a:ext>
            </a:extLst>
          </p:cNvPr>
          <p:cNvSpPr txBox="1">
            <a:spLocks noChangeArrowheads="1"/>
          </p:cNvSpPr>
          <p:nvPr/>
        </p:nvSpPr>
        <p:spPr bwMode="auto">
          <a:xfrm>
            <a:off x="357188" y="1000125"/>
            <a:ext cx="11637588"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b="1" u="sng" dirty="0">
                <a:solidFill>
                  <a:srgbClr val="7030A0"/>
                </a:solidFill>
                <a:latin typeface="Arial" panose="020B0604020202020204" pitchFamily="34" charset="0"/>
              </a:rPr>
              <a:t>Annexe 14 : Glossaire (suite)</a:t>
            </a:r>
          </a:p>
          <a:p>
            <a:pPr eaLnBrk="1" hangingPunct="1">
              <a:spcBef>
                <a:spcPct val="0"/>
              </a:spcBef>
              <a:buFontTx/>
              <a:buNone/>
            </a:pPr>
            <a:endParaRPr lang="fr-FR" altLang="fr-FR" sz="1400" b="1" u="sng" dirty="0">
              <a:solidFill>
                <a:srgbClr val="7030A0"/>
              </a:solidFill>
              <a:latin typeface="Arial" panose="020B0604020202020204" pitchFamily="34" charset="0"/>
            </a:endParaRPr>
          </a:p>
          <a:p>
            <a:pPr eaLnBrk="1" hangingPunct="1">
              <a:spcBef>
                <a:spcPct val="0"/>
              </a:spcBef>
              <a:buFontTx/>
              <a:buNone/>
            </a:pPr>
            <a:r>
              <a:rPr lang="fr-FR" altLang="fr-FR" sz="1400" b="1" u="sng" dirty="0">
                <a:solidFill>
                  <a:srgbClr val="7030A0"/>
                </a:solidFill>
                <a:latin typeface="Arial" panose="020B0604020202020204" pitchFamily="34" charset="0"/>
              </a:rPr>
              <a:t>A14.2. Les maladies (suite)</a:t>
            </a:r>
          </a:p>
          <a:p>
            <a:pPr algn="just" eaLnBrk="1" hangingPunct="1">
              <a:spcBef>
                <a:spcPct val="0"/>
              </a:spcBef>
              <a:buFontTx/>
              <a:buNone/>
            </a:pPr>
            <a:endParaRPr lang="fr-FR" altLang="fr-FR" sz="1400" dirty="0">
              <a:solidFill>
                <a:srgbClr val="7030A0"/>
              </a:solidFill>
              <a:latin typeface="Arial" panose="020B0604020202020204" pitchFamily="34" charset="0"/>
            </a:endParaRPr>
          </a:p>
          <a:p>
            <a:pPr algn="just" eaLnBrk="1" hangingPunct="1">
              <a:spcBef>
                <a:spcPct val="0"/>
              </a:spcBef>
              <a:buFontTx/>
              <a:buNone/>
            </a:pPr>
            <a:r>
              <a:rPr lang="fr-FR" altLang="fr-FR" sz="1400" b="1" i="1" u="sng" dirty="0">
                <a:solidFill>
                  <a:srgbClr val="7030A0"/>
                </a:solidFill>
                <a:latin typeface="Arial" panose="020B0604020202020204" pitchFamily="34" charset="0"/>
              </a:rPr>
              <a:t>Mousse et lichen</a:t>
            </a:r>
            <a:r>
              <a:rPr lang="fr-FR" altLang="fr-FR" sz="1400" i="1"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rPr>
              <a:t>:  Brosser le tronc pour éliminer ces parasites qui ne vont toutefois pas faire dépérir l'arbre. Mais, en maintenant de l'humidité, ils multiplient les risques d'apparition de maladies cryptogamiques. II faut surtout éliminer les causes. Cause n° 1: les arbres sont trop à l'ombre et trop serrés, entourés de hautes herbes voire de ronces. II faut de l'air et du soleil. Le lichen se développe sur des arbres chétifs qui manquent de vigueur. Dans ce cas, cela peut être le commencement de la fin...</a:t>
            </a:r>
          </a:p>
          <a:p>
            <a:pPr algn="just" eaLnBrk="1" hangingPunct="1">
              <a:spcBef>
                <a:spcPct val="0"/>
              </a:spcBef>
              <a:buFontTx/>
              <a:buNone/>
            </a:pPr>
            <a:endParaRPr lang="fr-FR" altLang="fr-FR" sz="1400" dirty="0">
              <a:solidFill>
                <a:srgbClr val="7030A0"/>
              </a:solidFill>
              <a:latin typeface="Arial" panose="020B0604020202020204" pitchFamily="34" charset="0"/>
            </a:endParaRPr>
          </a:p>
          <a:p>
            <a:pPr algn="just" eaLnBrk="1" hangingPunct="1">
              <a:spcBef>
                <a:spcPct val="0"/>
              </a:spcBef>
              <a:buFontTx/>
              <a:buNone/>
            </a:pPr>
            <a:r>
              <a:rPr lang="fr-FR" altLang="fr-FR" sz="1400" b="1" i="1" u="sng" dirty="0">
                <a:solidFill>
                  <a:srgbClr val="7030A0"/>
                </a:solidFill>
                <a:latin typeface="Arial" panose="020B0604020202020204" pitchFamily="34" charset="0"/>
              </a:rPr>
              <a:t>Gui</a:t>
            </a:r>
            <a:r>
              <a:rPr lang="fr-FR" altLang="fr-FR" sz="1400" dirty="0">
                <a:solidFill>
                  <a:srgbClr val="7030A0"/>
                </a:solidFill>
                <a:latin typeface="Arial" panose="020B0604020202020204" pitchFamily="34" charset="0"/>
              </a:rPr>
              <a:t> : Le gui est un parasite de l'arbre. II n'a pas de racines propres. II se nourrit de la sève de l'arbre dans la branche sur laquelle il se trouve par des vaisseaux d'absorption. C'est exactement comme une tique. II se développe pendant l'hiver, surtout sur le pommier, alors que l'arbre est en vie ralentie. Le</a:t>
            </a:r>
          </a:p>
          <a:p>
            <a:pPr algn="just" eaLnBrk="1" hangingPunct="1">
              <a:spcBef>
                <a:spcPct val="0"/>
              </a:spcBef>
              <a:buFontTx/>
              <a:buNone/>
            </a:pPr>
            <a:r>
              <a:rPr lang="fr-FR" altLang="fr-FR" sz="1400" dirty="0">
                <a:solidFill>
                  <a:srgbClr val="7030A0"/>
                </a:solidFill>
                <a:latin typeface="Arial" panose="020B0604020202020204" pitchFamily="34" charset="0"/>
              </a:rPr>
              <a:t>peu de sève qu'il a gardée est absorbé par le gui et la branche se dessèche. II faut absolument l'éliminer. Le gui se diffuse très vite, surtout par l'intermédiaire des grives qui mangent les baies dont le petit noyau est indigeste. En déposant leurs excréments sur une branche, elles sèment le gui.</a:t>
            </a:r>
          </a:p>
          <a:p>
            <a:pPr algn="just" eaLnBrk="1" hangingPunct="1">
              <a:spcBef>
                <a:spcPct val="0"/>
              </a:spcBef>
              <a:buFontTx/>
              <a:buNone/>
            </a:pPr>
            <a:r>
              <a:rPr lang="fr-FR" altLang="fr-FR" sz="1400" dirty="0">
                <a:solidFill>
                  <a:srgbClr val="7030A0"/>
                </a:solidFill>
                <a:latin typeface="Arial" panose="020B0604020202020204" pitchFamily="34" charset="0"/>
              </a:rPr>
              <a:t>Comment l'éliminer ? Si la branche n'est pas trop grosse, on la coupe à au moins 10 centimètres du gui. Sinon, il faut cureter: après avoir enlevé le gui, on racle le bois jusqu'à ce qu'il n'y ait plus de trace de filaments.</a:t>
            </a:r>
          </a:p>
        </p:txBody>
      </p:sp>
      <p:sp>
        <p:nvSpPr>
          <p:cNvPr id="5" name="Espace réservé du numéro de diapositive 1">
            <a:extLst>
              <a:ext uri="{FF2B5EF4-FFF2-40B4-BE49-F238E27FC236}">
                <a16:creationId xmlns:a16="http://schemas.microsoft.com/office/drawing/2014/main" id="{51A65492-923B-4AEF-A8EF-FBDEE214965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176</a:t>
            </a:fld>
            <a:endParaRPr lang="fr-FR" altLang="fr-FR" sz="1200" dirty="0">
              <a:solidFill>
                <a:srgbClr val="898989"/>
              </a:solidFill>
              <a:latin typeface="Times New Roman" panose="02020603050405020304" pitchFamily="18" charset="0"/>
            </a:endParaRPr>
          </a:p>
        </p:txBody>
      </p:sp>
      <p:sp>
        <p:nvSpPr>
          <p:cNvPr id="3" name="Rectangle 2">
            <a:extLst>
              <a:ext uri="{FF2B5EF4-FFF2-40B4-BE49-F238E27FC236}">
                <a16:creationId xmlns:a16="http://schemas.microsoft.com/office/drawing/2014/main" id="{297BC316-E91B-4BA1-95D1-7302A924A98D}"/>
              </a:ext>
            </a:extLst>
          </p:cNvPr>
          <p:cNvSpPr/>
          <p:nvPr/>
        </p:nvSpPr>
        <p:spPr>
          <a:xfrm>
            <a:off x="5995595" y="6084073"/>
            <a:ext cx="6096000" cy="646331"/>
          </a:xfrm>
          <a:prstGeom prst="rect">
            <a:avLst/>
          </a:prstGeom>
        </p:spPr>
        <p:txBody>
          <a:bodyPr>
            <a:spAutoFit/>
          </a:bodyPr>
          <a:lstStyle/>
          <a:p>
            <a:pPr algn="ctr"/>
            <a:r>
              <a:rPr lang="fr-FR" sz="1200" b="1" dirty="0">
                <a:solidFill>
                  <a:srgbClr val="7030A0"/>
                </a:solidFill>
                <a:latin typeface="Arial" panose="020B0604020202020204" pitchFamily="34" charset="0"/>
              </a:rPr>
              <a:t>Moniliose</a:t>
            </a:r>
            <a:r>
              <a:rPr lang="fr-FR" sz="1200" dirty="0">
                <a:solidFill>
                  <a:srgbClr val="7030A0"/>
                </a:solidFill>
                <a:latin typeface="Arial" panose="020B0604020202020204" pitchFamily="34" charset="0"/>
              </a:rPr>
              <a:t> nom de diverses </a:t>
            </a:r>
            <a:r>
              <a:rPr lang="fr-FR" sz="1200" dirty="0">
                <a:solidFill>
                  <a:srgbClr val="7030A0"/>
                </a:solidFill>
                <a:latin typeface="Arial" panose="020B0604020202020204" pitchFamily="34" charset="0"/>
                <a:hlinkClick r:id="rId2" tooltip="Maladie cryptogamique"/>
              </a:rPr>
              <a:t>maladies fongiques</a:t>
            </a:r>
            <a:r>
              <a:rPr lang="fr-FR" sz="1200" dirty="0">
                <a:solidFill>
                  <a:srgbClr val="7030A0"/>
                </a:solidFill>
                <a:latin typeface="Arial" panose="020B0604020202020204" pitchFamily="34" charset="0"/>
              </a:rPr>
              <a:t> des </a:t>
            </a:r>
            <a:r>
              <a:rPr lang="fr-FR" sz="1200" dirty="0">
                <a:solidFill>
                  <a:srgbClr val="7030A0"/>
                </a:solidFill>
                <a:latin typeface="Arial" panose="020B0604020202020204" pitchFamily="34" charset="0"/>
                <a:hlinkClick r:id="rId3" tooltip="Arbres fruitiers"/>
              </a:rPr>
              <a:t>arbres fruitiers</a:t>
            </a:r>
            <a:r>
              <a:rPr lang="fr-FR" sz="1200" dirty="0">
                <a:solidFill>
                  <a:srgbClr val="7030A0"/>
                </a:solidFill>
                <a:latin typeface="Arial" panose="020B0604020202020204" pitchFamily="34" charset="0"/>
              </a:rPr>
              <a:t> provoquée par diverses espèces de </a:t>
            </a:r>
            <a:r>
              <a:rPr lang="fr-FR" sz="1200" u="sng" dirty="0">
                <a:solidFill>
                  <a:srgbClr val="7030A0"/>
                </a:solidFill>
                <a:latin typeface="Arial" panose="020B0604020202020204" pitchFamily="34" charset="0"/>
                <a:hlinkClick r:id="rId4" tooltip="Champignon"/>
              </a:rPr>
              <a:t>champignon</a:t>
            </a:r>
            <a:r>
              <a:rPr lang="fr-FR" sz="1200" dirty="0">
                <a:solidFill>
                  <a:srgbClr val="7030A0"/>
                </a:solidFill>
                <a:latin typeface="Arial" panose="020B0604020202020204" pitchFamily="34" charset="0"/>
              </a:rPr>
              <a:t> du genre </a:t>
            </a:r>
            <a:r>
              <a:rPr lang="fr-FR" sz="1200" i="1" dirty="0" err="1">
                <a:solidFill>
                  <a:srgbClr val="7030A0"/>
                </a:solidFill>
                <a:latin typeface="Arial" panose="020B0604020202020204" pitchFamily="34" charset="0"/>
                <a:hlinkClick r:id="rId5" tooltip="Monilia"/>
              </a:rPr>
              <a:t>Monilinia</a:t>
            </a:r>
            <a:r>
              <a:rPr lang="fr-FR" sz="1200" dirty="0">
                <a:solidFill>
                  <a:srgbClr val="7030A0"/>
                </a:solidFill>
                <a:latin typeface="Arial" panose="020B0604020202020204" pitchFamily="34" charset="0"/>
              </a:rPr>
              <a:t>, dont </a:t>
            </a:r>
            <a:r>
              <a:rPr lang="fr-FR" sz="1200" i="1" dirty="0" err="1">
                <a:solidFill>
                  <a:srgbClr val="7030A0"/>
                </a:solidFill>
                <a:latin typeface="Arial" panose="020B0604020202020204" pitchFamily="34" charset="0"/>
                <a:hlinkClick r:id="rId6" tooltip="Monilinia fructigena"/>
              </a:rPr>
              <a:t>Monilinia</a:t>
            </a:r>
            <a:r>
              <a:rPr lang="fr-FR" sz="1200" i="1" dirty="0">
                <a:solidFill>
                  <a:srgbClr val="7030A0"/>
                </a:solidFill>
                <a:latin typeface="Arial" panose="020B0604020202020204" pitchFamily="34" charset="0"/>
                <a:hlinkClick r:id="rId6" tooltip="Monilinia fructigena"/>
              </a:rPr>
              <a:t> </a:t>
            </a:r>
            <a:r>
              <a:rPr lang="fr-FR" sz="1200" i="1" dirty="0" err="1">
                <a:solidFill>
                  <a:srgbClr val="7030A0"/>
                </a:solidFill>
                <a:latin typeface="Arial" panose="020B0604020202020204" pitchFamily="34" charset="0"/>
                <a:hlinkClick r:id="rId6" tooltip="Monilinia fructigena"/>
              </a:rPr>
              <a:t>fructigena</a:t>
            </a:r>
            <a:r>
              <a:rPr lang="fr-FR" sz="1200" dirty="0">
                <a:solidFill>
                  <a:srgbClr val="7030A0"/>
                </a:solidFill>
                <a:latin typeface="Arial" panose="020B0604020202020204" pitchFamily="34" charset="0"/>
              </a:rPr>
              <a:t> qui s'attaque principalement aux fruits à pépins et </a:t>
            </a:r>
            <a:r>
              <a:rPr lang="fr-FR" sz="1200" i="1" dirty="0" err="1">
                <a:solidFill>
                  <a:srgbClr val="7030A0"/>
                </a:solidFill>
                <a:latin typeface="Arial" panose="020B0604020202020204" pitchFamily="34" charset="0"/>
                <a:hlinkClick r:id="rId7" tooltip="Monilinia laxa"/>
              </a:rPr>
              <a:t>Monilinia</a:t>
            </a:r>
            <a:r>
              <a:rPr lang="fr-FR" sz="1200" i="1" dirty="0">
                <a:solidFill>
                  <a:srgbClr val="7030A0"/>
                </a:solidFill>
                <a:latin typeface="Arial" panose="020B0604020202020204" pitchFamily="34" charset="0"/>
                <a:hlinkClick r:id="rId7" tooltip="Monilinia laxa"/>
              </a:rPr>
              <a:t> </a:t>
            </a:r>
            <a:r>
              <a:rPr lang="fr-FR" sz="1200" i="1" dirty="0" err="1">
                <a:solidFill>
                  <a:srgbClr val="7030A0"/>
                </a:solidFill>
                <a:latin typeface="Arial" panose="020B0604020202020204" pitchFamily="34" charset="0"/>
                <a:hlinkClick r:id="rId7" tooltip="Monilinia laxa"/>
              </a:rPr>
              <a:t>laxa</a:t>
            </a:r>
            <a:r>
              <a:rPr lang="fr-FR" sz="1200" dirty="0">
                <a:solidFill>
                  <a:srgbClr val="7030A0"/>
                </a:solidFill>
                <a:latin typeface="Arial" panose="020B0604020202020204" pitchFamily="34" charset="0"/>
              </a:rPr>
              <a:t> aux fruits à noyaux.</a:t>
            </a:r>
            <a:endParaRPr lang="fr-FR" sz="1200" dirty="0">
              <a:solidFill>
                <a:srgbClr val="7030A0"/>
              </a:solidFill>
            </a:endParaRPr>
          </a:p>
        </p:txBody>
      </p:sp>
      <p:pic>
        <p:nvPicPr>
          <p:cNvPr id="7" name="Image 6">
            <a:extLst>
              <a:ext uri="{FF2B5EF4-FFF2-40B4-BE49-F238E27FC236}">
                <a16:creationId xmlns:a16="http://schemas.microsoft.com/office/drawing/2014/main" id="{A77B1510-9048-46F8-BB9C-620605E7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7018" y="4924023"/>
            <a:ext cx="1183526" cy="1183526"/>
          </a:xfrm>
          <a:prstGeom prst="rect">
            <a:avLst/>
          </a:prstGeom>
        </p:spPr>
      </p:pic>
      <p:pic>
        <p:nvPicPr>
          <p:cNvPr id="9" name="Image 8">
            <a:extLst>
              <a:ext uri="{FF2B5EF4-FFF2-40B4-BE49-F238E27FC236}">
                <a16:creationId xmlns:a16="http://schemas.microsoft.com/office/drawing/2014/main" id="{779EED53-D637-4742-9ADF-58423420A9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0054" y="4705161"/>
            <a:ext cx="1905000" cy="1428750"/>
          </a:xfrm>
          <a:prstGeom prst="rect">
            <a:avLst/>
          </a:prstGeom>
        </p:spPr>
      </p:pic>
      <p:pic>
        <p:nvPicPr>
          <p:cNvPr id="11" name="Image 10">
            <a:extLst>
              <a:ext uri="{FF2B5EF4-FFF2-40B4-BE49-F238E27FC236}">
                <a16:creationId xmlns:a16="http://schemas.microsoft.com/office/drawing/2014/main" id="{AA7D872D-9E7E-47A9-959C-8CD16CD966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9513" y="5093473"/>
            <a:ext cx="1981200" cy="990600"/>
          </a:xfrm>
          <a:prstGeom prst="rect">
            <a:avLst/>
          </a:prstGeom>
        </p:spPr>
      </p:pic>
      <p:pic>
        <p:nvPicPr>
          <p:cNvPr id="13" name="Image 12">
            <a:extLst>
              <a:ext uri="{FF2B5EF4-FFF2-40B4-BE49-F238E27FC236}">
                <a16:creationId xmlns:a16="http://schemas.microsoft.com/office/drawing/2014/main" id="{6FF96943-EDC3-440C-BBAE-FF2A07EFA2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0223" y="4924023"/>
            <a:ext cx="1484554" cy="1110072"/>
          </a:xfrm>
          <a:prstGeom prst="rect">
            <a:avLst/>
          </a:prstGeom>
        </p:spPr>
      </p:pic>
      <p:pic>
        <p:nvPicPr>
          <p:cNvPr id="15" name="Image 14">
            <a:extLst>
              <a:ext uri="{FF2B5EF4-FFF2-40B4-BE49-F238E27FC236}">
                <a16:creationId xmlns:a16="http://schemas.microsoft.com/office/drawing/2014/main" id="{4B12A8D5-4827-423E-90B1-39AD0D95BE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9614" y="4924024"/>
            <a:ext cx="1949670" cy="1476588"/>
          </a:xfrm>
          <a:prstGeom prst="rect">
            <a:avLst/>
          </a:prstGeom>
        </p:spPr>
      </p:pic>
      <p:pic>
        <p:nvPicPr>
          <p:cNvPr id="17" name="Image 16">
            <a:extLst>
              <a:ext uri="{FF2B5EF4-FFF2-40B4-BE49-F238E27FC236}">
                <a16:creationId xmlns:a16="http://schemas.microsoft.com/office/drawing/2014/main" id="{E3E5E15F-5358-4181-A725-3F87C3D8AF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629" y="4924023"/>
            <a:ext cx="1119408" cy="1483215"/>
          </a:xfrm>
          <a:prstGeom prst="rect">
            <a:avLst/>
          </a:prstGeom>
        </p:spPr>
      </p:pic>
      <p:sp>
        <p:nvSpPr>
          <p:cNvPr id="18" name="ZoneTexte 17">
            <a:extLst>
              <a:ext uri="{FF2B5EF4-FFF2-40B4-BE49-F238E27FC236}">
                <a16:creationId xmlns:a16="http://schemas.microsoft.com/office/drawing/2014/main" id="{71F4D687-77B1-45B6-9A36-DFC7823A9648}"/>
              </a:ext>
            </a:extLst>
          </p:cNvPr>
          <p:cNvSpPr txBox="1"/>
          <p:nvPr/>
        </p:nvSpPr>
        <p:spPr>
          <a:xfrm>
            <a:off x="623943" y="6407238"/>
            <a:ext cx="2786231" cy="276999"/>
          </a:xfrm>
          <a:prstGeom prst="rect">
            <a:avLst/>
          </a:prstGeom>
          <a:noFill/>
        </p:spPr>
        <p:txBody>
          <a:bodyPr wrap="square" rtlCol="0">
            <a:spAutoFit/>
          </a:bodyPr>
          <a:lstStyle/>
          <a:p>
            <a:pPr algn="ctr"/>
            <a:r>
              <a:rPr lang="fr-FR" sz="1200" dirty="0">
                <a:solidFill>
                  <a:srgbClr val="7030A0"/>
                </a:solidFill>
              </a:rPr>
              <a:t>Gui (</a:t>
            </a:r>
            <a:r>
              <a:rPr lang="fr-FR" sz="1200" i="1" dirty="0" err="1">
                <a:solidFill>
                  <a:srgbClr val="7030A0"/>
                </a:solidFill>
              </a:rPr>
              <a:t>Viscum</a:t>
            </a:r>
            <a:r>
              <a:rPr lang="fr-FR" sz="1200" i="1" dirty="0">
                <a:solidFill>
                  <a:srgbClr val="7030A0"/>
                </a:solidFill>
              </a:rPr>
              <a:t> album</a:t>
            </a:r>
            <a:r>
              <a:rPr lang="fr-FR" sz="1200" dirty="0">
                <a:solidFill>
                  <a:srgbClr val="7030A0"/>
                </a:solidFill>
              </a:rPr>
              <a:t>) hémiparasite</a:t>
            </a:r>
          </a:p>
        </p:txBody>
      </p:sp>
    </p:spTree>
    <p:extLst>
      <p:ext uri="{BB962C8B-B14F-4D97-AF65-F5344CB8AC3E}">
        <p14:creationId xmlns:p14="http://schemas.microsoft.com/office/powerpoint/2010/main" val="26787279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9B78C16F-C494-4568-AC54-89573A0941B4}"/>
              </a:ext>
            </a:extLst>
          </p:cNvPr>
          <p:cNvGraphicFramePr>
            <a:graphicFrameLocks noGrp="1"/>
          </p:cNvGraphicFramePr>
          <p:nvPr>
            <p:extLst>
              <p:ext uri="{D42A27DB-BD31-4B8C-83A1-F6EECF244321}">
                <p14:modId xmlns:p14="http://schemas.microsoft.com/office/powerpoint/2010/main" val="1275344237"/>
              </p:ext>
            </p:extLst>
          </p:nvPr>
        </p:nvGraphicFramePr>
        <p:xfrm>
          <a:off x="413804" y="1725383"/>
          <a:ext cx="11580383" cy="4892675"/>
        </p:xfrm>
        <a:graphic>
          <a:graphicData uri="http://schemas.openxmlformats.org/drawingml/2006/table">
            <a:tbl>
              <a:tblPr>
                <a:tableStyleId>{5C22544A-7EE6-4342-B048-85BDC9FD1C3A}</a:tableStyleId>
              </a:tblPr>
              <a:tblGrid>
                <a:gridCol w="2161641">
                  <a:extLst>
                    <a:ext uri="{9D8B030D-6E8A-4147-A177-3AD203B41FA5}">
                      <a16:colId xmlns:a16="http://schemas.microsoft.com/office/drawing/2014/main" val="2341730528"/>
                    </a:ext>
                  </a:extLst>
                </a:gridCol>
                <a:gridCol w="9418742">
                  <a:extLst>
                    <a:ext uri="{9D8B030D-6E8A-4147-A177-3AD203B41FA5}">
                      <a16:colId xmlns:a16="http://schemas.microsoft.com/office/drawing/2014/main" val="3815667405"/>
                    </a:ext>
                  </a:extLst>
                </a:gridCol>
              </a:tblGrid>
              <a:tr h="383822">
                <a:tc>
                  <a:txBody>
                    <a:bodyPr/>
                    <a:lstStyle/>
                    <a:p>
                      <a:pPr algn="ctr" eaLnBrk="0" fontAlgn="base" hangingPunct="0">
                        <a:lnSpc>
                          <a:spcPct val="107000"/>
                        </a:lnSpc>
                        <a:spcAft>
                          <a:spcPts val="0"/>
                        </a:spcAft>
                      </a:pPr>
                      <a:r>
                        <a:rPr lang="fr-FR" sz="1200" b="1" spc="15" dirty="0">
                          <a:effectLst/>
                        </a:rPr>
                        <a:t>Nom</a:t>
                      </a:r>
                      <a:endParaRPr lang="fr-FR" sz="1000" b="1" dirty="0">
                        <a:effectLst/>
                      </a:endParaRPr>
                    </a:p>
                    <a:p>
                      <a:pPr algn="ctr" eaLnBrk="0" fontAlgn="base" hangingPunct="0">
                        <a:lnSpc>
                          <a:spcPct val="107000"/>
                        </a:lnSpc>
                        <a:spcAft>
                          <a:spcPts val="0"/>
                        </a:spcAft>
                      </a:pPr>
                      <a:r>
                        <a:rPr lang="fr-FR" sz="1200" b="1" spc="85" dirty="0">
                          <a:effectLst/>
                        </a:rPr>
                        <a:t>vernaculaire</a:t>
                      </a:r>
                      <a:endParaRPr lang="fr-FR"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eaLnBrk="0" fontAlgn="base" hangingPunct="0">
                        <a:lnSpc>
                          <a:spcPct val="107000"/>
                        </a:lnSpc>
                        <a:spcAft>
                          <a:spcPts val="0"/>
                        </a:spcAft>
                      </a:pPr>
                      <a:r>
                        <a:rPr lang="fr-FR" sz="1200" b="1" spc="65" dirty="0">
                          <a:effectLst/>
                        </a:rPr>
                        <a:t>Description</a:t>
                      </a:r>
                      <a:endParaRPr lang="fr-FR"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59683933"/>
                  </a:ext>
                </a:extLst>
              </a:tr>
              <a:tr h="370931">
                <a:tc>
                  <a:txBody>
                    <a:bodyPr/>
                    <a:lstStyle/>
                    <a:p>
                      <a:pPr algn="ctr" eaLnBrk="0" fontAlgn="base" hangingPunct="0">
                        <a:lnSpc>
                          <a:spcPct val="107000"/>
                        </a:lnSpc>
                        <a:spcAft>
                          <a:spcPts val="0"/>
                        </a:spcAft>
                      </a:pPr>
                      <a:r>
                        <a:rPr lang="fr-FR" sz="1200" spc="95" dirty="0">
                          <a:effectLst/>
                        </a:rPr>
                        <a:t>Anthracnose</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spc="95" dirty="0">
                          <a:effectLst/>
                        </a:rPr>
                        <a:t>Maladie située sur les feuilles due à un champignon qui entraîne un </a:t>
                      </a:r>
                      <a:r>
                        <a:rPr lang="fr-FR" sz="1200" spc="100" dirty="0">
                          <a:effectLst/>
                        </a:rPr>
                        <a:t>dessèchement du feuillage puis conduit la plante vers la </a:t>
                      </a:r>
                      <a:r>
                        <a:rPr lang="fr-FR" sz="1200" spc="100" dirty="0">
                          <a:solidFill>
                            <a:srgbClr val="FF0000"/>
                          </a:solidFill>
                          <a:effectLst/>
                        </a:rPr>
                        <a:t>mort</a:t>
                      </a:r>
                      <a:r>
                        <a:rPr lang="fr-FR" sz="1200" spc="100" dirty="0">
                          <a:effectLst/>
                        </a:rPr>
                        <a:t>. Le platane est un</a:t>
                      </a:r>
                      <a:r>
                        <a:rPr lang="fr-FR" sz="1000" spc="0" dirty="0">
                          <a:effectLst/>
                        </a:rPr>
                        <a:t> </a:t>
                      </a:r>
                      <a:r>
                        <a:rPr lang="fr-FR" sz="1200" spc="100" dirty="0">
                          <a:effectLst/>
                        </a:rPr>
                        <a:t>des arbres le plus affecté.</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7652856"/>
                  </a:ext>
                </a:extLst>
              </a:tr>
              <a:tr h="560818">
                <a:tc>
                  <a:txBody>
                    <a:bodyPr/>
                    <a:lstStyle/>
                    <a:p>
                      <a:pPr algn="ctr" eaLnBrk="0" fontAlgn="base" hangingPunct="0">
                        <a:lnSpc>
                          <a:spcPct val="107000"/>
                        </a:lnSpc>
                        <a:spcAft>
                          <a:spcPts val="0"/>
                        </a:spcAft>
                      </a:pPr>
                      <a:r>
                        <a:rPr lang="fr-FR" sz="1200" spc="65" dirty="0">
                          <a:effectLst/>
                        </a:rPr>
                        <a:t>Chancre</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spc="110" dirty="0">
                          <a:effectLst/>
                        </a:rPr>
                        <a:t>Maladie provoquée par des champignons ou des bactéries, qui présentent des </a:t>
                      </a:r>
                      <a:r>
                        <a:rPr lang="fr-FR" sz="1200" spc="105" dirty="0">
                          <a:effectLst/>
                        </a:rPr>
                        <a:t>crevasses aux rebords proéminents accompagnée de suintements sur le tronc </a:t>
                      </a:r>
                      <a:r>
                        <a:rPr lang="fr-FR" sz="1200" spc="100" dirty="0">
                          <a:effectLst/>
                        </a:rPr>
                        <a:t>ou les branches. Le plus répandu est le chancre européen, mais on distingue d'autres chancres qui peuvent porter le nom de l'espèce du végétal qui les</a:t>
                      </a:r>
                      <a:r>
                        <a:rPr lang="fr-FR" sz="1200" spc="105" dirty="0">
                          <a:effectLst/>
                        </a:rPr>
                        <a:t> </a:t>
                      </a:r>
                      <a:r>
                        <a:rPr lang="fr-FR" sz="1200" spc="55" dirty="0">
                          <a:effectLst/>
                        </a:rPr>
                        <a:t>héberge.</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862823"/>
                  </a:ext>
                </a:extLst>
              </a:tr>
              <a:tr h="553440">
                <a:tc>
                  <a:txBody>
                    <a:bodyPr/>
                    <a:lstStyle/>
                    <a:p>
                      <a:pPr algn="ctr" eaLnBrk="0" fontAlgn="base" hangingPunct="0">
                        <a:lnSpc>
                          <a:spcPct val="107000"/>
                        </a:lnSpc>
                        <a:spcAft>
                          <a:spcPts val="0"/>
                        </a:spcAft>
                      </a:pPr>
                      <a:r>
                        <a:rPr lang="fr-FR" sz="1200" spc="65" dirty="0">
                          <a:effectLst/>
                        </a:rPr>
                        <a:t>Feu bactérien</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spc="100" dirty="0">
                          <a:solidFill>
                            <a:srgbClr val="FF0000"/>
                          </a:solidFill>
                          <a:effectLst/>
                        </a:rPr>
                        <a:t>Maladie due à une bactérie se propageant très rapidement que la loi oblige à </a:t>
                      </a:r>
                      <a:r>
                        <a:rPr lang="fr-FR" sz="1200" spc="95" dirty="0">
                          <a:solidFill>
                            <a:srgbClr val="FF0000"/>
                          </a:solidFill>
                          <a:effectLst/>
                        </a:rPr>
                        <a:t>déclarer aux autorités</a:t>
                      </a:r>
                      <a:r>
                        <a:rPr lang="fr-FR" sz="1200" spc="95" dirty="0">
                          <a:effectLst/>
                        </a:rPr>
                        <a:t>. Cette maladie touche les végétaux appartenant à la </a:t>
                      </a:r>
                      <a:r>
                        <a:rPr lang="fr-FR" sz="1200" spc="100" dirty="0">
                          <a:effectLst/>
                        </a:rPr>
                        <a:t>famille des rosacées. Elle se rencontre sur les jeunes pousses et les bouquets </a:t>
                      </a:r>
                      <a:r>
                        <a:rPr lang="fr-FR" sz="1200" spc="95" dirty="0">
                          <a:effectLst/>
                        </a:rPr>
                        <a:t>floraux qui se dessèchent et noircissent. Les extrémités se recourbent en </a:t>
                      </a:r>
                      <a:r>
                        <a:rPr lang="fr-FR" sz="1200" spc="115" dirty="0">
                          <a:effectLst/>
                        </a:rPr>
                        <a:t>crosses molles.</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3278331"/>
                  </a:ext>
                </a:extLst>
              </a:tr>
              <a:tr h="373940">
                <a:tc>
                  <a:txBody>
                    <a:bodyPr/>
                    <a:lstStyle/>
                    <a:p>
                      <a:pPr algn="ctr" eaLnBrk="0" fontAlgn="base" hangingPunct="0">
                        <a:lnSpc>
                          <a:spcPct val="107000"/>
                        </a:lnSpc>
                        <a:spcAft>
                          <a:spcPts val="0"/>
                        </a:spcAft>
                      </a:pPr>
                      <a:r>
                        <a:rPr lang="fr-FR" sz="1200" spc="70" dirty="0">
                          <a:effectLst/>
                        </a:rPr>
                        <a:t>Fumagine</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spc="95" dirty="0">
                          <a:effectLst/>
                        </a:rPr>
                        <a:t>Il s'agit d'un champignon qui se développe sur le miellat secrété par certains insectes piqueurs et suceurs tels que les pucerons ou les cochenilles. Il apparait comme une couche noirâtre recouvrant la partie supérieure des feuilles.</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633078"/>
                  </a:ext>
                </a:extLst>
              </a:tr>
              <a:tr h="293328">
                <a:tc>
                  <a:txBody>
                    <a:bodyPr/>
                    <a:lstStyle/>
                    <a:p>
                      <a:pPr algn="ctr" eaLnBrk="0" fontAlgn="base" hangingPunct="0">
                        <a:lnSpc>
                          <a:spcPct val="107000"/>
                        </a:lnSpc>
                        <a:spcAft>
                          <a:spcPts val="0"/>
                        </a:spcAft>
                      </a:pPr>
                      <a:r>
                        <a:rPr lang="fr-FR" sz="1200" spc="50" dirty="0">
                          <a:effectLst/>
                        </a:rPr>
                        <a:t>Oïdium</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spc="95" dirty="0">
                          <a:effectLst/>
                        </a:rPr>
                        <a:t>Maladie due à un champignon formant un feutre blanc se développant à la surface des feuilles, des tiges ou sur les boutons floraux. La maladie entraîne des déformations ou le dépérissement du végétal.</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7294254"/>
                  </a:ext>
                </a:extLst>
              </a:tr>
              <a:tr h="277262">
                <a:tc>
                  <a:txBody>
                    <a:bodyPr/>
                    <a:lstStyle/>
                    <a:p>
                      <a:pPr algn="ctr" eaLnBrk="0" fontAlgn="base" hangingPunct="0">
                        <a:lnSpc>
                          <a:spcPct val="107000"/>
                        </a:lnSpc>
                        <a:spcAft>
                          <a:spcPts val="0"/>
                        </a:spcAft>
                      </a:pPr>
                      <a:r>
                        <a:rPr lang="fr-FR" sz="1200" b="0" i="0" kern="1200" dirty="0">
                          <a:solidFill>
                            <a:schemeClr val="dk1"/>
                          </a:solidFill>
                          <a:effectLst/>
                          <a:latin typeface="+mn-lt"/>
                          <a:ea typeface="+mn-ea"/>
                          <a:cs typeface="+mn-cs"/>
                        </a:rPr>
                        <a:t>Phytophtora</a:t>
                      </a:r>
                      <a:r>
                        <a:rPr lang="fr-FR" sz="1200" spc="75" dirty="0">
                          <a:effectLst/>
                        </a:rPr>
                        <a:t> ou</a:t>
                      </a:r>
                      <a:endParaRPr lang="fr-FR" sz="1000" dirty="0">
                        <a:effectLst/>
                      </a:endParaRPr>
                    </a:p>
                    <a:p>
                      <a:pPr algn="ctr" eaLnBrk="0" fontAlgn="base" hangingPunct="0">
                        <a:lnSpc>
                          <a:spcPct val="107000"/>
                        </a:lnSpc>
                        <a:spcAft>
                          <a:spcPts val="0"/>
                        </a:spcAft>
                      </a:pPr>
                      <a:r>
                        <a:rPr lang="fr-FR" sz="1200" spc="70" dirty="0">
                          <a:effectLst/>
                        </a:rPr>
                        <a:t>pourriture des </a:t>
                      </a:r>
                      <a:r>
                        <a:rPr lang="fr-FR" sz="1200" spc="45" dirty="0">
                          <a:effectLst/>
                        </a:rPr>
                        <a:t>racines</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spc="95" dirty="0">
                          <a:effectLst/>
                        </a:rPr>
                        <a:t>Maladie due à un champignon dans le sol qui provoque une pourriture odorante au niveau des racines puis du collet </a:t>
                      </a:r>
                      <a:r>
                        <a:rPr lang="fr-FR" sz="1200" spc="95" dirty="0">
                          <a:solidFill>
                            <a:srgbClr val="FF0000"/>
                          </a:solidFill>
                          <a:effectLst/>
                        </a:rPr>
                        <a:t>entrainant un dessèchement complet de la plante</a:t>
                      </a:r>
                      <a:r>
                        <a:rPr lang="fr-FR" sz="1200" spc="95" dirty="0">
                          <a:effectLst/>
                        </a:rPr>
                        <a:t>. Elle peut toucher un grand nombre de végétaux, comme les ifs, les rhododendrons, les azalées, les </a:t>
                      </a:r>
                      <a:r>
                        <a:rPr lang="fr-FR" sz="1200" spc="95" dirty="0" err="1">
                          <a:effectLst/>
                        </a:rPr>
                        <a:t>piéris</a:t>
                      </a:r>
                      <a:r>
                        <a:rPr lang="fr-FR" sz="1200" spc="95" dirty="0">
                          <a:effectLst/>
                        </a:rPr>
                        <a:t> et aussi depuis quelques années des conifères d'ornement comme les </a:t>
                      </a:r>
                      <a:r>
                        <a:rPr lang="fr-FR" sz="1200" i="1" spc="95" dirty="0" err="1">
                          <a:effectLst/>
                        </a:rPr>
                        <a:t>chamaecyparis</a:t>
                      </a:r>
                      <a:r>
                        <a:rPr lang="fr-FR" sz="1200" spc="95" dirty="0">
                          <a:effectLst/>
                        </a:rPr>
                        <a:t> et le thuya.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2665217"/>
                  </a:ext>
                </a:extLst>
              </a:tr>
              <a:tr h="277262">
                <a:tc>
                  <a:txBody>
                    <a:bodyPr/>
                    <a:lstStyle/>
                    <a:p>
                      <a:pPr marL="0" marR="0" lvl="0" indent="0" algn="ctr" defTabSz="914400" rtl="0" eaLnBrk="0" fontAlgn="base" latinLnBrk="0" hangingPunct="0">
                        <a:lnSpc>
                          <a:spcPct val="107000"/>
                        </a:lnSpc>
                        <a:spcBef>
                          <a:spcPts val="0"/>
                        </a:spcBef>
                        <a:spcAft>
                          <a:spcPts val="0"/>
                        </a:spcAft>
                        <a:buClrTx/>
                        <a:buSzTx/>
                        <a:buFontTx/>
                        <a:buNone/>
                        <a:tabLst/>
                        <a:defRPr/>
                      </a:pPr>
                      <a:r>
                        <a:rPr lang="fr-FR" sz="1200" kern="1200" dirty="0">
                          <a:solidFill>
                            <a:schemeClr val="dk1"/>
                          </a:solidFill>
                          <a:effectLst/>
                          <a:latin typeface="+mn-lt"/>
                          <a:ea typeface="+mn-ea"/>
                          <a:cs typeface="+mn-cs"/>
                        </a:rPr>
                        <a:t>Pourriture grise ou Botrytis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kern="1200" dirty="0">
                          <a:solidFill>
                            <a:schemeClr val="dk1"/>
                          </a:solidFill>
                          <a:effectLst/>
                          <a:latin typeface="+mn-lt"/>
                          <a:ea typeface="+mn-ea"/>
                          <a:cs typeface="+mn-cs"/>
                        </a:rPr>
                        <a:t>Maladie due à un champignon qui provoque une moisissure duveteuse grisâtre recouvrant les boutons floraux. les fleurs, les fruits ou les feuilles. Les parties atteintes se flétrissent, se dessèchent et tombent. Quand on secoue la plante</a:t>
                      </a:r>
                      <a:r>
                        <a:rPr lang="fr-FR" sz="1200" kern="1200" baseline="-25000" dirty="0">
                          <a:solidFill>
                            <a:schemeClr val="dk1"/>
                          </a:solidFill>
                          <a:effectLst/>
                          <a:latin typeface="+mn-lt"/>
                          <a:ea typeface="+mn-ea"/>
                          <a:cs typeface="+mn-cs"/>
                        </a:rPr>
                        <a:t>;</a:t>
                      </a:r>
                      <a:r>
                        <a:rPr lang="fr-FR" sz="1200" kern="1200" dirty="0">
                          <a:solidFill>
                            <a:schemeClr val="dk1"/>
                          </a:solidFill>
                          <a:effectLst/>
                          <a:latin typeface="+mn-lt"/>
                          <a:ea typeface="+mn-ea"/>
                          <a:cs typeface="+mn-cs"/>
                        </a:rPr>
                        <a:t> il s'en échappe une poussière grisâtre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778511"/>
                  </a:ext>
                </a:extLst>
              </a:tr>
              <a:tr h="277262">
                <a:tc>
                  <a:txBody>
                    <a:bodyPr/>
                    <a:lstStyle/>
                    <a:p>
                      <a:pPr marL="0" marR="0" lvl="0" indent="0" algn="ctr" defTabSz="914400" rtl="0" eaLnBrk="0" fontAlgn="base" latinLnBrk="0" hangingPunct="0">
                        <a:lnSpc>
                          <a:spcPct val="107000"/>
                        </a:lnSpc>
                        <a:spcBef>
                          <a:spcPts val="0"/>
                        </a:spcBef>
                        <a:spcAft>
                          <a:spcPts val="0"/>
                        </a:spcAft>
                        <a:buClrTx/>
                        <a:buSzTx/>
                        <a:buFontTx/>
                        <a:buNone/>
                        <a:tabLst/>
                        <a:defRPr/>
                      </a:pPr>
                      <a:r>
                        <a:rPr lang="fr-FR" sz="1200" kern="1200" dirty="0">
                          <a:solidFill>
                            <a:schemeClr val="dk1"/>
                          </a:solidFill>
                          <a:effectLst/>
                          <a:latin typeface="+mn-lt"/>
                          <a:ea typeface="+mn-ea"/>
                          <a:cs typeface="+mn-cs"/>
                        </a:rPr>
                        <a:t>Rouille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kern="1200" dirty="0">
                          <a:solidFill>
                            <a:schemeClr val="dk1"/>
                          </a:solidFill>
                          <a:effectLst/>
                          <a:latin typeface="+mn-lt"/>
                          <a:ea typeface="+mn-ea"/>
                          <a:cs typeface="+mn-cs"/>
                        </a:rPr>
                        <a:t>Maladie due à un champignon provoquant des pustules de couleur orangées-marron à la surface des feuilles, des tiges et des boutons floraux </a:t>
                      </a:r>
                      <a:r>
                        <a:rPr lang="fr-FR" sz="1200" kern="1200" dirty="0">
                          <a:solidFill>
                            <a:srgbClr val="FF0000"/>
                          </a:solidFill>
                          <a:effectLst/>
                          <a:latin typeface="+mn-lt"/>
                          <a:ea typeface="+mn-ea"/>
                          <a:cs typeface="+mn-cs"/>
                        </a:rPr>
                        <a:t>entraînant la défoliation et dépérissement du végétal.</a:t>
                      </a:r>
                      <a:endParaRPr lang="fr-FR" sz="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8256415"/>
                  </a:ext>
                </a:extLst>
              </a:tr>
              <a:tr h="277262">
                <a:tc>
                  <a:txBody>
                    <a:bodyPr/>
                    <a:lstStyle/>
                    <a:p>
                      <a:pPr marL="0" marR="0" lvl="0" indent="0" algn="ctr" defTabSz="914400" rtl="0" eaLnBrk="0" fontAlgn="base" latinLnBrk="0" hangingPunct="0">
                        <a:lnSpc>
                          <a:spcPct val="107000"/>
                        </a:lnSpc>
                        <a:spcBef>
                          <a:spcPts val="0"/>
                        </a:spcBef>
                        <a:spcAft>
                          <a:spcPts val="0"/>
                        </a:spcAft>
                        <a:buClrTx/>
                        <a:buSzTx/>
                        <a:buFontTx/>
                        <a:buNone/>
                        <a:tabLst/>
                        <a:defRPr/>
                      </a:pPr>
                      <a:r>
                        <a:rPr lang="fr-FR" sz="1200" kern="1200" dirty="0">
                          <a:solidFill>
                            <a:schemeClr val="dk1"/>
                          </a:solidFill>
                          <a:effectLst/>
                          <a:latin typeface="+mn-lt"/>
                          <a:ea typeface="+mn-ea"/>
                          <a:cs typeface="+mn-cs"/>
                        </a:rPr>
                        <a:t>Tâches noires du rosier ou </a:t>
                      </a:r>
                      <a:r>
                        <a:rPr lang="fr-FR" sz="1200" kern="1200" dirty="0" err="1">
                          <a:solidFill>
                            <a:schemeClr val="dk1"/>
                          </a:solidFill>
                          <a:effectLst/>
                          <a:latin typeface="+mn-lt"/>
                          <a:ea typeface="+mn-ea"/>
                          <a:cs typeface="+mn-cs"/>
                        </a:rPr>
                        <a:t>Marssonina</a:t>
                      </a:r>
                      <a:endParaRPr lang="fr-FR" sz="12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kern="1200" dirty="0">
                          <a:solidFill>
                            <a:schemeClr val="dk1"/>
                          </a:solidFill>
                          <a:effectLst/>
                          <a:latin typeface="+mn-lt"/>
                          <a:ea typeface="+mn-ea"/>
                          <a:cs typeface="+mn-cs"/>
                        </a:rPr>
                        <a:t>Maladie due à un champignon se développant sur les feuilles, formant des tâches arrondies, de couleur violacée a brun noirâtre cerclées d’un liseré jaune, pouvant provoquer la chute des feuilles.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9205489"/>
                  </a:ext>
                </a:extLst>
              </a:tr>
              <a:tr h="277262">
                <a:tc>
                  <a:txBody>
                    <a:bodyPr/>
                    <a:lstStyle/>
                    <a:p>
                      <a:pPr marL="0" marR="0" lvl="0" indent="0" algn="ctr" defTabSz="914400" rtl="0" eaLnBrk="0" fontAlgn="base" latinLnBrk="0" hangingPunct="0">
                        <a:lnSpc>
                          <a:spcPct val="107000"/>
                        </a:lnSpc>
                        <a:spcBef>
                          <a:spcPts val="0"/>
                        </a:spcBef>
                        <a:spcAft>
                          <a:spcPts val="0"/>
                        </a:spcAft>
                        <a:buClrTx/>
                        <a:buSzTx/>
                        <a:buFontTx/>
                        <a:buNone/>
                        <a:tabLst/>
                        <a:defRPr/>
                      </a:pPr>
                      <a:r>
                        <a:rPr lang="fr-FR" sz="1200" kern="1200" dirty="0">
                          <a:solidFill>
                            <a:schemeClr val="dk1"/>
                          </a:solidFill>
                          <a:effectLst/>
                          <a:latin typeface="+mn-lt"/>
                          <a:ea typeface="+mn-ea"/>
                          <a:cs typeface="+mn-cs"/>
                        </a:rPr>
                        <a:t>Tavelure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0" fontAlgn="base" hangingPunct="0">
                        <a:lnSpc>
                          <a:spcPct val="107000"/>
                        </a:lnSpc>
                        <a:spcAft>
                          <a:spcPts val="0"/>
                        </a:spcAft>
                      </a:pPr>
                      <a:r>
                        <a:rPr lang="fr-FR" sz="1200" kern="1200" dirty="0">
                          <a:solidFill>
                            <a:schemeClr val="dk1"/>
                          </a:solidFill>
                          <a:effectLst/>
                          <a:latin typeface="+mn-lt"/>
                          <a:ea typeface="+mn-ea"/>
                          <a:cs typeface="+mn-cs"/>
                        </a:rPr>
                        <a:t>Maladie due à un champignon se présentant sous la forme de taches d'un brun olivâtre aux contours irréguliers sur les feuilles. les fleurs. Sur les fruits, les tavelures provoquent des taches liégeuses et des déformations. Cette maladie peut entraîner la chute précoce des feuilles et des fruits.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8530406"/>
                  </a:ext>
                </a:extLst>
              </a:tr>
            </a:tbl>
          </a:graphicData>
        </a:graphic>
      </p:graphicFrame>
      <p:sp>
        <p:nvSpPr>
          <p:cNvPr id="5" name="Rectangle 4">
            <a:extLst>
              <a:ext uri="{FF2B5EF4-FFF2-40B4-BE49-F238E27FC236}">
                <a16:creationId xmlns:a16="http://schemas.microsoft.com/office/drawing/2014/main" id="{EAD3B9E8-9012-4157-AD80-CE7F5FAAEBBF}"/>
              </a:ext>
            </a:extLst>
          </p:cNvPr>
          <p:cNvSpPr/>
          <p:nvPr/>
        </p:nvSpPr>
        <p:spPr>
          <a:xfrm>
            <a:off x="274544" y="671513"/>
            <a:ext cx="3781089" cy="369332"/>
          </a:xfrm>
          <a:prstGeom prst="rect">
            <a:avLst/>
          </a:prstGeom>
        </p:spPr>
        <p:txBody>
          <a:bodyPr wrap="square">
            <a:spAutoFit/>
          </a:bodyPr>
          <a:lstStyle/>
          <a:p>
            <a:pPr>
              <a:spcBef>
                <a:spcPct val="0"/>
              </a:spcBef>
            </a:pPr>
            <a:r>
              <a:rPr lang="fr-FR" altLang="fr-FR" b="1" u="sng" dirty="0">
                <a:solidFill>
                  <a:srgbClr val="7030A0"/>
                </a:solidFill>
                <a:latin typeface="Arial" panose="020B0604020202020204" pitchFamily="34" charset="0"/>
              </a:rPr>
              <a:t>Annexe 14 : Glossaire (suite)</a:t>
            </a:r>
          </a:p>
        </p:txBody>
      </p:sp>
      <p:sp>
        <p:nvSpPr>
          <p:cNvPr id="6" name="WordArt 4">
            <a:extLst>
              <a:ext uri="{FF2B5EF4-FFF2-40B4-BE49-F238E27FC236}">
                <a16:creationId xmlns:a16="http://schemas.microsoft.com/office/drawing/2014/main" id="{E63E7559-31DD-41A3-8125-8CD2544C5E92}"/>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7" name="Rectangle 6">
            <a:extLst>
              <a:ext uri="{FF2B5EF4-FFF2-40B4-BE49-F238E27FC236}">
                <a16:creationId xmlns:a16="http://schemas.microsoft.com/office/drawing/2014/main" id="{127D75D5-4C22-47FC-86A0-6B05FFB3599E}"/>
              </a:ext>
            </a:extLst>
          </p:cNvPr>
          <p:cNvSpPr/>
          <p:nvPr/>
        </p:nvSpPr>
        <p:spPr>
          <a:xfrm>
            <a:off x="274543" y="993317"/>
            <a:ext cx="2967479" cy="369332"/>
          </a:xfrm>
          <a:prstGeom prst="rect">
            <a:avLst/>
          </a:prstGeom>
        </p:spPr>
        <p:txBody>
          <a:bodyPr wrap="none">
            <a:spAutoFit/>
          </a:bodyPr>
          <a:lstStyle/>
          <a:p>
            <a:pPr>
              <a:spcBef>
                <a:spcPct val="0"/>
              </a:spcBef>
            </a:pPr>
            <a:r>
              <a:rPr lang="fr-FR" altLang="fr-FR" b="1" u="sng" dirty="0">
                <a:solidFill>
                  <a:srgbClr val="7030A0"/>
                </a:solidFill>
                <a:latin typeface="Arial" panose="020B0604020202020204" pitchFamily="34" charset="0"/>
              </a:rPr>
              <a:t>14.2. Les maladies (suite)</a:t>
            </a:r>
          </a:p>
        </p:txBody>
      </p:sp>
      <p:sp>
        <p:nvSpPr>
          <p:cNvPr id="8" name="ZoneTexte 7">
            <a:extLst>
              <a:ext uri="{FF2B5EF4-FFF2-40B4-BE49-F238E27FC236}">
                <a16:creationId xmlns:a16="http://schemas.microsoft.com/office/drawing/2014/main" id="{AFD20716-EDEC-4020-8A74-48A3A45571A3}"/>
              </a:ext>
            </a:extLst>
          </p:cNvPr>
          <p:cNvSpPr txBox="1"/>
          <p:nvPr/>
        </p:nvSpPr>
        <p:spPr>
          <a:xfrm>
            <a:off x="274542" y="1356051"/>
            <a:ext cx="2302136" cy="369332"/>
          </a:xfrm>
          <a:prstGeom prst="rect">
            <a:avLst/>
          </a:prstGeom>
          <a:noFill/>
        </p:spPr>
        <p:txBody>
          <a:bodyPr wrap="square" rtlCol="0">
            <a:spAutoFit/>
          </a:bodyPr>
          <a:lstStyle/>
          <a:p>
            <a:r>
              <a:rPr lang="fr-FR" b="1" dirty="0">
                <a:solidFill>
                  <a:srgbClr val="7030A0"/>
                </a:solidFill>
              </a:rPr>
              <a:t>10 maladies</a:t>
            </a:r>
          </a:p>
        </p:txBody>
      </p:sp>
      <p:sp>
        <p:nvSpPr>
          <p:cNvPr id="9" name="Espace réservé du numéro de diapositive 1">
            <a:extLst>
              <a:ext uri="{FF2B5EF4-FFF2-40B4-BE49-F238E27FC236}">
                <a16:creationId xmlns:a16="http://schemas.microsoft.com/office/drawing/2014/main" id="{B4209D60-F78D-4C71-9BCA-013532581FD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177</a:t>
            </a:fld>
            <a:endParaRPr lang="fr-FR" altLang="fr-FR" sz="1200" dirty="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68813657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8F4865-9A6C-4FFF-AD18-89BB6889C737}"/>
              </a:ext>
            </a:extLst>
          </p:cNvPr>
          <p:cNvSpPr/>
          <p:nvPr/>
        </p:nvSpPr>
        <p:spPr>
          <a:xfrm>
            <a:off x="274544" y="671513"/>
            <a:ext cx="3781089" cy="369332"/>
          </a:xfrm>
          <a:prstGeom prst="rect">
            <a:avLst/>
          </a:prstGeom>
        </p:spPr>
        <p:txBody>
          <a:bodyPr wrap="square">
            <a:spAutoFit/>
          </a:bodyPr>
          <a:lstStyle/>
          <a:p>
            <a:pPr>
              <a:spcBef>
                <a:spcPct val="0"/>
              </a:spcBef>
            </a:pPr>
            <a:r>
              <a:rPr lang="fr-FR" altLang="fr-FR" b="1" u="sng" dirty="0">
                <a:solidFill>
                  <a:srgbClr val="7030A0"/>
                </a:solidFill>
                <a:latin typeface="Arial" panose="020B0604020202020204" pitchFamily="34" charset="0"/>
              </a:rPr>
              <a:t>Annexe 14 : Glossaire (suite)</a:t>
            </a:r>
          </a:p>
        </p:txBody>
      </p:sp>
      <p:sp>
        <p:nvSpPr>
          <p:cNvPr id="3" name="WordArt 4">
            <a:extLst>
              <a:ext uri="{FF2B5EF4-FFF2-40B4-BE49-F238E27FC236}">
                <a16:creationId xmlns:a16="http://schemas.microsoft.com/office/drawing/2014/main" id="{EED8D2AA-A924-4F0F-BAC1-3C3F4C6D1E61}"/>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E85D299D-83DF-44F2-BEAD-22D11B7D1738}"/>
              </a:ext>
            </a:extLst>
          </p:cNvPr>
          <p:cNvSpPr/>
          <p:nvPr/>
        </p:nvSpPr>
        <p:spPr>
          <a:xfrm>
            <a:off x="274543" y="993317"/>
            <a:ext cx="3134191" cy="369332"/>
          </a:xfrm>
          <a:prstGeom prst="rect">
            <a:avLst/>
          </a:prstGeom>
        </p:spPr>
        <p:txBody>
          <a:bodyPr wrap="none">
            <a:spAutoFit/>
          </a:bodyPr>
          <a:lstStyle/>
          <a:p>
            <a:pPr>
              <a:spcBef>
                <a:spcPct val="0"/>
              </a:spcBef>
            </a:pPr>
            <a:r>
              <a:rPr lang="fr-FR" altLang="fr-FR" b="1" u="sng" dirty="0">
                <a:solidFill>
                  <a:srgbClr val="7030A0"/>
                </a:solidFill>
                <a:latin typeface="Arial" panose="020B0604020202020204" pitchFamily="34" charset="0"/>
              </a:rPr>
              <a:t>A14.2. Les maladies (suite)</a:t>
            </a:r>
          </a:p>
        </p:txBody>
      </p:sp>
      <p:sp>
        <p:nvSpPr>
          <p:cNvPr id="5" name="ZoneTexte 4">
            <a:extLst>
              <a:ext uri="{FF2B5EF4-FFF2-40B4-BE49-F238E27FC236}">
                <a16:creationId xmlns:a16="http://schemas.microsoft.com/office/drawing/2014/main" id="{6201C857-56E5-4E22-80F9-A66CE55DFA03}"/>
              </a:ext>
            </a:extLst>
          </p:cNvPr>
          <p:cNvSpPr txBox="1"/>
          <p:nvPr/>
        </p:nvSpPr>
        <p:spPr>
          <a:xfrm>
            <a:off x="274541" y="1356052"/>
            <a:ext cx="2812903" cy="369332"/>
          </a:xfrm>
          <a:prstGeom prst="rect">
            <a:avLst/>
          </a:prstGeom>
          <a:noFill/>
        </p:spPr>
        <p:txBody>
          <a:bodyPr wrap="square" rtlCol="0">
            <a:spAutoFit/>
          </a:bodyPr>
          <a:lstStyle/>
          <a:p>
            <a:r>
              <a:rPr lang="fr-FR" b="1" dirty="0">
                <a:solidFill>
                  <a:srgbClr val="7030A0"/>
                </a:solidFill>
              </a:rPr>
              <a:t>Dix maladies (suite et fin)</a:t>
            </a:r>
          </a:p>
        </p:txBody>
      </p:sp>
      <p:sp>
        <p:nvSpPr>
          <p:cNvPr id="6" name="Espace réservé du numéro de diapositive 1">
            <a:extLst>
              <a:ext uri="{FF2B5EF4-FFF2-40B4-BE49-F238E27FC236}">
                <a16:creationId xmlns:a16="http://schemas.microsoft.com/office/drawing/2014/main" id="{E5BA8B62-5A10-44FB-992F-B799FD4FB5E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178</a:t>
            </a:fld>
            <a:endParaRPr lang="fr-FR" altLang="fr-FR" sz="1200" dirty="0">
              <a:solidFill>
                <a:srgbClr val="898989"/>
              </a:solidFill>
              <a:latin typeface="Times New Roman" panose="02020603050405020304" pitchFamily="18" charset="0"/>
            </a:endParaRPr>
          </a:p>
        </p:txBody>
      </p:sp>
      <p:pic>
        <p:nvPicPr>
          <p:cNvPr id="8" name="Image 7">
            <a:extLst>
              <a:ext uri="{FF2B5EF4-FFF2-40B4-BE49-F238E27FC236}">
                <a16:creationId xmlns:a16="http://schemas.microsoft.com/office/drawing/2014/main" id="{A92BB860-5024-4ABF-B6B9-84DA1A00E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292" y="748487"/>
            <a:ext cx="2647950" cy="1724025"/>
          </a:xfrm>
          <a:prstGeom prst="rect">
            <a:avLst/>
          </a:prstGeom>
        </p:spPr>
      </p:pic>
      <p:pic>
        <p:nvPicPr>
          <p:cNvPr id="10" name="Image 9">
            <a:extLst>
              <a:ext uri="{FF2B5EF4-FFF2-40B4-BE49-F238E27FC236}">
                <a16:creationId xmlns:a16="http://schemas.microsoft.com/office/drawing/2014/main" id="{40CC6643-73B3-4A98-8C3E-C97EE30F1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89" y="762574"/>
            <a:ext cx="1847850" cy="1200150"/>
          </a:xfrm>
          <a:prstGeom prst="rect">
            <a:avLst/>
          </a:prstGeom>
        </p:spPr>
      </p:pic>
      <p:pic>
        <p:nvPicPr>
          <p:cNvPr id="12" name="Image 11">
            <a:extLst>
              <a:ext uri="{FF2B5EF4-FFF2-40B4-BE49-F238E27FC236}">
                <a16:creationId xmlns:a16="http://schemas.microsoft.com/office/drawing/2014/main" id="{2A184EFA-064B-4031-9758-8EDC16FDB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6654" y="671513"/>
            <a:ext cx="1847850" cy="2466975"/>
          </a:xfrm>
          <a:prstGeom prst="rect">
            <a:avLst/>
          </a:prstGeom>
        </p:spPr>
      </p:pic>
      <p:pic>
        <p:nvPicPr>
          <p:cNvPr id="14" name="Image 13">
            <a:extLst>
              <a:ext uri="{FF2B5EF4-FFF2-40B4-BE49-F238E27FC236}">
                <a16:creationId xmlns:a16="http://schemas.microsoft.com/office/drawing/2014/main" id="{3D7AFDA9-A7B7-4089-8C66-EF3BFECA2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51448" y="1091387"/>
            <a:ext cx="2286000" cy="1600200"/>
          </a:xfrm>
          <a:prstGeom prst="rect">
            <a:avLst/>
          </a:prstGeom>
        </p:spPr>
      </p:pic>
      <p:sp>
        <p:nvSpPr>
          <p:cNvPr id="15" name="Rectangle 14">
            <a:extLst>
              <a:ext uri="{FF2B5EF4-FFF2-40B4-BE49-F238E27FC236}">
                <a16:creationId xmlns:a16="http://schemas.microsoft.com/office/drawing/2014/main" id="{1DBA635B-FC70-41C1-8C65-D05E67D29EFA}"/>
              </a:ext>
            </a:extLst>
          </p:cNvPr>
          <p:cNvSpPr/>
          <p:nvPr/>
        </p:nvSpPr>
        <p:spPr>
          <a:xfrm>
            <a:off x="6807464" y="2549486"/>
            <a:ext cx="1648208" cy="276999"/>
          </a:xfrm>
          <a:prstGeom prst="rect">
            <a:avLst/>
          </a:prstGeom>
        </p:spPr>
        <p:txBody>
          <a:bodyPr wrap="none">
            <a:spAutoFit/>
          </a:bodyPr>
          <a:lstStyle/>
          <a:p>
            <a:r>
              <a:rPr lang="fr-FR" sz="1200" dirty="0">
                <a:solidFill>
                  <a:srgbClr val="7030A0"/>
                </a:solidFill>
              </a:rPr>
              <a:t>↖↑ </a:t>
            </a:r>
            <a:r>
              <a:rPr lang="fr-FR" sz="1200" b="1" dirty="0">
                <a:solidFill>
                  <a:srgbClr val="7030A0"/>
                </a:solidFill>
              </a:rPr>
              <a:t>Anthracnose</a:t>
            </a:r>
            <a:r>
              <a:rPr lang="fr-FR" sz="1200" dirty="0">
                <a:solidFill>
                  <a:srgbClr val="7030A0"/>
                </a:solidFill>
              </a:rPr>
              <a:t>  ↗→</a:t>
            </a:r>
          </a:p>
        </p:txBody>
      </p:sp>
      <p:sp>
        <p:nvSpPr>
          <p:cNvPr id="16" name="Rectangle 15">
            <a:extLst>
              <a:ext uri="{FF2B5EF4-FFF2-40B4-BE49-F238E27FC236}">
                <a16:creationId xmlns:a16="http://schemas.microsoft.com/office/drawing/2014/main" id="{DA3178D8-0294-4D5E-BB86-1E8884CA90DB}"/>
              </a:ext>
            </a:extLst>
          </p:cNvPr>
          <p:cNvSpPr/>
          <p:nvPr/>
        </p:nvSpPr>
        <p:spPr>
          <a:xfrm>
            <a:off x="107983" y="3249908"/>
            <a:ext cx="2532105" cy="1015663"/>
          </a:xfrm>
          <a:prstGeom prst="rect">
            <a:avLst/>
          </a:prstGeom>
        </p:spPr>
        <p:txBody>
          <a:bodyPr wrap="square">
            <a:spAutoFit/>
          </a:bodyPr>
          <a:lstStyle/>
          <a:p>
            <a:pPr algn="ctr"/>
            <a:r>
              <a:rPr lang="fr-FR" sz="1200" dirty="0">
                <a:solidFill>
                  <a:srgbClr val="7030A0"/>
                </a:solidFill>
              </a:rPr>
              <a:t>↑ </a:t>
            </a:r>
            <a:r>
              <a:rPr lang="fr-FR" sz="1200" b="1" dirty="0">
                <a:solidFill>
                  <a:srgbClr val="7030A0"/>
                </a:solidFill>
              </a:rPr>
              <a:t>Feu bactérien </a:t>
            </a:r>
            <a:r>
              <a:rPr lang="fr-FR" sz="1200" dirty="0">
                <a:solidFill>
                  <a:srgbClr val="7030A0"/>
                </a:solidFill>
              </a:rPr>
              <a:t>ou brûlure bactérienne (</a:t>
            </a:r>
            <a:r>
              <a:rPr lang="fr-FR" sz="1200" i="1" u="sng" dirty="0" err="1">
                <a:solidFill>
                  <a:srgbClr val="7030A0"/>
                </a:solidFill>
                <a:hlinkClick r:id="rId6" tooltip="Erwinia amylovora"/>
              </a:rPr>
              <a:t>Erwinia</a:t>
            </a:r>
            <a:r>
              <a:rPr lang="fr-FR" sz="1200" i="1" u="sng" dirty="0">
                <a:solidFill>
                  <a:srgbClr val="7030A0"/>
                </a:solidFill>
                <a:hlinkClick r:id="rId6" tooltip="Erwinia amylovora"/>
              </a:rPr>
              <a:t> </a:t>
            </a:r>
            <a:r>
              <a:rPr lang="fr-FR" sz="1200" i="1" u="sng" dirty="0" err="1">
                <a:solidFill>
                  <a:srgbClr val="7030A0"/>
                </a:solidFill>
                <a:hlinkClick r:id="rId6" tooltip="Erwinia amylovora"/>
              </a:rPr>
              <a:t>amylovora</a:t>
            </a:r>
            <a:r>
              <a:rPr lang="fr-FR" sz="1200" dirty="0">
                <a:solidFill>
                  <a:srgbClr val="7030A0"/>
                </a:solidFill>
              </a:rPr>
              <a:t>). Source : </a:t>
            </a:r>
            <a:r>
              <a:rPr lang="fr-FR" sz="1200" dirty="0">
                <a:solidFill>
                  <a:srgbClr val="7030A0"/>
                </a:solidFill>
                <a:hlinkClick r:id="rId7"/>
              </a:rPr>
              <a:t>http://jardin-secrets.com/feu-bacterien-article-8339,181,fr.html</a:t>
            </a:r>
            <a:r>
              <a:rPr lang="fr-FR" sz="1200" dirty="0">
                <a:solidFill>
                  <a:srgbClr val="7030A0"/>
                </a:solidFill>
              </a:rPr>
              <a:t> </a:t>
            </a:r>
          </a:p>
        </p:txBody>
      </p:sp>
      <p:pic>
        <p:nvPicPr>
          <p:cNvPr id="18" name="Image 17">
            <a:extLst>
              <a:ext uri="{FF2B5EF4-FFF2-40B4-BE49-F238E27FC236}">
                <a16:creationId xmlns:a16="http://schemas.microsoft.com/office/drawing/2014/main" id="{4A084C89-3FCE-454B-889A-7C153869DB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886" y="1706682"/>
            <a:ext cx="2400300" cy="1524000"/>
          </a:xfrm>
          <a:prstGeom prst="rect">
            <a:avLst/>
          </a:prstGeom>
        </p:spPr>
      </p:pic>
      <p:pic>
        <p:nvPicPr>
          <p:cNvPr id="20" name="Image 19">
            <a:extLst>
              <a:ext uri="{FF2B5EF4-FFF2-40B4-BE49-F238E27FC236}">
                <a16:creationId xmlns:a16="http://schemas.microsoft.com/office/drawing/2014/main" id="{D7323CE6-FC4B-4D86-995A-173D38CDDA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2195" y="2589526"/>
            <a:ext cx="2274390" cy="1516260"/>
          </a:xfrm>
          <a:prstGeom prst="rect">
            <a:avLst/>
          </a:prstGeom>
        </p:spPr>
      </p:pic>
      <p:sp>
        <p:nvSpPr>
          <p:cNvPr id="22" name="Rectangle 21">
            <a:extLst>
              <a:ext uri="{FF2B5EF4-FFF2-40B4-BE49-F238E27FC236}">
                <a16:creationId xmlns:a16="http://schemas.microsoft.com/office/drawing/2014/main" id="{E754EF84-5623-49B0-B35E-078479D16AD2}"/>
              </a:ext>
            </a:extLst>
          </p:cNvPr>
          <p:cNvSpPr/>
          <p:nvPr/>
        </p:nvSpPr>
        <p:spPr>
          <a:xfrm>
            <a:off x="555339" y="6457711"/>
            <a:ext cx="2676567" cy="276999"/>
          </a:xfrm>
          <a:prstGeom prst="rect">
            <a:avLst/>
          </a:prstGeom>
        </p:spPr>
        <p:txBody>
          <a:bodyPr wrap="none">
            <a:spAutoFit/>
          </a:bodyPr>
          <a:lstStyle/>
          <a:p>
            <a:pPr algn="ctr"/>
            <a:r>
              <a:rPr lang="fr-FR" sz="1200" b="1" i="1" dirty="0">
                <a:solidFill>
                  <a:srgbClr val="7030A0"/>
                </a:solidFill>
              </a:rPr>
              <a:t>Botrytis</a:t>
            </a:r>
            <a:r>
              <a:rPr lang="fr-FR" sz="1200" i="1" dirty="0">
                <a:solidFill>
                  <a:srgbClr val="7030A0"/>
                </a:solidFill>
              </a:rPr>
              <a:t> </a:t>
            </a:r>
            <a:r>
              <a:rPr lang="fr-FR" sz="1200" i="1" dirty="0" err="1">
                <a:solidFill>
                  <a:srgbClr val="7030A0"/>
                </a:solidFill>
              </a:rPr>
              <a:t>sp</a:t>
            </a:r>
            <a:r>
              <a:rPr lang="fr-FR" sz="1200" dirty="0">
                <a:solidFill>
                  <a:srgbClr val="7030A0"/>
                </a:solidFill>
              </a:rPr>
              <a:t>. (famille des </a:t>
            </a:r>
            <a:r>
              <a:rPr lang="fr-FR" sz="1200" i="1" dirty="0" err="1">
                <a:solidFill>
                  <a:srgbClr val="7030A0"/>
                </a:solidFill>
              </a:rPr>
              <a:t>Sclerotiniaceae</a:t>
            </a:r>
            <a:r>
              <a:rPr lang="fr-FR" sz="1200" dirty="0">
                <a:solidFill>
                  <a:srgbClr val="7030A0"/>
                </a:solidFill>
              </a:rPr>
              <a:t>)</a:t>
            </a:r>
          </a:p>
        </p:txBody>
      </p:sp>
      <p:pic>
        <p:nvPicPr>
          <p:cNvPr id="24" name="Image 23">
            <a:extLst>
              <a:ext uri="{FF2B5EF4-FFF2-40B4-BE49-F238E27FC236}">
                <a16:creationId xmlns:a16="http://schemas.microsoft.com/office/drawing/2014/main" id="{1773038A-339B-466D-908F-260249475C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9060" y="5277304"/>
            <a:ext cx="1524000" cy="1143000"/>
          </a:xfrm>
          <a:prstGeom prst="rect">
            <a:avLst/>
          </a:prstGeom>
        </p:spPr>
      </p:pic>
      <p:pic>
        <p:nvPicPr>
          <p:cNvPr id="26" name="Image 25">
            <a:extLst>
              <a:ext uri="{FF2B5EF4-FFF2-40B4-BE49-F238E27FC236}">
                <a16:creationId xmlns:a16="http://schemas.microsoft.com/office/drawing/2014/main" id="{722EB2EF-2F5C-4615-856A-3696696987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541" y="5029654"/>
            <a:ext cx="1847850" cy="1390650"/>
          </a:xfrm>
          <a:prstGeom prst="rect">
            <a:avLst/>
          </a:prstGeom>
        </p:spPr>
      </p:pic>
      <p:sp>
        <p:nvSpPr>
          <p:cNvPr id="27" name="ZoneTexte 26">
            <a:extLst>
              <a:ext uri="{FF2B5EF4-FFF2-40B4-BE49-F238E27FC236}">
                <a16:creationId xmlns:a16="http://schemas.microsoft.com/office/drawing/2014/main" id="{B8341C6C-5D87-4576-9911-CB93C7558855}"/>
              </a:ext>
            </a:extLst>
          </p:cNvPr>
          <p:cNvSpPr txBox="1"/>
          <p:nvPr/>
        </p:nvSpPr>
        <p:spPr>
          <a:xfrm>
            <a:off x="7455049" y="4185018"/>
            <a:ext cx="4575975" cy="646331"/>
          </a:xfrm>
          <a:prstGeom prst="rect">
            <a:avLst/>
          </a:prstGeom>
          <a:noFill/>
        </p:spPr>
        <p:txBody>
          <a:bodyPr wrap="square" rtlCol="0">
            <a:spAutoFit/>
          </a:bodyPr>
          <a:lstStyle/>
          <a:p>
            <a:pPr algn="r"/>
            <a:r>
              <a:rPr lang="fr-FR" sz="1200" dirty="0">
                <a:solidFill>
                  <a:srgbClr val="7030A0"/>
                </a:solidFill>
              </a:rPr>
              <a:t> </a:t>
            </a:r>
            <a:r>
              <a:rPr lang="fr-FR" sz="1200" b="1" dirty="0">
                <a:solidFill>
                  <a:srgbClr val="7030A0"/>
                </a:solidFill>
              </a:rPr>
              <a:t>Rouilles,</a:t>
            </a:r>
            <a:r>
              <a:rPr lang="fr-FR" sz="1200" dirty="0">
                <a:solidFill>
                  <a:srgbClr val="7030A0"/>
                </a:solidFill>
              </a:rPr>
              <a:t> </a:t>
            </a:r>
            <a:r>
              <a:rPr lang="fr-FR" sz="1200" u="sng" dirty="0">
                <a:solidFill>
                  <a:srgbClr val="7030A0"/>
                </a:solidFill>
                <a:hlinkClick r:id="rId12" tooltip="Maladie cryptogamique"/>
              </a:rPr>
              <a:t>maladies cryptogamiques</a:t>
            </a:r>
            <a:r>
              <a:rPr lang="fr-FR" sz="1200" dirty="0">
                <a:solidFill>
                  <a:srgbClr val="7030A0"/>
                </a:solidFill>
              </a:rPr>
              <a:t> , causées par des </a:t>
            </a:r>
            <a:r>
              <a:rPr lang="fr-FR" sz="1200" dirty="0">
                <a:solidFill>
                  <a:srgbClr val="7030A0"/>
                </a:solidFill>
                <a:hlinkClick r:id="rId13" tooltip="Fungi"/>
              </a:rPr>
              <a:t>champignons</a:t>
            </a:r>
            <a:r>
              <a:rPr lang="fr-FR" sz="1200" dirty="0">
                <a:solidFill>
                  <a:srgbClr val="7030A0"/>
                </a:solidFill>
              </a:rPr>
              <a:t> </a:t>
            </a:r>
            <a:r>
              <a:rPr lang="fr-FR" sz="1200" dirty="0">
                <a:solidFill>
                  <a:srgbClr val="7030A0"/>
                </a:solidFill>
                <a:hlinkClick r:id="rId14" tooltip="Basidiomycota"/>
              </a:rPr>
              <a:t>Basidiomycètes</a:t>
            </a:r>
            <a:r>
              <a:rPr lang="fr-FR" sz="1200" dirty="0">
                <a:solidFill>
                  <a:srgbClr val="7030A0"/>
                </a:solidFill>
              </a:rPr>
              <a:t> parasites de l'</a:t>
            </a:r>
            <a:r>
              <a:rPr lang="fr-FR" sz="1200" dirty="0">
                <a:solidFill>
                  <a:srgbClr val="7030A0"/>
                </a:solidFill>
                <a:hlinkClick r:id="rId15" tooltip="Ordre (biologie)"/>
              </a:rPr>
              <a:t>ordre</a:t>
            </a:r>
            <a:r>
              <a:rPr lang="fr-FR" sz="1200" dirty="0">
                <a:solidFill>
                  <a:srgbClr val="7030A0"/>
                </a:solidFill>
              </a:rPr>
              <a:t> des </a:t>
            </a:r>
            <a:r>
              <a:rPr lang="fr-FR" sz="1200" i="1" dirty="0" err="1">
                <a:solidFill>
                  <a:srgbClr val="7030A0"/>
                </a:solidFill>
                <a:hlinkClick r:id="rId16" tooltip="Pucciniales"/>
              </a:rPr>
              <a:t>Pucciniales</a:t>
            </a:r>
            <a:r>
              <a:rPr lang="fr-FR" sz="1200" i="1" dirty="0">
                <a:solidFill>
                  <a:srgbClr val="7030A0"/>
                </a:solidFill>
              </a:rPr>
              <a:t>. </a:t>
            </a:r>
            <a:r>
              <a:rPr lang="fr-FR" sz="1200" dirty="0">
                <a:solidFill>
                  <a:srgbClr val="7030A0"/>
                </a:solidFill>
              </a:rPr>
              <a:t>Ici sur la photo, rouille sur feuille de </a:t>
            </a:r>
            <a:r>
              <a:rPr lang="fr-FR" sz="1200" dirty="0">
                <a:solidFill>
                  <a:srgbClr val="7030A0"/>
                </a:solidFill>
                <a:hlinkClick r:id="rId17" tooltip="Blé"/>
              </a:rPr>
              <a:t>blé</a:t>
            </a:r>
            <a:r>
              <a:rPr lang="fr-FR" sz="1200" dirty="0">
                <a:solidFill>
                  <a:srgbClr val="7030A0"/>
                </a:solidFill>
              </a:rPr>
              <a:t> (</a:t>
            </a:r>
            <a:r>
              <a:rPr lang="fr-FR" sz="1200" i="1" dirty="0" err="1">
                <a:solidFill>
                  <a:srgbClr val="7030A0"/>
                </a:solidFill>
              </a:rPr>
              <a:t>Triticum</a:t>
            </a:r>
            <a:r>
              <a:rPr lang="fr-FR" sz="1200" i="1" dirty="0">
                <a:solidFill>
                  <a:srgbClr val="7030A0"/>
                </a:solidFill>
              </a:rPr>
              <a:t> </a:t>
            </a:r>
            <a:r>
              <a:rPr lang="fr-FR" sz="1200" i="1" dirty="0" err="1">
                <a:solidFill>
                  <a:srgbClr val="7030A0"/>
                </a:solidFill>
              </a:rPr>
              <a:t>aestivum</a:t>
            </a:r>
            <a:r>
              <a:rPr lang="fr-FR" sz="1200" dirty="0">
                <a:solidFill>
                  <a:srgbClr val="7030A0"/>
                </a:solidFill>
              </a:rPr>
              <a:t>) (source : Wikipedia) ↑</a:t>
            </a:r>
          </a:p>
        </p:txBody>
      </p:sp>
      <p:pic>
        <p:nvPicPr>
          <p:cNvPr id="29" name="Image 28">
            <a:extLst>
              <a:ext uri="{FF2B5EF4-FFF2-40B4-BE49-F238E27FC236}">
                <a16:creationId xmlns:a16="http://schemas.microsoft.com/office/drawing/2014/main" id="{16E4BB4E-A434-4C55-87A4-03A4D81638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47030" y="3379045"/>
            <a:ext cx="2240579" cy="794387"/>
          </a:xfrm>
          <a:prstGeom prst="rect">
            <a:avLst/>
          </a:prstGeom>
        </p:spPr>
      </p:pic>
      <p:pic>
        <p:nvPicPr>
          <p:cNvPr id="31" name="Image 30">
            <a:extLst>
              <a:ext uri="{FF2B5EF4-FFF2-40B4-BE49-F238E27FC236}">
                <a16:creationId xmlns:a16="http://schemas.microsoft.com/office/drawing/2014/main" id="{F894D891-3F9F-4462-8498-46B41D3CBC2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38572" y="4957927"/>
            <a:ext cx="1323733" cy="1638283"/>
          </a:xfrm>
          <a:prstGeom prst="rect">
            <a:avLst/>
          </a:prstGeom>
        </p:spPr>
      </p:pic>
      <p:sp>
        <p:nvSpPr>
          <p:cNvPr id="32" name="ZoneTexte 31">
            <a:extLst>
              <a:ext uri="{FF2B5EF4-FFF2-40B4-BE49-F238E27FC236}">
                <a16:creationId xmlns:a16="http://schemas.microsoft.com/office/drawing/2014/main" id="{BECE5ABB-585E-4598-ADDA-BE4FD6A3A1BA}"/>
              </a:ext>
            </a:extLst>
          </p:cNvPr>
          <p:cNvSpPr txBox="1"/>
          <p:nvPr/>
        </p:nvSpPr>
        <p:spPr>
          <a:xfrm>
            <a:off x="8206086" y="5950251"/>
            <a:ext cx="2304136" cy="646331"/>
          </a:xfrm>
          <a:prstGeom prst="rect">
            <a:avLst/>
          </a:prstGeom>
          <a:noFill/>
        </p:spPr>
        <p:txBody>
          <a:bodyPr wrap="square" rtlCol="0">
            <a:spAutoFit/>
          </a:bodyPr>
          <a:lstStyle/>
          <a:p>
            <a:pPr algn="r"/>
            <a:r>
              <a:rPr lang="fr-FR" sz="1200" dirty="0">
                <a:solidFill>
                  <a:srgbClr val="7030A0"/>
                </a:solidFill>
                <a:sym typeface="Wingdings" panose="05000000000000000000" pitchFamily="2" charset="2"/>
              </a:rPr>
              <a:t>Pourriture des racines, maladie liée à un microorganisme, le </a:t>
            </a:r>
            <a:r>
              <a:rPr lang="fr-FR" sz="1200" b="1" dirty="0">
                <a:solidFill>
                  <a:srgbClr val="7030A0"/>
                </a:solidFill>
                <a:sym typeface="Wingdings" panose="05000000000000000000" pitchFamily="2" charset="2"/>
              </a:rPr>
              <a:t>Phytophtora →</a:t>
            </a:r>
            <a:endParaRPr lang="fr-FR" sz="1200" dirty="0">
              <a:solidFill>
                <a:srgbClr val="7030A0"/>
              </a:solidFill>
            </a:endParaRPr>
          </a:p>
        </p:txBody>
      </p:sp>
      <p:pic>
        <p:nvPicPr>
          <p:cNvPr id="35" name="Image 34">
            <a:extLst>
              <a:ext uri="{FF2B5EF4-FFF2-40B4-BE49-F238E27FC236}">
                <a16:creationId xmlns:a16="http://schemas.microsoft.com/office/drawing/2014/main" id="{CDDECD31-8A54-4713-B376-2D33CC890C3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113344" y="4957927"/>
            <a:ext cx="1791562" cy="1343671"/>
          </a:xfrm>
          <a:prstGeom prst="rect">
            <a:avLst/>
          </a:prstGeom>
        </p:spPr>
      </p:pic>
      <p:pic>
        <p:nvPicPr>
          <p:cNvPr id="37" name="Image 36">
            <a:extLst>
              <a:ext uri="{FF2B5EF4-FFF2-40B4-BE49-F238E27FC236}">
                <a16:creationId xmlns:a16="http://schemas.microsoft.com/office/drawing/2014/main" id="{B5BE3009-7728-4AE6-B160-D0067570E66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54314" y="4990698"/>
            <a:ext cx="932475" cy="1716211"/>
          </a:xfrm>
          <a:prstGeom prst="rect">
            <a:avLst/>
          </a:prstGeom>
        </p:spPr>
      </p:pic>
      <p:sp>
        <p:nvSpPr>
          <p:cNvPr id="38" name="Rectangle 37">
            <a:extLst>
              <a:ext uri="{FF2B5EF4-FFF2-40B4-BE49-F238E27FC236}">
                <a16:creationId xmlns:a16="http://schemas.microsoft.com/office/drawing/2014/main" id="{88323D4D-6E90-46BF-9605-963B5C8C4AA6}"/>
              </a:ext>
            </a:extLst>
          </p:cNvPr>
          <p:cNvSpPr/>
          <p:nvPr/>
        </p:nvSpPr>
        <p:spPr>
          <a:xfrm>
            <a:off x="10315163" y="3123523"/>
            <a:ext cx="1672446" cy="276999"/>
          </a:xfrm>
          <a:prstGeom prst="rect">
            <a:avLst/>
          </a:prstGeom>
        </p:spPr>
        <p:txBody>
          <a:bodyPr wrap="none">
            <a:spAutoFit/>
          </a:bodyPr>
          <a:lstStyle/>
          <a:p>
            <a:pPr algn="ctr"/>
            <a:r>
              <a:rPr lang="fr-FR" sz="1200" dirty="0">
                <a:solidFill>
                  <a:srgbClr val="7030A0"/>
                </a:solidFill>
              </a:rPr>
              <a:t>Anthracnose du platane</a:t>
            </a:r>
          </a:p>
        </p:txBody>
      </p:sp>
      <p:pic>
        <p:nvPicPr>
          <p:cNvPr id="41" name="Image 40">
            <a:extLst>
              <a:ext uri="{FF2B5EF4-FFF2-40B4-BE49-F238E27FC236}">
                <a16:creationId xmlns:a16="http://schemas.microsoft.com/office/drawing/2014/main" id="{6EA17AFB-822B-4EEF-8723-1567DD7B021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87756" y="2761471"/>
            <a:ext cx="1666875" cy="1524000"/>
          </a:xfrm>
          <a:prstGeom prst="rect">
            <a:avLst/>
          </a:prstGeom>
        </p:spPr>
      </p:pic>
      <p:sp>
        <p:nvSpPr>
          <p:cNvPr id="43" name="ZoneTexte 42">
            <a:extLst>
              <a:ext uri="{FF2B5EF4-FFF2-40B4-BE49-F238E27FC236}">
                <a16:creationId xmlns:a16="http://schemas.microsoft.com/office/drawing/2014/main" id="{59EEB34E-0F05-4907-9A47-C227F0BF28A7}"/>
              </a:ext>
            </a:extLst>
          </p:cNvPr>
          <p:cNvSpPr txBox="1"/>
          <p:nvPr/>
        </p:nvSpPr>
        <p:spPr>
          <a:xfrm>
            <a:off x="6908094" y="3106945"/>
            <a:ext cx="2456676" cy="1015663"/>
          </a:xfrm>
          <a:prstGeom prst="rect">
            <a:avLst/>
          </a:prstGeom>
          <a:noFill/>
        </p:spPr>
        <p:txBody>
          <a:bodyPr wrap="square" rtlCol="0">
            <a:spAutoFit/>
          </a:bodyPr>
          <a:lstStyle/>
          <a:p>
            <a:r>
              <a:rPr lang="fr-FR" sz="1200" b="1" dirty="0">
                <a:solidFill>
                  <a:srgbClr val="7030A0"/>
                </a:solidFill>
                <a:sym typeface="Wingdings" panose="05000000000000000000" pitchFamily="2" charset="2"/>
              </a:rPr>
              <a:t> </a:t>
            </a:r>
            <a:r>
              <a:rPr lang="fr-FR" sz="1200" b="1" dirty="0">
                <a:solidFill>
                  <a:srgbClr val="7030A0"/>
                </a:solidFill>
              </a:rPr>
              <a:t>Tavelure</a:t>
            </a:r>
            <a:r>
              <a:rPr lang="fr-FR" sz="1200" dirty="0">
                <a:solidFill>
                  <a:srgbClr val="7030A0"/>
                </a:solidFill>
              </a:rPr>
              <a:t> maladie cryptogamique causée par deux champignons, dont l'un s'attaque aux pommiers (</a:t>
            </a:r>
            <a:r>
              <a:rPr lang="fr-FR" sz="1200" i="1" dirty="0">
                <a:solidFill>
                  <a:srgbClr val="7030A0"/>
                </a:solidFill>
              </a:rPr>
              <a:t>Venturia </a:t>
            </a:r>
            <a:r>
              <a:rPr lang="fr-FR" sz="1200" i="1" dirty="0" err="1">
                <a:solidFill>
                  <a:srgbClr val="7030A0"/>
                </a:solidFill>
              </a:rPr>
              <a:t>inaequalis</a:t>
            </a:r>
            <a:r>
              <a:rPr lang="fr-FR" sz="1200" dirty="0">
                <a:solidFill>
                  <a:srgbClr val="7030A0"/>
                </a:solidFill>
              </a:rPr>
              <a:t>) et l'autre aux poiriers (</a:t>
            </a:r>
            <a:r>
              <a:rPr lang="fr-FR" sz="1200" i="1" dirty="0">
                <a:solidFill>
                  <a:srgbClr val="7030A0"/>
                </a:solidFill>
              </a:rPr>
              <a:t>Venturia </a:t>
            </a:r>
            <a:r>
              <a:rPr lang="fr-FR" sz="1200" i="1" dirty="0" err="1">
                <a:solidFill>
                  <a:srgbClr val="7030A0"/>
                </a:solidFill>
              </a:rPr>
              <a:t>pirina</a:t>
            </a:r>
            <a:r>
              <a:rPr lang="fr-FR" sz="1200" dirty="0">
                <a:solidFill>
                  <a:srgbClr val="7030A0"/>
                </a:solidFill>
              </a:rPr>
              <a:t>).</a:t>
            </a:r>
          </a:p>
        </p:txBody>
      </p:sp>
      <p:sp>
        <p:nvSpPr>
          <p:cNvPr id="44" name="ZoneTexte 43">
            <a:extLst>
              <a:ext uri="{FF2B5EF4-FFF2-40B4-BE49-F238E27FC236}">
                <a16:creationId xmlns:a16="http://schemas.microsoft.com/office/drawing/2014/main" id="{A41FBD98-03E9-42F2-BB0D-60BEC0B78A4E}"/>
              </a:ext>
            </a:extLst>
          </p:cNvPr>
          <p:cNvSpPr txBox="1"/>
          <p:nvPr/>
        </p:nvSpPr>
        <p:spPr>
          <a:xfrm>
            <a:off x="5453410" y="6273416"/>
            <a:ext cx="3040938" cy="461665"/>
          </a:xfrm>
          <a:prstGeom prst="rect">
            <a:avLst/>
          </a:prstGeom>
          <a:noFill/>
        </p:spPr>
        <p:txBody>
          <a:bodyPr wrap="square" rtlCol="0">
            <a:spAutoFit/>
          </a:bodyPr>
          <a:lstStyle/>
          <a:p>
            <a:pPr algn="ctr"/>
            <a:r>
              <a:rPr lang="fr-FR" sz="1200" dirty="0">
                <a:solidFill>
                  <a:srgbClr val="7030A0"/>
                </a:solidFill>
              </a:rPr>
              <a:t>↖↑ </a:t>
            </a:r>
            <a:r>
              <a:rPr lang="fr-FR" sz="1200" b="1" dirty="0">
                <a:solidFill>
                  <a:srgbClr val="7030A0"/>
                </a:solidFill>
              </a:rPr>
              <a:t>Tâches noires du rosier </a:t>
            </a:r>
            <a:r>
              <a:rPr lang="fr-FR" sz="1200" dirty="0">
                <a:solidFill>
                  <a:srgbClr val="7030A0"/>
                </a:solidFill>
              </a:rPr>
              <a:t>ou </a:t>
            </a:r>
            <a:r>
              <a:rPr lang="fr-FR" sz="1200" dirty="0" err="1">
                <a:solidFill>
                  <a:srgbClr val="7030A0"/>
                </a:solidFill>
              </a:rPr>
              <a:t>Marssonina</a:t>
            </a:r>
            <a:r>
              <a:rPr lang="fr-FR" sz="1200" dirty="0">
                <a:solidFill>
                  <a:srgbClr val="7030A0"/>
                </a:solidFill>
              </a:rPr>
              <a:t>, causée par un champignon </a:t>
            </a:r>
            <a:r>
              <a:rPr lang="fr-FR" sz="1200" i="1" dirty="0" err="1">
                <a:solidFill>
                  <a:srgbClr val="7030A0"/>
                </a:solidFill>
              </a:rPr>
              <a:t>Marssonina</a:t>
            </a:r>
            <a:r>
              <a:rPr lang="fr-FR" sz="1200" i="1" dirty="0">
                <a:solidFill>
                  <a:srgbClr val="7030A0"/>
                </a:solidFill>
              </a:rPr>
              <a:t> </a:t>
            </a:r>
            <a:r>
              <a:rPr lang="fr-FR" sz="1200" i="1" dirty="0" err="1">
                <a:solidFill>
                  <a:srgbClr val="7030A0"/>
                </a:solidFill>
              </a:rPr>
              <a:t>rosae</a:t>
            </a:r>
            <a:endParaRPr lang="fr-FR" sz="1200" dirty="0">
              <a:solidFill>
                <a:srgbClr val="7030A0"/>
              </a:solidFill>
            </a:endParaRPr>
          </a:p>
        </p:txBody>
      </p:sp>
      <p:sp>
        <p:nvSpPr>
          <p:cNvPr id="30" name="ZoneTexte 29">
            <a:extLst>
              <a:ext uri="{FF2B5EF4-FFF2-40B4-BE49-F238E27FC236}">
                <a16:creationId xmlns:a16="http://schemas.microsoft.com/office/drawing/2014/main" id="{D9E6513F-F1C5-46B6-B969-FE2F8B7CC1DC}"/>
              </a:ext>
            </a:extLst>
          </p:cNvPr>
          <p:cNvSpPr txBox="1"/>
          <p:nvPr/>
        </p:nvSpPr>
        <p:spPr>
          <a:xfrm>
            <a:off x="2337477" y="4124489"/>
            <a:ext cx="3396815" cy="833438"/>
          </a:xfrm>
          <a:prstGeom prst="rect">
            <a:avLst/>
          </a:prstGeom>
          <a:noFill/>
        </p:spPr>
        <p:txBody>
          <a:bodyPr wrap="square" rtlCol="0">
            <a:spAutoFit/>
          </a:bodyPr>
          <a:lstStyle/>
          <a:p>
            <a:pPr algn="ctr"/>
            <a:r>
              <a:rPr lang="fr-FR" sz="1200" b="1" dirty="0">
                <a:solidFill>
                  <a:srgbClr val="7030A0"/>
                </a:solidFill>
              </a:rPr>
              <a:t>↗ Fumagine</a:t>
            </a:r>
            <a:r>
              <a:rPr lang="fr-FR" sz="1200" dirty="0">
                <a:solidFill>
                  <a:srgbClr val="7030A0"/>
                </a:solidFill>
              </a:rPr>
              <a:t>, </a:t>
            </a:r>
            <a:r>
              <a:rPr lang="fr-FR" sz="1200" dirty="0">
                <a:solidFill>
                  <a:srgbClr val="7030A0"/>
                </a:solidFill>
                <a:hlinkClick r:id="rId12" tooltip="Maladie cryptogamique"/>
              </a:rPr>
              <a:t>maladie cryptogamique</a:t>
            </a:r>
            <a:r>
              <a:rPr lang="fr-FR" sz="1200" dirty="0">
                <a:solidFill>
                  <a:srgbClr val="7030A0"/>
                </a:solidFill>
              </a:rPr>
              <a:t> provoquée par des </a:t>
            </a:r>
            <a:r>
              <a:rPr lang="fr-FR" sz="1200" b="1" dirty="0"/>
              <a:t>moisissures noires </a:t>
            </a:r>
            <a:r>
              <a:rPr lang="fr-FR" sz="1200" dirty="0">
                <a:solidFill>
                  <a:srgbClr val="7030A0"/>
                </a:solidFill>
              </a:rPr>
              <a:t>dues à diverses espèces de </a:t>
            </a:r>
            <a:r>
              <a:rPr lang="fr-FR" sz="1200" dirty="0">
                <a:solidFill>
                  <a:srgbClr val="7030A0"/>
                </a:solidFill>
                <a:hlinkClick r:id="rId13" tooltip="Fungi"/>
              </a:rPr>
              <a:t>champignons</a:t>
            </a:r>
            <a:r>
              <a:rPr lang="fr-FR" sz="1200" dirty="0">
                <a:solidFill>
                  <a:srgbClr val="7030A0"/>
                </a:solidFill>
              </a:rPr>
              <a:t> </a:t>
            </a:r>
            <a:r>
              <a:rPr lang="fr-FR" sz="1200" dirty="0">
                <a:solidFill>
                  <a:srgbClr val="7030A0"/>
                </a:solidFill>
                <a:hlinkClick r:id="rId23" tooltip="Ascomycota"/>
              </a:rPr>
              <a:t>ascomycètes</a:t>
            </a:r>
            <a:r>
              <a:rPr lang="fr-FR" sz="1200" dirty="0">
                <a:solidFill>
                  <a:srgbClr val="7030A0"/>
                </a:solidFill>
              </a:rPr>
              <a:t>, </a:t>
            </a:r>
            <a:r>
              <a:rPr lang="fr-FR" sz="1200" dirty="0">
                <a:solidFill>
                  <a:srgbClr val="7030A0"/>
                </a:solidFill>
                <a:hlinkClick r:id="rId24" tooltip="Ectophyte (page inexistante)"/>
              </a:rPr>
              <a:t>ectophytes</a:t>
            </a:r>
            <a:r>
              <a:rPr lang="fr-FR" sz="1200" dirty="0">
                <a:solidFill>
                  <a:srgbClr val="7030A0"/>
                </a:solidFill>
              </a:rPr>
              <a:t> et saprophytes. Source de l’image : Wikipedia.</a:t>
            </a:r>
          </a:p>
        </p:txBody>
      </p:sp>
    </p:spTree>
    <p:extLst>
      <p:ext uri="{BB962C8B-B14F-4D97-AF65-F5344CB8AC3E}">
        <p14:creationId xmlns:p14="http://schemas.microsoft.com/office/powerpoint/2010/main" val="409505011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C95948-451E-48A4-B3C0-E1C832A5FCB2}"/>
              </a:ext>
            </a:extLst>
          </p:cNvPr>
          <p:cNvSpPr/>
          <p:nvPr/>
        </p:nvSpPr>
        <p:spPr>
          <a:xfrm>
            <a:off x="274544" y="671513"/>
            <a:ext cx="3781089" cy="369332"/>
          </a:xfrm>
          <a:prstGeom prst="rect">
            <a:avLst/>
          </a:prstGeom>
        </p:spPr>
        <p:txBody>
          <a:bodyPr wrap="square">
            <a:spAutoFit/>
          </a:bodyPr>
          <a:lstStyle/>
          <a:p>
            <a:pPr>
              <a:spcBef>
                <a:spcPct val="0"/>
              </a:spcBef>
            </a:pPr>
            <a:r>
              <a:rPr lang="fr-FR" altLang="fr-FR" b="1" u="sng" dirty="0">
                <a:solidFill>
                  <a:srgbClr val="7030A0"/>
                </a:solidFill>
                <a:latin typeface="Arial" panose="020B0604020202020204" pitchFamily="34" charset="0"/>
              </a:rPr>
              <a:t>Annexe 14 : Glossaire (suite)</a:t>
            </a:r>
          </a:p>
        </p:txBody>
      </p:sp>
      <p:sp>
        <p:nvSpPr>
          <p:cNvPr id="3" name="WordArt 4">
            <a:extLst>
              <a:ext uri="{FF2B5EF4-FFF2-40B4-BE49-F238E27FC236}">
                <a16:creationId xmlns:a16="http://schemas.microsoft.com/office/drawing/2014/main" id="{5BAA4601-66BB-4BC4-BA4B-4CD1BF5C219E}"/>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27FB6D1A-368A-40D9-8913-E9CF59BCA12E}"/>
              </a:ext>
            </a:extLst>
          </p:cNvPr>
          <p:cNvSpPr/>
          <p:nvPr/>
        </p:nvSpPr>
        <p:spPr>
          <a:xfrm>
            <a:off x="274543" y="993317"/>
            <a:ext cx="3749744" cy="369332"/>
          </a:xfrm>
          <a:prstGeom prst="rect">
            <a:avLst/>
          </a:prstGeom>
        </p:spPr>
        <p:txBody>
          <a:bodyPr wrap="none">
            <a:spAutoFit/>
          </a:bodyPr>
          <a:lstStyle/>
          <a:p>
            <a:pPr>
              <a:spcBef>
                <a:spcPct val="0"/>
              </a:spcBef>
            </a:pPr>
            <a:r>
              <a:rPr lang="fr-FR" altLang="fr-FR" b="1" u="sng" dirty="0">
                <a:solidFill>
                  <a:srgbClr val="7030A0"/>
                </a:solidFill>
                <a:latin typeface="Arial" panose="020B0604020202020204" pitchFamily="34" charset="0"/>
              </a:rPr>
              <a:t>A14.2. Les maladies (suite et fin)</a:t>
            </a:r>
          </a:p>
        </p:txBody>
      </p:sp>
      <p:sp>
        <p:nvSpPr>
          <p:cNvPr id="5" name="ZoneTexte 4">
            <a:extLst>
              <a:ext uri="{FF2B5EF4-FFF2-40B4-BE49-F238E27FC236}">
                <a16:creationId xmlns:a16="http://schemas.microsoft.com/office/drawing/2014/main" id="{7FFE09D5-6A79-4B92-B9C8-85A68E33F650}"/>
              </a:ext>
            </a:extLst>
          </p:cNvPr>
          <p:cNvSpPr txBox="1"/>
          <p:nvPr/>
        </p:nvSpPr>
        <p:spPr>
          <a:xfrm>
            <a:off x="274543" y="1381138"/>
            <a:ext cx="2302136" cy="369332"/>
          </a:xfrm>
          <a:prstGeom prst="rect">
            <a:avLst/>
          </a:prstGeom>
          <a:noFill/>
        </p:spPr>
        <p:txBody>
          <a:bodyPr wrap="square" rtlCol="0">
            <a:spAutoFit/>
          </a:bodyPr>
          <a:lstStyle/>
          <a:p>
            <a:r>
              <a:rPr lang="fr-FR" b="1" dirty="0">
                <a:solidFill>
                  <a:srgbClr val="7030A0"/>
                </a:solidFill>
              </a:rPr>
              <a:t>Neuf parasites</a:t>
            </a:r>
          </a:p>
        </p:txBody>
      </p:sp>
      <p:graphicFrame>
        <p:nvGraphicFramePr>
          <p:cNvPr id="6" name="Tableau 5">
            <a:extLst>
              <a:ext uri="{FF2B5EF4-FFF2-40B4-BE49-F238E27FC236}">
                <a16:creationId xmlns:a16="http://schemas.microsoft.com/office/drawing/2014/main" id="{F67E7E27-1181-4400-AD55-7220FD4A7D3E}"/>
              </a:ext>
            </a:extLst>
          </p:cNvPr>
          <p:cNvGraphicFramePr>
            <a:graphicFrameLocks noGrp="1"/>
          </p:cNvGraphicFramePr>
          <p:nvPr>
            <p:extLst>
              <p:ext uri="{D42A27DB-BD31-4B8C-83A1-F6EECF244321}">
                <p14:modId xmlns:p14="http://schemas.microsoft.com/office/powerpoint/2010/main" val="1219113104"/>
              </p:ext>
            </p:extLst>
          </p:nvPr>
        </p:nvGraphicFramePr>
        <p:xfrm>
          <a:off x="414392" y="2517289"/>
          <a:ext cx="11085532" cy="4041303"/>
        </p:xfrm>
        <a:graphic>
          <a:graphicData uri="http://schemas.openxmlformats.org/drawingml/2006/table">
            <a:tbl>
              <a:tblPr>
                <a:tableStyleId>{5C22544A-7EE6-4342-B048-85BDC9FD1C3A}</a:tableStyleId>
              </a:tblPr>
              <a:tblGrid>
                <a:gridCol w="3082665">
                  <a:extLst>
                    <a:ext uri="{9D8B030D-6E8A-4147-A177-3AD203B41FA5}">
                      <a16:colId xmlns:a16="http://schemas.microsoft.com/office/drawing/2014/main" val="3488786893"/>
                    </a:ext>
                  </a:extLst>
                </a:gridCol>
                <a:gridCol w="8002867">
                  <a:extLst>
                    <a:ext uri="{9D8B030D-6E8A-4147-A177-3AD203B41FA5}">
                      <a16:colId xmlns:a16="http://schemas.microsoft.com/office/drawing/2014/main" val="1422448062"/>
                    </a:ext>
                  </a:extLst>
                </a:gridCol>
              </a:tblGrid>
              <a:tr h="183696">
                <a:tc>
                  <a:txBody>
                    <a:bodyPr/>
                    <a:lstStyle/>
                    <a:p>
                      <a:pPr marL="0" algn="ctr" eaLnBrk="0" fontAlgn="base" hangingPunct="0">
                        <a:lnSpc>
                          <a:spcPct val="100000"/>
                        </a:lnSpc>
                        <a:spcBef>
                          <a:spcPts val="0"/>
                        </a:spcBef>
                        <a:spcAft>
                          <a:spcPts val="0"/>
                        </a:spcAft>
                      </a:pPr>
                      <a:r>
                        <a:rPr lang="fr-FR" sz="1200" b="1" i="0" spc="25" dirty="0">
                          <a:effectLst/>
                        </a:rPr>
                        <a:t>Nom</a:t>
                      </a:r>
                      <a:endParaRPr lang="fr-FR" sz="1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eaLnBrk="0" fontAlgn="base" hangingPunct="0">
                        <a:lnSpc>
                          <a:spcPct val="100000"/>
                        </a:lnSpc>
                        <a:spcBef>
                          <a:spcPts val="0"/>
                        </a:spcBef>
                        <a:spcAft>
                          <a:spcPts val="0"/>
                        </a:spcAft>
                      </a:pPr>
                      <a:r>
                        <a:rPr lang="fr-FR" sz="1200" b="1" i="0" spc="45" dirty="0">
                          <a:effectLst/>
                        </a:rPr>
                        <a:t>Description</a:t>
                      </a:r>
                      <a:endParaRPr lang="fr-FR" sz="1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70959094"/>
                  </a:ext>
                </a:extLst>
              </a:tr>
              <a:tr h="551087">
                <a:tc>
                  <a:txBody>
                    <a:bodyPr/>
                    <a:lstStyle/>
                    <a:p>
                      <a:pPr marL="0" algn="ctr" eaLnBrk="0" fontAlgn="base" hangingPunct="0">
                        <a:lnSpc>
                          <a:spcPct val="100000"/>
                        </a:lnSpc>
                        <a:spcBef>
                          <a:spcPts val="0"/>
                        </a:spcBef>
                        <a:spcAft>
                          <a:spcPts val="0"/>
                        </a:spcAft>
                      </a:pPr>
                      <a:r>
                        <a:rPr lang="fr-FR" sz="1200" spc="20" dirty="0">
                          <a:effectLst/>
                        </a:rPr>
                        <a:t>Araignée rouge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eaLnBrk="0" fontAlgn="base" hangingPunct="0">
                        <a:lnSpc>
                          <a:spcPct val="100000"/>
                        </a:lnSpc>
                        <a:spcBef>
                          <a:spcPts val="0"/>
                        </a:spcBef>
                        <a:spcAft>
                          <a:spcPts val="0"/>
                        </a:spcAft>
                      </a:pPr>
                      <a:r>
                        <a:rPr lang="fr-FR" sz="1200" spc="25" dirty="0">
                          <a:effectLst/>
                        </a:rPr>
                        <a:t>De couleur rouge, ces acariens ne sont visibles qu'à la loupe. Ils piquent les</a:t>
                      </a:r>
                      <a:r>
                        <a:rPr lang="fr-FR" sz="1200" spc="0" dirty="0">
                          <a:effectLst/>
                          <a:latin typeface="Times New Roman" panose="02020603050405020304" pitchFamily="18" charset="0"/>
                          <a:cs typeface="Times New Roman" panose="02020603050405020304" pitchFamily="18" charset="0"/>
                        </a:rPr>
                        <a:t> </a:t>
                      </a:r>
                      <a:r>
                        <a:rPr lang="fr-FR" sz="1200" spc="25" dirty="0">
                          <a:effectLst/>
                        </a:rPr>
                        <a:t>tissus végétaux de la plante. Les feuilles prennent une couleur grisâtre. Les aiguilles des conifères se dessèchent et tombent. Les feuilles se crispent et se </a:t>
                      </a:r>
                      <a:r>
                        <a:rPr lang="fr-FR" sz="1200" spc="20" dirty="0">
                          <a:effectLst/>
                        </a:rPr>
                        <a:t>dessèchent.</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1390131"/>
                  </a:ext>
                </a:extLst>
              </a:tr>
              <a:tr h="367391">
                <a:tc>
                  <a:txBody>
                    <a:bodyPr/>
                    <a:lstStyle/>
                    <a:p>
                      <a:pPr marL="0" algn="ctr" eaLnBrk="0" fontAlgn="base" hangingPunct="0">
                        <a:lnSpc>
                          <a:spcPct val="100000"/>
                        </a:lnSpc>
                        <a:spcBef>
                          <a:spcPts val="0"/>
                        </a:spcBef>
                        <a:spcAft>
                          <a:spcPts val="0"/>
                        </a:spcAft>
                      </a:pPr>
                      <a:r>
                        <a:rPr lang="fr-FR" sz="1200" dirty="0">
                          <a:effectLst/>
                        </a:rPr>
                        <a:t>Chenille</a:t>
                      </a:r>
                      <a:br>
                        <a:rPr lang="fr-FR" sz="1200" dirty="0">
                          <a:effectLst/>
                        </a:rPr>
                      </a:br>
                      <a:r>
                        <a:rPr lang="fr-FR" sz="1200" dirty="0">
                          <a:effectLst/>
                        </a:rPr>
                        <a:t>processionnaire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eaLnBrk="0" fontAlgn="base" hangingPunct="0">
                        <a:lnSpc>
                          <a:spcPct val="100000"/>
                        </a:lnSpc>
                        <a:spcBef>
                          <a:spcPts val="0"/>
                        </a:spcBef>
                        <a:spcAft>
                          <a:spcPts val="0"/>
                        </a:spcAft>
                      </a:pPr>
                      <a:r>
                        <a:rPr lang="fr-FR" sz="1200" spc="20" dirty="0">
                          <a:effectLst/>
                        </a:rPr>
                        <a:t>Chenille noire et orange a poils urticants et allergisants formant des nids soyeux </a:t>
                      </a:r>
                      <a:r>
                        <a:rPr lang="fr-FR" sz="1200" dirty="0">
                          <a:effectLst/>
                        </a:rPr>
                        <a:t>en bout de branche. Dévore les aiguilles des conifères et descendent en procession au printemps.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1274847"/>
                  </a:ext>
                </a:extLst>
              </a:tr>
              <a:tr h="367391">
                <a:tc>
                  <a:txBody>
                    <a:bodyPr/>
                    <a:lstStyle/>
                    <a:p>
                      <a:pPr marL="0" marR="160020" algn="ctr" eaLnBrk="0" fontAlgn="base" hangingPunct="0">
                        <a:lnSpc>
                          <a:spcPct val="100000"/>
                        </a:lnSpc>
                        <a:spcBef>
                          <a:spcPts val="0"/>
                        </a:spcBef>
                        <a:spcAft>
                          <a:spcPts val="0"/>
                        </a:spcAft>
                      </a:pPr>
                      <a:r>
                        <a:rPr lang="fr-FR" sz="1200" spc="15" dirty="0">
                          <a:effectLst/>
                        </a:rPr>
                        <a:t>Noctuelle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eaLnBrk="0" fontAlgn="base" hangingPunct="0">
                        <a:lnSpc>
                          <a:spcPct val="100000"/>
                        </a:lnSpc>
                        <a:spcBef>
                          <a:spcPts val="0"/>
                        </a:spcBef>
                        <a:spcAft>
                          <a:spcPts val="0"/>
                        </a:spcAft>
                      </a:pPr>
                      <a:r>
                        <a:rPr lang="fr-FR" sz="1200" dirty="0">
                          <a:effectLst/>
                        </a:rPr>
                        <a:t>Chenille grise à tète marron dévorant de façon irrégulière le bord du limbe, la nuit, entrainant une forte défoliation du feuillage. Peut également attaquer le collet des plantes. La forme adulte est un papillon de nuit grisâtre.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0035751"/>
                  </a:ext>
                </a:extLst>
              </a:tr>
              <a:tr h="551087">
                <a:tc>
                  <a:txBody>
                    <a:bodyPr/>
                    <a:lstStyle/>
                    <a:p>
                      <a:pPr marL="0" algn="ctr" eaLnBrk="0" fontAlgn="base" hangingPunct="0">
                        <a:lnSpc>
                          <a:spcPct val="100000"/>
                        </a:lnSpc>
                        <a:spcBef>
                          <a:spcPts val="0"/>
                        </a:spcBef>
                        <a:spcAft>
                          <a:spcPts val="0"/>
                        </a:spcAft>
                      </a:pPr>
                      <a:r>
                        <a:rPr lang="fr-FR" sz="1200" spc="20" dirty="0">
                          <a:effectLst/>
                        </a:rPr>
                        <a:t>Cochenilles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eaLnBrk="0" fontAlgn="base" hangingPunct="0">
                        <a:lnSpc>
                          <a:spcPct val="100000"/>
                        </a:lnSpc>
                        <a:spcBef>
                          <a:spcPts val="0"/>
                        </a:spcBef>
                        <a:spcAft>
                          <a:spcPts val="0"/>
                        </a:spcAft>
                      </a:pPr>
                      <a:r>
                        <a:rPr lang="fr-FR" sz="1200" dirty="0">
                          <a:effectLst/>
                        </a:rPr>
                        <a:t>Insectes de couleurs grisâtre, brune ou blanchâtre. parfois recouvert d’une carapace ou d'un dépôt cotonneux. Collées sur les feuillages ou sur les tiges, les cochenilles piquent les plantes, se nourrissent de leur sève et les épuisent.</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428544"/>
                  </a:ext>
                </a:extLst>
              </a:tr>
              <a:tr h="367391">
                <a:tc>
                  <a:txBody>
                    <a:bodyPr/>
                    <a:lstStyle/>
                    <a:p>
                      <a:pPr marL="0" marR="160020" algn="ctr" eaLnBrk="0" fontAlgn="base" hangingPunct="0">
                        <a:lnSpc>
                          <a:spcPct val="100000"/>
                        </a:lnSpc>
                        <a:spcBef>
                          <a:spcPts val="0"/>
                        </a:spcBef>
                        <a:spcAft>
                          <a:spcPts val="0"/>
                        </a:spcAft>
                      </a:pPr>
                      <a:r>
                        <a:rPr lang="fr-FR" sz="1200" spc="15" dirty="0">
                          <a:effectLst/>
                        </a:rPr>
                        <a:t>Hanneton</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22860" algn="l" eaLnBrk="0" fontAlgn="base" hangingPunct="0">
                        <a:lnSpc>
                          <a:spcPct val="100000"/>
                        </a:lnSpc>
                        <a:spcBef>
                          <a:spcPts val="0"/>
                        </a:spcBef>
                        <a:spcAft>
                          <a:spcPts val="0"/>
                        </a:spcAft>
                      </a:pPr>
                      <a:r>
                        <a:rPr lang="fr-FR" sz="1200" spc="25" dirty="0">
                          <a:effectLst/>
                        </a:rPr>
                        <a:t>Gros insecte de type broyeur de couleur noire qui se nourrit de feuilles. C'est la larve de hanneton qui occasionne le plus de dégâts en attaquant les racines de nombreuses plantes et en dégradant les pelouses.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4371964"/>
                  </a:ext>
                </a:extLst>
              </a:tr>
              <a:tr h="367391">
                <a:tc>
                  <a:txBody>
                    <a:bodyPr/>
                    <a:lstStyle/>
                    <a:p>
                      <a:pPr marL="0" algn="ctr" eaLnBrk="0" fontAlgn="base" hangingPunct="0">
                        <a:lnSpc>
                          <a:spcPct val="100000"/>
                        </a:lnSpc>
                        <a:spcBef>
                          <a:spcPts val="0"/>
                        </a:spcBef>
                        <a:spcAft>
                          <a:spcPts val="0"/>
                        </a:spcAft>
                      </a:pPr>
                      <a:r>
                        <a:rPr lang="fr-FR" sz="1200" spc="20" dirty="0" err="1">
                          <a:effectLst/>
                        </a:rPr>
                        <a:t>Otiorrhynque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eaLnBrk="0" fontAlgn="base" hangingPunct="0">
                        <a:lnSpc>
                          <a:spcPct val="100000"/>
                        </a:lnSpc>
                        <a:spcBef>
                          <a:spcPts val="0"/>
                        </a:spcBef>
                        <a:spcAft>
                          <a:spcPts val="0"/>
                        </a:spcAft>
                      </a:pPr>
                      <a:r>
                        <a:rPr lang="fr-FR" sz="1200" dirty="0">
                          <a:effectLst/>
                        </a:rPr>
                        <a:t>Insecte de type scarabée nocturne qui poinçonne le pourtour des feuilles de façon régulière. Les dégâts les plus graves sont causés par les larves qui dévorent les racines entrainant le dépérissement de la plante.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5419905"/>
                  </a:ext>
                </a:extLst>
              </a:tr>
              <a:tr h="367391">
                <a:tc>
                  <a:txBody>
                    <a:bodyPr/>
                    <a:lstStyle/>
                    <a:p>
                      <a:pPr marL="0" marR="160020" algn="ctr" eaLnBrk="0" fontAlgn="base" hangingPunct="0">
                        <a:lnSpc>
                          <a:spcPct val="100000"/>
                        </a:lnSpc>
                        <a:spcBef>
                          <a:spcPts val="0"/>
                        </a:spcBef>
                        <a:spcAft>
                          <a:spcPts val="0"/>
                        </a:spcAft>
                      </a:pPr>
                      <a:r>
                        <a:rPr lang="fr-FR" sz="1200" spc="15" dirty="0">
                          <a:effectLst/>
                        </a:rPr>
                        <a:t>Pucerons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eaLnBrk="0" fontAlgn="base" hangingPunct="0">
                        <a:lnSpc>
                          <a:spcPct val="100000"/>
                        </a:lnSpc>
                        <a:spcBef>
                          <a:spcPts val="0"/>
                        </a:spcBef>
                        <a:spcAft>
                          <a:spcPts val="0"/>
                        </a:spcAft>
                      </a:pPr>
                      <a:r>
                        <a:rPr lang="fr-FR" sz="1200" dirty="0">
                          <a:effectLst/>
                        </a:rPr>
                        <a:t>Insecte piqueur suceur (gris, noir, vert, </a:t>
                      </a:r>
                      <a:r>
                        <a:rPr lang="fr-FR" sz="1200" u="none" dirty="0">
                          <a:effectLst/>
                        </a:rPr>
                        <a:t>lanigère ...) </a:t>
                      </a:r>
                      <a:r>
                        <a:rPr lang="fr-FR" sz="1200" dirty="0">
                          <a:effectLst/>
                        </a:rPr>
                        <a:t>se nourrissant de la sève des plantes. Ils vivent en colonie sur les tiges, les feuilles et les boutons floraux, pouvant provoquer leurs déformations.</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4420143"/>
                  </a:ext>
                </a:extLst>
              </a:tr>
              <a:tr h="367391">
                <a:tc>
                  <a:txBody>
                    <a:bodyPr/>
                    <a:lstStyle/>
                    <a:p>
                      <a:pPr marL="0" algn="ctr" eaLnBrk="0" fontAlgn="base" hangingPunct="0">
                        <a:lnSpc>
                          <a:spcPct val="100000"/>
                        </a:lnSpc>
                        <a:spcBef>
                          <a:spcPts val="0"/>
                        </a:spcBef>
                        <a:spcAft>
                          <a:spcPts val="0"/>
                        </a:spcAft>
                      </a:pPr>
                      <a:r>
                        <a:rPr lang="fr-FR" sz="1200" spc="20" dirty="0">
                          <a:effectLst/>
                        </a:rPr>
                        <a:t>Tigre du platane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eaLnBrk="0" fontAlgn="base" hangingPunct="0">
                        <a:lnSpc>
                          <a:spcPct val="100000"/>
                        </a:lnSpc>
                        <a:spcBef>
                          <a:spcPts val="0"/>
                        </a:spcBef>
                        <a:spcAft>
                          <a:spcPts val="0"/>
                        </a:spcAft>
                      </a:pPr>
                      <a:r>
                        <a:rPr lang="fr-FR" sz="1200" dirty="0">
                          <a:effectLst/>
                        </a:rPr>
                        <a:t>Petit insecte piqueur suceur ressemblant à une petite punaise avec des tâches en forme de face de tigre. Ils se nourrissent en piquant les feuilles qui se décolorent et finissent par tomber.</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8590792"/>
                  </a:ext>
                </a:extLst>
              </a:tr>
              <a:tr h="551087">
                <a:tc>
                  <a:txBody>
                    <a:bodyPr/>
                    <a:lstStyle/>
                    <a:p>
                      <a:pPr marL="0" marR="160020" algn="ctr" eaLnBrk="0" fontAlgn="base" hangingPunct="0">
                        <a:lnSpc>
                          <a:spcPct val="100000"/>
                        </a:lnSpc>
                        <a:spcBef>
                          <a:spcPts val="0"/>
                        </a:spcBef>
                        <a:spcAft>
                          <a:spcPts val="0"/>
                        </a:spcAft>
                      </a:pPr>
                      <a:r>
                        <a:rPr lang="fr-FR" sz="1200" spc="20" dirty="0">
                          <a:effectLst/>
                        </a:rPr>
                        <a:t>Mineuse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eaLnBrk="0" fontAlgn="base" hangingPunct="0">
                        <a:lnSpc>
                          <a:spcPct val="100000"/>
                        </a:lnSpc>
                        <a:spcBef>
                          <a:spcPts val="0"/>
                        </a:spcBef>
                        <a:spcAft>
                          <a:spcPts val="0"/>
                        </a:spcAft>
                      </a:pPr>
                      <a:r>
                        <a:rPr lang="fr-FR" sz="1200" dirty="0">
                          <a:effectLst/>
                        </a:rPr>
                        <a:t>Insecte piqueur suceur de type papillon. Les larves sont broyeuses, elles creusent dans le limbe des feuilles des galeries qui s'élargissent au fur et à mesure de leur croissance ; elles émettent une cire protectrice et entraînent la déformation des feuilles et leur chute.</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0919156"/>
                  </a:ext>
                </a:extLst>
              </a:tr>
            </a:tbl>
          </a:graphicData>
        </a:graphic>
      </p:graphicFrame>
      <p:sp>
        <p:nvSpPr>
          <p:cNvPr id="7" name="Espace réservé du numéro de diapositive 1">
            <a:extLst>
              <a:ext uri="{FF2B5EF4-FFF2-40B4-BE49-F238E27FC236}">
                <a16:creationId xmlns:a16="http://schemas.microsoft.com/office/drawing/2014/main" id="{4B8CA004-692F-4076-B89D-931883D72B5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179</a:t>
            </a:fld>
            <a:endParaRPr lang="fr-FR" altLang="fr-FR" sz="1200" dirty="0">
              <a:solidFill>
                <a:srgbClr val="898989"/>
              </a:solidFill>
              <a:latin typeface="Times New Roman" panose="02020603050405020304" pitchFamily="18" charset="0"/>
            </a:endParaRPr>
          </a:p>
        </p:txBody>
      </p:sp>
      <p:sp>
        <p:nvSpPr>
          <p:cNvPr id="8" name="Rectangle 7">
            <a:extLst>
              <a:ext uri="{FF2B5EF4-FFF2-40B4-BE49-F238E27FC236}">
                <a16:creationId xmlns:a16="http://schemas.microsoft.com/office/drawing/2014/main" id="{8643EE7A-2C35-42F6-A9BF-0F92117D28C4}"/>
              </a:ext>
            </a:extLst>
          </p:cNvPr>
          <p:cNvSpPr/>
          <p:nvPr/>
        </p:nvSpPr>
        <p:spPr>
          <a:xfrm>
            <a:off x="4511283" y="2102693"/>
            <a:ext cx="3320524" cy="276999"/>
          </a:xfrm>
          <a:prstGeom prst="rect">
            <a:avLst/>
          </a:prstGeom>
        </p:spPr>
        <p:txBody>
          <a:bodyPr wrap="none">
            <a:spAutoFit/>
          </a:bodyPr>
          <a:lstStyle/>
          <a:p>
            <a:r>
              <a:rPr lang="fr-FR" sz="1200" dirty="0">
                <a:solidFill>
                  <a:srgbClr val="7030A0"/>
                </a:solidFill>
              </a:rPr>
              <a:t>Noctuelle (</a:t>
            </a:r>
            <a:r>
              <a:rPr lang="fr-FR" sz="1200" i="1" dirty="0" err="1">
                <a:solidFill>
                  <a:srgbClr val="7030A0"/>
                </a:solidFill>
              </a:rPr>
              <a:t>Noctuidae</a:t>
            </a:r>
            <a:r>
              <a:rPr lang="fr-FR" sz="1200" i="1" dirty="0">
                <a:solidFill>
                  <a:srgbClr val="7030A0"/>
                </a:solidFill>
              </a:rPr>
              <a:t> </a:t>
            </a:r>
            <a:r>
              <a:rPr lang="fr-FR" sz="1200" i="1" dirty="0" err="1">
                <a:solidFill>
                  <a:srgbClr val="7030A0"/>
                </a:solidFill>
              </a:rPr>
              <a:t>sp</a:t>
            </a:r>
            <a:r>
              <a:rPr lang="fr-FR" sz="1200" dirty="0">
                <a:solidFill>
                  <a:srgbClr val="7030A0"/>
                </a:solidFill>
              </a:rPr>
              <a:t>.) espèces de lépidoptères</a:t>
            </a:r>
          </a:p>
        </p:txBody>
      </p:sp>
      <p:pic>
        <p:nvPicPr>
          <p:cNvPr id="10" name="Image 9">
            <a:extLst>
              <a:ext uri="{FF2B5EF4-FFF2-40B4-BE49-F238E27FC236}">
                <a16:creationId xmlns:a16="http://schemas.microsoft.com/office/drawing/2014/main" id="{CF80C6F7-320C-41AE-A388-47F6D0E1D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509" y="1383942"/>
            <a:ext cx="981075" cy="857250"/>
          </a:xfrm>
          <a:prstGeom prst="rect">
            <a:avLst/>
          </a:prstGeom>
        </p:spPr>
      </p:pic>
      <p:pic>
        <p:nvPicPr>
          <p:cNvPr id="12" name="Image 11">
            <a:extLst>
              <a:ext uri="{FF2B5EF4-FFF2-40B4-BE49-F238E27FC236}">
                <a16:creationId xmlns:a16="http://schemas.microsoft.com/office/drawing/2014/main" id="{3C24A135-8485-4D8E-B5E7-FEFEA712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96436" y="928340"/>
            <a:ext cx="1444937" cy="966141"/>
          </a:xfrm>
          <a:prstGeom prst="rect">
            <a:avLst/>
          </a:prstGeom>
        </p:spPr>
      </p:pic>
      <p:pic>
        <p:nvPicPr>
          <p:cNvPr id="16" name="Image 15">
            <a:extLst>
              <a:ext uri="{FF2B5EF4-FFF2-40B4-BE49-F238E27FC236}">
                <a16:creationId xmlns:a16="http://schemas.microsoft.com/office/drawing/2014/main" id="{142947CC-C3D8-4F21-9B69-F89AF0E9D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337" y="1354356"/>
            <a:ext cx="1057275" cy="790575"/>
          </a:xfrm>
          <a:prstGeom prst="rect">
            <a:avLst/>
          </a:prstGeom>
        </p:spPr>
      </p:pic>
      <p:pic>
        <p:nvPicPr>
          <p:cNvPr id="17" name="Image 16">
            <a:extLst>
              <a:ext uri="{FF2B5EF4-FFF2-40B4-BE49-F238E27FC236}">
                <a16:creationId xmlns:a16="http://schemas.microsoft.com/office/drawing/2014/main" id="{EDA0A154-5882-430C-ABB4-7793E33C87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811" y="1064468"/>
            <a:ext cx="1400175" cy="1038225"/>
          </a:xfrm>
          <a:prstGeom prst="rect">
            <a:avLst/>
          </a:prstGeom>
        </p:spPr>
      </p:pic>
      <p:sp>
        <p:nvSpPr>
          <p:cNvPr id="18" name="ZoneTexte 17">
            <a:extLst>
              <a:ext uri="{FF2B5EF4-FFF2-40B4-BE49-F238E27FC236}">
                <a16:creationId xmlns:a16="http://schemas.microsoft.com/office/drawing/2014/main" id="{99D6DDA7-5433-4DDA-8836-9B0EE777940C}"/>
              </a:ext>
            </a:extLst>
          </p:cNvPr>
          <p:cNvSpPr txBox="1"/>
          <p:nvPr/>
        </p:nvSpPr>
        <p:spPr>
          <a:xfrm>
            <a:off x="7907655" y="1806979"/>
            <a:ext cx="4034117" cy="646331"/>
          </a:xfrm>
          <a:prstGeom prst="rect">
            <a:avLst/>
          </a:prstGeom>
          <a:noFill/>
        </p:spPr>
        <p:txBody>
          <a:bodyPr wrap="square" rtlCol="0">
            <a:spAutoFit/>
          </a:bodyPr>
          <a:lstStyle/>
          <a:p>
            <a:pPr algn="ctr"/>
            <a:r>
              <a:rPr lang="fr-FR" sz="1200" dirty="0">
                <a:solidFill>
                  <a:srgbClr val="7030A0"/>
                </a:solidFill>
              </a:rPr>
              <a:t>Les </a:t>
            </a:r>
            <a:r>
              <a:rPr lang="fr-FR" sz="1200" i="1" dirty="0" err="1">
                <a:solidFill>
                  <a:srgbClr val="7030A0"/>
                </a:solidFill>
              </a:rPr>
              <a:t>Melolonthinae</a:t>
            </a:r>
            <a:r>
              <a:rPr lang="fr-FR" sz="1200" dirty="0">
                <a:solidFill>
                  <a:srgbClr val="7030A0"/>
                </a:solidFill>
              </a:rPr>
              <a:t>, connus ordinairement sous le nom de </a:t>
            </a:r>
            <a:r>
              <a:rPr lang="fr-FR" sz="1200" b="1" dirty="0">
                <a:solidFill>
                  <a:srgbClr val="7030A0"/>
                </a:solidFill>
              </a:rPr>
              <a:t>hannetons</a:t>
            </a:r>
            <a:r>
              <a:rPr lang="fr-FR" sz="1200" dirty="0">
                <a:solidFill>
                  <a:srgbClr val="7030A0"/>
                </a:solidFill>
              </a:rPr>
              <a:t>, une sous-famille d'insectes coléoptères nocturnes, de la famille des </a:t>
            </a:r>
            <a:r>
              <a:rPr lang="fr-FR" sz="1200" i="1" dirty="0" err="1">
                <a:solidFill>
                  <a:srgbClr val="7030A0"/>
                </a:solidFill>
              </a:rPr>
              <a:t>Scarabaeidae</a:t>
            </a:r>
            <a:endParaRPr lang="fr-FR" sz="1200" i="1" dirty="0">
              <a:solidFill>
                <a:srgbClr val="7030A0"/>
              </a:solidFill>
            </a:endParaRPr>
          </a:p>
        </p:txBody>
      </p:sp>
      <p:pic>
        <p:nvPicPr>
          <p:cNvPr id="20" name="Image 19">
            <a:extLst>
              <a:ext uri="{FF2B5EF4-FFF2-40B4-BE49-F238E27FC236}">
                <a16:creationId xmlns:a16="http://schemas.microsoft.com/office/drawing/2014/main" id="{78725620-A266-44FF-9461-ED889A202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4823" y="934024"/>
            <a:ext cx="1285875" cy="857250"/>
          </a:xfrm>
          <a:prstGeom prst="rect">
            <a:avLst/>
          </a:prstGeom>
        </p:spPr>
      </p:pic>
      <p:pic>
        <p:nvPicPr>
          <p:cNvPr id="22" name="Image 21">
            <a:extLst>
              <a:ext uri="{FF2B5EF4-FFF2-40B4-BE49-F238E27FC236}">
                <a16:creationId xmlns:a16="http://schemas.microsoft.com/office/drawing/2014/main" id="{80AB31AA-D830-408B-9266-29E574C6AA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3538" y="991815"/>
            <a:ext cx="1057275" cy="790575"/>
          </a:xfrm>
          <a:prstGeom prst="rect">
            <a:avLst/>
          </a:prstGeom>
        </p:spPr>
      </p:pic>
    </p:spTree>
    <p:extLst>
      <p:ext uri="{BB962C8B-B14F-4D97-AF65-F5344CB8AC3E}">
        <p14:creationId xmlns:p14="http://schemas.microsoft.com/office/powerpoint/2010/main" val="250508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177D5A-FFFE-4BF9-BB2A-BB508EAD2CCC}"/>
              </a:ext>
            </a:extLst>
          </p:cNvPr>
          <p:cNvSpPr/>
          <p:nvPr/>
        </p:nvSpPr>
        <p:spPr>
          <a:xfrm>
            <a:off x="116689" y="780834"/>
            <a:ext cx="10807189"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vs plantes OGM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A5290119-3517-41E1-A43A-5C3DE56131D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graphicFrame>
        <p:nvGraphicFramePr>
          <p:cNvPr id="5" name="Tableau 4">
            <a:extLst>
              <a:ext uri="{FF2B5EF4-FFF2-40B4-BE49-F238E27FC236}">
                <a16:creationId xmlns:a16="http://schemas.microsoft.com/office/drawing/2014/main" id="{5D52CCEC-5D75-46B9-96B7-1773CC5F14BD}"/>
              </a:ext>
            </a:extLst>
          </p:cNvPr>
          <p:cNvGraphicFramePr>
            <a:graphicFrameLocks noGrp="1"/>
          </p:cNvGraphicFramePr>
          <p:nvPr>
            <p:extLst>
              <p:ext uri="{D42A27DB-BD31-4B8C-83A1-F6EECF244321}">
                <p14:modId xmlns:p14="http://schemas.microsoft.com/office/powerpoint/2010/main" val="71756054"/>
              </p:ext>
            </p:extLst>
          </p:nvPr>
        </p:nvGraphicFramePr>
        <p:xfrm>
          <a:off x="116689" y="1649136"/>
          <a:ext cx="11867330" cy="4799442"/>
        </p:xfrm>
        <a:graphic>
          <a:graphicData uri="http://schemas.openxmlformats.org/drawingml/2006/table">
            <a:tbl>
              <a:tblPr firstRow="1" bandRow="1">
                <a:tableStyleId>{5C22544A-7EE6-4342-B048-85BDC9FD1C3A}</a:tableStyleId>
              </a:tblPr>
              <a:tblGrid>
                <a:gridCol w="5122285">
                  <a:extLst>
                    <a:ext uri="{9D8B030D-6E8A-4147-A177-3AD203B41FA5}">
                      <a16:colId xmlns:a16="http://schemas.microsoft.com/office/drawing/2014/main" val="844915472"/>
                    </a:ext>
                  </a:extLst>
                </a:gridCol>
                <a:gridCol w="6745045">
                  <a:extLst>
                    <a:ext uri="{9D8B030D-6E8A-4147-A177-3AD203B41FA5}">
                      <a16:colId xmlns:a16="http://schemas.microsoft.com/office/drawing/2014/main" val="1664705672"/>
                    </a:ext>
                  </a:extLst>
                </a:gridCol>
              </a:tblGrid>
              <a:tr h="388041">
                <a:tc>
                  <a:txBody>
                    <a:bodyPr/>
                    <a:lstStyle/>
                    <a:p>
                      <a:r>
                        <a:rPr lang="fr-FR" u="none" dirty="0">
                          <a:latin typeface="Arial" panose="020B0604020202020204" pitchFamily="34" charset="0"/>
                          <a:cs typeface="Arial" panose="020B0604020202020204" pitchFamily="34" charset="0"/>
                        </a:rPr>
                        <a:t>Avantages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u="none" dirty="0">
                          <a:latin typeface="Arial" panose="020B0604020202020204" pitchFamily="34" charset="0"/>
                          <a:cs typeface="Arial" panose="020B0604020202020204" pitchFamily="34" charset="0"/>
                        </a:rPr>
                        <a:t>Inconvénients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6777328"/>
                  </a:ext>
                </a:extLst>
              </a:tr>
              <a:tr h="446937">
                <a:tc>
                  <a:txBody>
                    <a:bodyPr/>
                    <a:lstStyle/>
                    <a:p>
                      <a:r>
                        <a:rPr lang="fr-FR" altLang="fr-FR" sz="1800" dirty="0">
                          <a:solidFill>
                            <a:srgbClr val="7030A0"/>
                          </a:solidFill>
                          <a:latin typeface="Arial" panose="020B0604020202020204" pitchFamily="34" charset="0"/>
                        </a:rPr>
                        <a:t>A priori, respecte l’environnement</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ltLang="fr-FR" sz="1800" dirty="0">
                          <a:solidFill>
                            <a:srgbClr val="C00000"/>
                          </a:solidFill>
                          <a:latin typeface="Arial" panose="020B0604020202020204" pitchFamily="34" charset="0"/>
                        </a:rPr>
                        <a:t>En fait, nécessite une étude de l’environnement extérieur aux cultures traitées.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233552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dirty="0">
                          <a:solidFill>
                            <a:srgbClr val="7030A0"/>
                          </a:solidFill>
                          <a:latin typeface="Arial" panose="020B0604020202020204" pitchFamily="34" charset="0"/>
                        </a:rPr>
                        <a:t>La stratégie de lutte à adopter dépend de l’environnement / du milieu ciblés.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ltLang="fr-FR" sz="1800" dirty="0">
                          <a:solidFill>
                            <a:srgbClr val="7030A0"/>
                          </a:solidFill>
                          <a:latin typeface="Arial" panose="020B0604020202020204" pitchFamily="34" charset="0"/>
                        </a:rPr>
                        <a:t>repose souvent sur une </a:t>
                      </a:r>
                      <a:r>
                        <a:rPr lang="fr-FR" altLang="fr-FR" sz="1800" dirty="0">
                          <a:solidFill>
                            <a:srgbClr val="C00000"/>
                          </a:solidFill>
                          <a:latin typeface="Arial" panose="020B0604020202020204" pitchFamily="34" charset="0"/>
                        </a:rPr>
                        <a:t>multitude d’actions et d’informations complexes et fines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7251275"/>
                  </a:ext>
                </a:extLst>
              </a:tr>
              <a:tr h="388041">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ltLang="fr-FR" sz="1800" dirty="0">
                          <a:solidFill>
                            <a:srgbClr val="7030A0"/>
                          </a:solidFill>
                          <a:latin typeface="Arial" panose="020B0604020202020204" pitchFamily="34" charset="0"/>
                        </a:rPr>
                        <a:t>Doit être ponctuelle, pour éviter </a:t>
                      </a:r>
                      <a:r>
                        <a:rPr lang="fr-FR" altLang="fr-FR" sz="1800" dirty="0">
                          <a:solidFill>
                            <a:srgbClr val="FF0000"/>
                          </a:solidFill>
                          <a:latin typeface="Arial" panose="020B0604020202020204" pitchFamily="34" charset="0"/>
                        </a:rPr>
                        <a:t>effets néfastes sur les organismes utiles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8105930"/>
                  </a:ext>
                </a:extLst>
              </a:tr>
              <a:tr h="388041">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ltLang="fr-FR" sz="1800" dirty="0">
                          <a:solidFill>
                            <a:srgbClr val="FF0000"/>
                          </a:solidFill>
                          <a:latin typeface="Arial" panose="020B0604020202020204" pitchFamily="34" charset="0"/>
                        </a:rPr>
                        <a:t>Complexe. Nécessite une formation</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21017"/>
                  </a:ext>
                </a:extLst>
              </a:tr>
              <a:tr h="388041">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dirty="0">
                          <a:solidFill>
                            <a:srgbClr val="FF0000"/>
                          </a:solidFill>
                          <a:latin typeface="Arial" panose="020B0604020202020204" pitchFamily="34" charset="0"/>
                        </a:rPr>
                        <a:t>Peut avoir un coût </a:t>
                      </a:r>
                      <a:r>
                        <a:rPr lang="fr-FR" altLang="fr-FR" sz="1800" dirty="0">
                          <a:solidFill>
                            <a:srgbClr val="7030A0"/>
                          </a:solidFill>
                          <a:latin typeface="Arial" panose="020B0604020202020204" pitchFamily="34" charset="0"/>
                        </a:rPr>
                        <a:t>_ du fait de l’achat d’insectes auxiliaires … _ (ce qui pourra être problème pour les paysans pauvres, sauf si l’insecte est cultivé par une coopérative paysanne auprès de laquelle se fournit le paysan).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9590284"/>
                  </a:ext>
                </a:extLst>
              </a:tr>
              <a:tr h="388041">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i="1" dirty="0">
                          <a:solidFill>
                            <a:srgbClr val="7030A0"/>
                          </a:solidFill>
                          <a:latin typeface="Arial" panose="020B0604020202020204" pitchFamily="34" charset="0"/>
                        </a:rPr>
                        <a:t>Peu d’expérience et de recul pour son application à une grande échelle ou à une « agriculture industrielle » (par exemple pour des champs de grande taille, en grandes cultures).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2342536"/>
                  </a:ext>
                </a:extLst>
              </a:tr>
            </a:tbl>
          </a:graphicData>
        </a:graphic>
      </p:graphicFrame>
      <p:sp>
        <p:nvSpPr>
          <p:cNvPr id="6" name="Rectangle 5">
            <a:extLst>
              <a:ext uri="{FF2B5EF4-FFF2-40B4-BE49-F238E27FC236}">
                <a16:creationId xmlns:a16="http://schemas.microsoft.com/office/drawing/2014/main" id="{1E107F84-57B4-47AF-99D8-427D164F03CB}"/>
              </a:ext>
            </a:extLst>
          </p:cNvPr>
          <p:cNvSpPr/>
          <p:nvPr/>
        </p:nvSpPr>
        <p:spPr>
          <a:xfrm>
            <a:off x="116689" y="1229606"/>
            <a:ext cx="3185487" cy="369332"/>
          </a:xfrm>
          <a:prstGeom prst="rect">
            <a:avLst/>
          </a:prstGeom>
        </p:spPr>
        <p:txBody>
          <a:bodyPr wrap="none">
            <a:spAutoFit/>
          </a:bodyPr>
          <a:lstStyle/>
          <a:p>
            <a:r>
              <a:rPr lang="fr-FR" altLang="fr-FR" b="1" dirty="0">
                <a:solidFill>
                  <a:srgbClr val="7030A0"/>
                </a:solidFill>
                <a:latin typeface="Arial" panose="020B0604020202020204" pitchFamily="34" charset="0"/>
                <a:cs typeface="Arial" panose="020B0604020202020204" pitchFamily="34" charset="0"/>
              </a:rPr>
              <a:t>4.3. Lutte biologique (suite)</a:t>
            </a:r>
            <a:endParaRPr lang="fr-FR" altLang="fr-FR" b="1" dirty="0">
              <a:solidFill>
                <a:srgbClr val="7030A0"/>
              </a:solidFill>
              <a:latin typeface="Arial" panose="020B0604020202020204" pitchFamily="34" charset="0"/>
            </a:endParaRPr>
          </a:p>
        </p:txBody>
      </p:sp>
      <p:sp>
        <p:nvSpPr>
          <p:cNvPr id="4" name="Rectangle 3">
            <a:extLst>
              <a:ext uri="{FF2B5EF4-FFF2-40B4-BE49-F238E27FC236}">
                <a16:creationId xmlns:a16="http://schemas.microsoft.com/office/drawing/2014/main" id="{EE509BDA-E55B-4B89-805A-8E4C1E2BC11A}"/>
              </a:ext>
            </a:extLst>
          </p:cNvPr>
          <p:cNvSpPr/>
          <p:nvPr/>
        </p:nvSpPr>
        <p:spPr>
          <a:xfrm>
            <a:off x="3302176" y="1229606"/>
            <a:ext cx="7931972" cy="369332"/>
          </a:xfrm>
          <a:prstGeom prst="rect">
            <a:avLst/>
          </a:prstGeom>
        </p:spPr>
        <p:txBody>
          <a:bodyPr wrap="square">
            <a:spAutoFit/>
          </a:bodyPr>
          <a:lstStyle/>
          <a:p>
            <a:pPr algn="just">
              <a:spcBef>
                <a:spcPct val="0"/>
              </a:spcBef>
            </a:pPr>
            <a:r>
              <a:rPr lang="fr-FR" altLang="fr-FR" dirty="0">
                <a:solidFill>
                  <a:srgbClr val="7030A0"/>
                </a:solidFill>
                <a:latin typeface="Arial" panose="020B0604020202020204" pitchFamily="34" charset="0"/>
              </a:rPr>
              <a:t>Par utilisation d’insectes auxiliaires (prédateurs ou parasites d’insectes …).</a:t>
            </a:r>
          </a:p>
        </p:txBody>
      </p:sp>
      <p:sp>
        <p:nvSpPr>
          <p:cNvPr id="7" name="Espace réservé du numéro de diapositive 1">
            <a:extLst>
              <a:ext uri="{FF2B5EF4-FFF2-40B4-BE49-F238E27FC236}">
                <a16:creationId xmlns:a16="http://schemas.microsoft.com/office/drawing/2014/main" id="{7D93E994-95A3-4475-836B-19C386DF62B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58327538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D680DB-400D-4499-A3BF-452BB59EB797}"/>
              </a:ext>
            </a:extLst>
          </p:cNvPr>
          <p:cNvSpPr>
            <a:spLocks noChangeArrowheads="1"/>
          </p:cNvSpPr>
          <p:nvPr/>
        </p:nvSpPr>
        <p:spPr bwMode="auto">
          <a:xfrm>
            <a:off x="250824" y="671513"/>
            <a:ext cx="11700921"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7030A0"/>
                </a:solidFill>
                <a:latin typeface="Arial" panose="020B0604020202020204" pitchFamily="34" charset="0"/>
              </a:rPr>
              <a:t>Annexe 15 : Lexique de la lutte biologique</a:t>
            </a:r>
          </a:p>
          <a:p>
            <a:pPr eaLnBrk="1" hangingPunct="1">
              <a:spcBef>
                <a:spcPct val="0"/>
              </a:spcBef>
              <a:buFontTx/>
              <a:buNone/>
            </a:pPr>
            <a:endParaRPr lang="fr-FR" altLang="fr-FR" sz="1100" dirty="0">
              <a:solidFill>
                <a:srgbClr val="7030A0"/>
              </a:solidFill>
              <a:latin typeface="Arial" panose="020B0604020202020204" pitchFamily="34" charset="0"/>
            </a:endParaRPr>
          </a:p>
          <a:p>
            <a:pPr algn="just" eaLnBrk="1" hangingPunct="1">
              <a:spcBef>
                <a:spcPct val="0"/>
              </a:spcBef>
            </a:pPr>
            <a:r>
              <a:rPr lang="fr-FR" altLang="fr-FR" sz="1300" b="1" i="1" dirty="0">
                <a:solidFill>
                  <a:srgbClr val="7030A0"/>
                </a:solidFill>
                <a:latin typeface="Arial" panose="020B0604020202020204" pitchFamily="34" charset="0"/>
              </a:rPr>
              <a:t> Acide salicylique </a:t>
            </a:r>
            <a:r>
              <a:rPr lang="fr-FR" altLang="fr-FR" sz="1300" dirty="0">
                <a:solidFill>
                  <a:srgbClr val="7030A0"/>
                </a:solidFill>
                <a:latin typeface="Arial" panose="020B0604020202020204" pitchFamily="34" charset="0"/>
              </a:rPr>
              <a:t>: Composé phénolique issu de la voie des </a:t>
            </a:r>
            <a:r>
              <a:rPr lang="fr-FR" altLang="fr-FR" sz="1300" dirty="0" err="1">
                <a:solidFill>
                  <a:srgbClr val="7030A0"/>
                </a:solidFill>
                <a:latin typeface="Arial" panose="020B0604020202020204" pitchFamily="34" charset="0"/>
              </a:rPr>
              <a:t>phénylpropanoïdes</a:t>
            </a:r>
            <a:r>
              <a:rPr lang="fr-FR" altLang="fr-FR" sz="1300" dirty="0">
                <a:solidFill>
                  <a:srgbClr val="7030A0"/>
                </a:solidFill>
                <a:latin typeface="Arial" panose="020B0604020202020204" pitchFamily="34" charset="0"/>
              </a:rPr>
              <a:t> qui active la synthèse des protéines de défense. Participe à la mort cellulaire lors de la réaction d’hypersensibilité et semble induire la résistance systémique acquise. Cette molécule joue un rôle essentiel dans l’alerte des cellules.</a:t>
            </a:r>
          </a:p>
          <a:p>
            <a:pPr algn="just" eaLnBrk="1" hangingPunct="1">
              <a:spcBef>
                <a:spcPct val="0"/>
              </a:spcBef>
            </a:pPr>
            <a:r>
              <a:rPr lang="fr-FR" altLang="fr-FR" sz="1300" b="1" i="1" dirty="0">
                <a:solidFill>
                  <a:srgbClr val="7030A0"/>
                </a:solidFill>
                <a:latin typeface="Arial" panose="020B0604020202020204" pitchFamily="34" charset="0"/>
              </a:rPr>
              <a:t> Acide </a:t>
            </a:r>
            <a:r>
              <a:rPr lang="fr-FR" altLang="fr-FR" sz="1300" b="1" i="1" dirty="0" err="1">
                <a:solidFill>
                  <a:srgbClr val="7030A0"/>
                </a:solidFill>
                <a:latin typeface="Arial" panose="020B0604020202020204" pitchFamily="34" charset="0"/>
              </a:rPr>
              <a:t>jasmonique</a:t>
            </a:r>
            <a:r>
              <a:rPr lang="fr-FR" altLang="fr-FR" sz="1300" b="1" i="1" dirty="0">
                <a:solidFill>
                  <a:srgbClr val="7030A0"/>
                </a:solidFill>
                <a:latin typeface="Arial" panose="020B0604020202020204" pitchFamily="34" charset="0"/>
              </a:rPr>
              <a:t> </a:t>
            </a:r>
            <a:r>
              <a:rPr lang="fr-FR" altLang="fr-FR" sz="1300" dirty="0">
                <a:solidFill>
                  <a:srgbClr val="7030A0"/>
                </a:solidFill>
                <a:latin typeface="Arial" panose="020B0604020202020204" pitchFamily="34" charset="0"/>
              </a:rPr>
              <a:t>: Dérivés de la famille des acides gras </a:t>
            </a:r>
            <a:r>
              <a:rPr lang="fr-FR" altLang="fr-FR" sz="1300" dirty="0" err="1">
                <a:solidFill>
                  <a:srgbClr val="7030A0"/>
                </a:solidFill>
                <a:latin typeface="Arial" panose="020B0604020202020204" pitchFamily="34" charset="0"/>
              </a:rPr>
              <a:t>octadécanoïques</a:t>
            </a:r>
            <a:r>
              <a:rPr lang="fr-FR" altLang="fr-FR" sz="1300" dirty="0">
                <a:solidFill>
                  <a:srgbClr val="7030A0"/>
                </a:solidFill>
                <a:latin typeface="Arial" panose="020B0604020202020204" pitchFamily="34" charset="0"/>
              </a:rPr>
              <a:t> synthétisés à partir de l’acide linoléique. Il contribue à l’activation des protéines de défense. Cette molécule clé intervient dans la propagation du signal au niveau de la cellule végétale.</a:t>
            </a:r>
          </a:p>
          <a:p>
            <a:pPr algn="just" eaLnBrk="1" hangingPunct="1">
              <a:spcBef>
                <a:spcPct val="0"/>
              </a:spcBef>
            </a:pPr>
            <a:r>
              <a:rPr lang="fr-FR" altLang="fr-FR" sz="1300" b="1" i="1" dirty="0">
                <a:solidFill>
                  <a:srgbClr val="7030A0"/>
                </a:solidFill>
                <a:latin typeface="Arial" panose="020B0604020202020204" pitchFamily="34" charset="0"/>
              </a:rPr>
              <a:t> Ethylène</a:t>
            </a:r>
            <a:r>
              <a:rPr lang="fr-FR" altLang="fr-FR" sz="1300" dirty="0">
                <a:solidFill>
                  <a:srgbClr val="7030A0"/>
                </a:solidFill>
                <a:latin typeface="Arial" panose="020B0604020202020204" pitchFamily="34" charset="0"/>
              </a:rPr>
              <a:t> :  Il se dissémine dans la plante pour participer à différents mécanismes de défenses systémiques.</a:t>
            </a:r>
          </a:p>
          <a:p>
            <a:pPr algn="just" eaLnBrk="1" hangingPunct="1">
              <a:spcBef>
                <a:spcPct val="0"/>
              </a:spcBef>
              <a:buNone/>
            </a:pPr>
            <a:r>
              <a:rPr lang="fr-FR" altLang="fr-FR" sz="1300" dirty="0">
                <a:solidFill>
                  <a:srgbClr val="7030A0"/>
                </a:solidFill>
                <a:latin typeface="Arial" panose="020B0604020202020204" pitchFamily="34" charset="0"/>
              </a:rPr>
              <a:t>Ce composé incolore (phytohormone) intervient dans de nombreux mécanismes de la physiologie végétale comme la croissance, la maturation des fruits, les mécanismes de défense…</a:t>
            </a:r>
          </a:p>
          <a:p>
            <a:pPr algn="just" eaLnBrk="1" hangingPunct="1">
              <a:spcBef>
                <a:spcPct val="0"/>
              </a:spcBef>
              <a:buNone/>
            </a:pPr>
            <a:r>
              <a:rPr lang="fr-FR" altLang="fr-FR" sz="1300" dirty="0">
                <a:solidFill>
                  <a:srgbClr val="7030A0"/>
                </a:solidFill>
                <a:latin typeface="Arial" panose="020B0604020202020204" pitchFamily="34" charset="0"/>
              </a:rPr>
              <a:t>Il est considéré comme une véritable hormone végétale.</a:t>
            </a:r>
          </a:p>
          <a:p>
            <a:pPr algn="just" eaLnBrk="1" hangingPunct="1">
              <a:spcBef>
                <a:spcPct val="0"/>
              </a:spcBef>
            </a:pPr>
            <a:r>
              <a:rPr lang="fr-FR" altLang="fr-FR" sz="1300" b="1" i="1" dirty="0">
                <a:solidFill>
                  <a:srgbClr val="7030A0"/>
                </a:solidFill>
                <a:latin typeface="Arial" panose="020B0604020202020204" pitchFamily="34" charset="0"/>
              </a:rPr>
              <a:t> Eliciteur</a:t>
            </a:r>
            <a:r>
              <a:rPr lang="fr-FR" altLang="fr-FR" sz="1300" dirty="0">
                <a:solidFill>
                  <a:srgbClr val="7030A0"/>
                </a:solidFill>
                <a:latin typeface="Arial" panose="020B0604020202020204" pitchFamily="34" charset="0"/>
              </a:rPr>
              <a:t> : Substance porteuse de messages capable de déclencher des réactions biochimiques et physiologiques cellulaires de la plante contre un large spectre de  maladies. Le terme </a:t>
            </a:r>
            <a:r>
              <a:rPr lang="fr-FR" altLang="fr-FR" sz="1300" dirty="0" err="1">
                <a:solidFill>
                  <a:srgbClr val="7030A0"/>
                </a:solidFill>
                <a:latin typeface="Arial" panose="020B0604020202020204" pitchFamily="34" charset="0"/>
              </a:rPr>
              <a:t>éliciteur</a:t>
            </a:r>
            <a:r>
              <a:rPr lang="fr-FR" altLang="fr-FR" sz="1300" dirty="0">
                <a:solidFill>
                  <a:srgbClr val="7030A0"/>
                </a:solidFill>
                <a:latin typeface="Arial" panose="020B0604020202020204" pitchFamily="34" charset="0"/>
              </a:rPr>
              <a:t> est un anglicisme issu du verbe to </a:t>
            </a:r>
            <a:r>
              <a:rPr lang="fr-FR" altLang="fr-FR" sz="1300" dirty="0" err="1">
                <a:solidFill>
                  <a:srgbClr val="7030A0"/>
                </a:solidFill>
                <a:latin typeface="Arial" panose="020B0604020202020204" pitchFamily="34" charset="0"/>
              </a:rPr>
              <a:t>elicit</a:t>
            </a:r>
            <a:r>
              <a:rPr lang="fr-FR" altLang="fr-FR" sz="1300" dirty="0">
                <a:solidFill>
                  <a:srgbClr val="7030A0"/>
                </a:solidFill>
                <a:latin typeface="Arial" panose="020B0604020202020204" pitchFamily="34" charset="0"/>
              </a:rPr>
              <a:t> qui signifie provoquer. Enfin on distingue deux types d’</a:t>
            </a:r>
            <a:r>
              <a:rPr lang="fr-FR" altLang="fr-FR" sz="1300" dirty="0" err="1">
                <a:solidFill>
                  <a:srgbClr val="7030A0"/>
                </a:solidFill>
                <a:latin typeface="Arial" panose="020B0604020202020204" pitchFamily="34" charset="0"/>
              </a:rPr>
              <a:t>éliciteurs</a:t>
            </a:r>
            <a:r>
              <a:rPr lang="fr-FR" altLang="fr-FR" sz="1300" dirty="0">
                <a:solidFill>
                  <a:srgbClr val="7030A0"/>
                </a:solidFill>
                <a:latin typeface="Arial" panose="020B0604020202020204" pitchFamily="34" charset="0"/>
              </a:rPr>
              <a:t> :</a:t>
            </a:r>
          </a:p>
          <a:p>
            <a:pPr algn="just" eaLnBrk="1" hangingPunct="1">
              <a:spcBef>
                <a:spcPct val="0"/>
              </a:spcBef>
              <a:buFontTx/>
              <a:buNone/>
            </a:pPr>
            <a:r>
              <a:rPr lang="fr-FR" altLang="fr-FR" sz="1300" dirty="0">
                <a:solidFill>
                  <a:srgbClr val="7030A0"/>
                </a:solidFill>
                <a:latin typeface="Arial" panose="020B0604020202020204" pitchFamily="34" charset="0"/>
              </a:rPr>
              <a:t>- Les </a:t>
            </a:r>
            <a:r>
              <a:rPr lang="fr-FR" altLang="fr-FR" sz="1300" dirty="0" err="1">
                <a:solidFill>
                  <a:srgbClr val="7030A0"/>
                </a:solidFill>
                <a:latin typeface="Arial" panose="020B0604020202020204" pitchFamily="34" charset="0"/>
              </a:rPr>
              <a:t>éliciteurs</a:t>
            </a:r>
            <a:r>
              <a:rPr lang="fr-FR" altLang="fr-FR" sz="1300" dirty="0">
                <a:solidFill>
                  <a:srgbClr val="7030A0"/>
                </a:solidFill>
                <a:latin typeface="Arial" panose="020B0604020202020204" pitchFamily="34" charset="0"/>
              </a:rPr>
              <a:t> exogènes : Ils sont issus et produits par les agents infectieux</a:t>
            </a:r>
          </a:p>
          <a:p>
            <a:pPr algn="just" eaLnBrk="1" hangingPunct="1">
              <a:spcBef>
                <a:spcPct val="0"/>
              </a:spcBef>
              <a:buFontTx/>
              <a:buNone/>
            </a:pPr>
            <a:r>
              <a:rPr lang="fr-FR" altLang="fr-FR" sz="1300" dirty="0">
                <a:solidFill>
                  <a:srgbClr val="7030A0"/>
                </a:solidFill>
                <a:latin typeface="Arial" panose="020B0604020202020204" pitchFamily="34" charset="0"/>
              </a:rPr>
              <a:t>- Les </a:t>
            </a:r>
            <a:r>
              <a:rPr lang="fr-FR" altLang="fr-FR" sz="1300" dirty="0" err="1">
                <a:solidFill>
                  <a:srgbClr val="7030A0"/>
                </a:solidFill>
                <a:latin typeface="Arial" panose="020B0604020202020204" pitchFamily="34" charset="0"/>
              </a:rPr>
              <a:t>éliciteurs</a:t>
            </a:r>
            <a:r>
              <a:rPr lang="fr-FR" altLang="fr-FR" sz="1300" dirty="0">
                <a:solidFill>
                  <a:srgbClr val="7030A0"/>
                </a:solidFill>
                <a:latin typeface="Arial" panose="020B0604020202020204" pitchFamily="34" charset="0"/>
              </a:rPr>
              <a:t> endogènes : Ils sont produits à partir de la plante, lors de la dégradation de ses parois cellulaires suite à la présence du pathogène, la plante fabrique ces composés endogènes comme signal général.</a:t>
            </a:r>
          </a:p>
          <a:p>
            <a:pPr algn="just" eaLnBrk="1" hangingPunct="1">
              <a:spcBef>
                <a:spcPct val="0"/>
              </a:spcBef>
              <a:buNone/>
            </a:pPr>
            <a:r>
              <a:rPr lang="fr-FR" altLang="fr-FR" sz="1300" dirty="0">
                <a:solidFill>
                  <a:srgbClr val="7030A0"/>
                </a:solidFill>
                <a:latin typeface="Arial" panose="020B0604020202020204" pitchFamily="34" charset="0"/>
              </a:rPr>
              <a:t>Les </a:t>
            </a:r>
            <a:r>
              <a:rPr lang="fr-FR" altLang="fr-FR" sz="1300" dirty="0" err="1">
                <a:solidFill>
                  <a:srgbClr val="7030A0"/>
                </a:solidFill>
                <a:latin typeface="Arial" panose="020B0604020202020204" pitchFamily="34" charset="0"/>
              </a:rPr>
              <a:t>éliciteurs</a:t>
            </a:r>
            <a:r>
              <a:rPr lang="fr-FR" altLang="fr-FR" sz="1300" dirty="0">
                <a:solidFill>
                  <a:srgbClr val="7030A0"/>
                </a:solidFill>
                <a:latin typeface="Arial" panose="020B0604020202020204" pitchFamily="34" charset="0"/>
              </a:rPr>
              <a:t> sont de nature biochimiques variables : protéines, </a:t>
            </a:r>
            <a:r>
              <a:rPr lang="fr-FR" altLang="fr-FR" sz="1300" dirty="0" err="1">
                <a:solidFill>
                  <a:srgbClr val="7030A0"/>
                </a:solidFill>
                <a:latin typeface="Arial" panose="020B0604020202020204" pitchFamily="34" charset="0"/>
              </a:rPr>
              <a:t>glycoprotèines</a:t>
            </a:r>
            <a:r>
              <a:rPr lang="fr-FR" altLang="fr-FR" sz="1300" dirty="0">
                <a:solidFill>
                  <a:srgbClr val="7030A0"/>
                </a:solidFill>
                <a:latin typeface="Arial" panose="020B0604020202020204" pitchFamily="34" charset="0"/>
              </a:rPr>
              <a:t>, lipides ou oligosaccharides.</a:t>
            </a:r>
          </a:p>
          <a:p>
            <a:pPr algn="just" eaLnBrk="1" hangingPunct="1">
              <a:spcBef>
                <a:spcPct val="0"/>
              </a:spcBef>
            </a:pPr>
            <a:r>
              <a:rPr lang="fr-FR" altLang="fr-FR" sz="1300" b="1" i="1" dirty="0">
                <a:solidFill>
                  <a:srgbClr val="7030A0"/>
                </a:solidFill>
                <a:latin typeface="Arial" panose="020B0604020202020204" pitchFamily="34" charset="0"/>
              </a:rPr>
              <a:t> Gène d’</a:t>
            </a:r>
            <a:r>
              <a:rPr lang="fr-FR" altLang="fr-FR" sz="1300" b="1" i="1" dirty="0" err="1">
                <a:solidFill>
                  <a:srgbClr val="7030A0"/>
                </a:solidFill>
                <a:latin typeface="Arial" panose="020B0604020202020204" pitchFamily="34" charset="0"/>
              </a:rPr>
              <a:t>avirulence</a:t>
            </a:r>
            <a:r>
              <a:rPr lang="fr-FR" altLang="fr-FR" sz="1300" b="1" i="1" dirty="0">
                <a:solidFill>
                  <a:srgbClr val="7030A0"/>
                </a:solidFill>
                <a:latin typeface="Arial" panose="020B0604020202020204" pitchFamily="34" charset="0"/>
              </a:rPr>
              <a:t> </a:t>
            </a:r>
            <a:r>
              <a:rPr lang="fr-FR" altLang="fr-FR" sz="1300" dirty="0">
                <a:solidFill>
                  <a:srgbClr val="7030A0"/>
                </a:solidFill>
                <a:latin typeface="Arial" panose="020B0604020202020204" pitchFamily="34" charset="0"/>
              </a:rPr>
              <a:t>: Appelé ainsi car sa reconnaissance par la plante supprime la virulence, Chez l’agent parasite, gène responsable de la synthèse d’une protéine </a:t>
            </a:r>
            <a:r>
              <a:rPr lang="fr-FR" altLang="fr-FR" sz="1300" dirty="0" err="1">
                <a:solidFill>
                  <a:srgbClr val="7030A0"/>
                </a:solidFill>
                <a:latin typeface="Arial" panose="020B0604020202020204" pitchFamily="34" charset="0"/>
              </a:rPr>
              <a:t>élicitrice</a:t>
            </a:r>
            <a:r>
              <a:rPr lang="fr-FR" altLang="fr-FR" sz="1300" dirty="0">
                <a:solidFill>
                  <a:srgbClr val="7030A0"/>
                </a:solidFill>
                <a:latin typeface="Arial" panose="020B0604020202020204" pitchFamily="34" charset="0"/>
              </a:rPr>
              <a:t> spécifiquement reconnue par la plante. Cette dernière met en œuvre des réactions biochimiques pour neutraliser le parasite.</a:t>
            </a:r>
          </a:p>
          <a:p>
            <a:pPr algn="just" eaLnBrk="1" hangingPunct="1">
              <a:spcBef>
                <a:spcPct val="0"/>
              </a:spcBef>
            </a:pPr>
            <a:r>
              <a:rPr lang="fr-FR" altLang="fr-FR" sz="1300" b="1" i="1" dirty="0">
                <a:solidFill>
                  <a:srgbClr val="7030A0"/>
                </a:solidFill>
                <a:latin typeface="Arial" panose="020B0604020202020204" pitchFamily="34" charset="0"/>
              </a:rPr>
              <a:t> Gène de résistance </a:t>
            </a:r>
            <a:r>
              <a:rPr lang="fr-FR" altLang="fr-FR" sz="1300" dirty="0">
                <a:solidFill>
                  <a:srgbClr val="7030A0"/>
                </a:solidFill>
                <a:latin typeface="Arial" panose="020B0604020202020204" pitchFamily="34" charset="0"/>
              </a:rPr>
              <a:t>: Chez la plante, gène responsable de la synthèse du récepteur capable de reconnaître spécifiquement une protéine produite par un agent pathogène.</a:t>
            </a:r>
          </a:p>
          <a:p>
            <a:pPr algn="just" eaLnBrk="1" hangingPunct="1">
              <a:spcBef>
                <a:spcPct val="0"/>
              </a:spcBef>
            </a:pPr>
            <a:r>
              <a:rPr lang="fr-FR" altLang="fr-FR" sz="1300" b="1" i="1" dirty="0">
                <a:solidFill>
                  <a:srgbClr val="7030A0"/>
                </a:solidFill>
                <a:latin typeface="Arial" panose="020B0604020202020204" pitchFamily="34" charset="0"/>
              </a:rPr>
              <a:t> Laminarine</a:t>
            </a:r>
            <a:r>
              <a:rPr lang="fr-FR" altLang="fr-FR" sz="1300" dirty="0">
                <a:solidFill>
                  <a:srgbClr val="7030A0"/>
                </a:solidFill>
                <a:latin typeface="Arial" panose="020B0604020202020204" pitchFamily="34" charset="0"/>
              </a:rPr>
              <a:t> : Eliciteur polysaccharide (glucane) présent dans l’algue brune du genre </a:t>
            </a:r>
            <a:r>
              <a:rPr lang="fr-FR" altLang="fr-FR" sz="1300" dirty="0" err="1">
                <a:solidFill>
                  <a:srgbClr val="7030A0"/>
                </a:solidFill>
                <a:latin typeface="Arial" panose="020B0604020202020204" pitchFamily="34" charset="0"/>
              </a:rPr>
              <a:t>Laminaria</a:t>
            </a:r>
            <a:r>
              <a:rPr lang="fr-FR" altLang="fr-FR" sz="1300" dirty="0">
                <a:solidFill>
                  <a:srgbClr val="7030A0"/>
                </a:solidFill>
                <a:latin typeface="Arial" panose="020B0604020202020204" pitchFamily="34" charset="0"/>
              </a:rPr>
              <a:t> et utilisé dans le produit </a:t>
            </a:r>
            <a:r>
              <a:rPr lang="fr-FR" altLang="fr-FR" sz="1300" dirty="0" err="1">
                <a:solidFill>
                  <a:srgbClr val="7030A0"/>
                </a:solidFill>
                <a:latin typeface="Arial" panose="020B0604020202020204" pitchFamily="34" charset="0"/>
              </a:rPr>
              <a:t>Iodus</a:t>
            </a:r>
            <a:r>
              <a:rPr lang="fr-FR" altLang="fr-FR" sz="1300" dirty="0">
                <a:solidFill>
                  <a:srgbClr val="7030A0"/>
                </a:solidFill>
                <a:latin typeface="Arial" panose="020B0604020202020204" pitchFamily="34" charset="0"/>
              </a:rPr>
              <a:t> 40®.</a:t>
            </a:r>
          </a:p>
          <a:p>
            <a:pPr algn="just" eaLnBrk="1" hangingPunct="1">
              <a:spcBef>
                <a:spcPct val="0"/>
              </a:spcBef>
            </a:pPr>
            <a:r>
              <a:rPr lang="fr-FR" altLang="fr-FR" sz="1300" b="1" i="1" dirty="0">
                <a:solidFill>
                  <a:srgbClr val="7030A0"/>
                </a:solidFill>
                <a:latin typeface="Arial" panose="020B0604020202020204" pitchFamily="34" charset="0"/>
              </a:rPr>
              <a:t> Oligosaccharide</a:t>
            </a:r>
            <a:r>
              <a:rPr lang="fr-FR" altLang="fr-FR" sz="1300" dirty="0">
                <a:solidFill>
                  <a:srgbClr val="7030A0"/>
                </a:solidFill>
                <a:latin typeface="Arial" panose="020B0604020202020204" pitchFamily="34" charset="0"/>
              </a:rPr>
              <a:t> : Molécule formée par l’assemblage de quelques unités monosaccharidiques. Ces molécules sont reconnues par les plantes comme des signaux indiquant une attaque par un pathogène.</a:t>
            </a:r>
          </a:p>
          <a:p>
            <a:pPr algn="just" eaLnBrk="1" hangingPunct="1">
              <a:spcBef>
                <a:spcPct val="0"/>
              </a:spcBef>
            </a:pPr>
            <a:r>
              <a:rPr lang="fr-FR" altLang="fr-FR" sz="1300" b="1" i="1" dirty="0">
                <a:solidFill>
                  <a:srgbClr val="7030A0"/>
                </a:solidFill>
                <a:latin typeface="Arial" panose="020B0604020202020204" pitchFamily="34" charset="0"/>
              </a:rPr>
              <a:t> Pathogène</a:t>
            </a:r>
            <a:r>
              <a:rPr lang="fr-FR" altLang="fr-FR" sz="1300" dirty="0">
                <a:solidFill>
                  <a:srgbClr val="7030A0"/>
                </a:solidFill>
                <a:latin typeface="Arial" panose="020B0604020202020204" pitchFamily="34" charset="0"/>
              </a:rPr>
              <a:t> : Organisme capable d’engendre une maladie.</a:t>
            </a:r>
          </a:p>
          <a:p>
            <a:pPr algn="just" eaLnBrk="1" hangingPunct="1">
              <a:spcBef>
                <a:spcPct val="0"/>
              </a:spcBef>
            </a:pPr>
            <a:r>
              <a:rPr lang="fr-FR" altLang="fr-FR" sz="1300" b="1" i="1" dirty="0">
                <a:solidFill>
                  <a:srgbClr val="7030A0"/>
                </a:solidFill>
                <a:latin typeface="Arial" panose="020B0604020202020204" pitchFamily="34" charset="0"/>
              </a:rPr>
              <a:t> </a:t>
            </a:r>
            <a:r>
              <a:rPr lang="fr-FR" altLang="fr-FR" sz="1300" b="1" i="1" dirty="0" err="1">
                <a:solidFill>
                  <a:srgbClr val="7030A0"/>
                </a:solidFill>
                <a:latin typeface="Arial" panose="020B0604020202020204" pitchFamily="34" charset="0"/>
              </a:rPr>
              <a:t>Phytoalexine</a:t>
            </a:r>
            <a:r>
              <a:rPr lang="fr-FR" altLang="fr-FR" sz="1300" dirty="0">
                <a:solidFill>
                  <a:srgbClr val="7030A0"/>
                </a:solidFill>
                <a:latin typeface="Arial" panose="020B0604020202020204" pitchFamily="34" charset="0"/>
              </a:rPr>
              <a:t> : les </a:t>
            </a:r>
            <a:r>
              <a:rPr lang="fr-FR" altLang="fr-FR" sz="1300" dirty="0" err="1">
                <a:solidFill>
                  <a:srgbClr val="7030A0"/>
                </a:solidFill>
                <a:latin typeface="Arial" panose="020B0604020202020204" pitchFamily="34" charset="0"/>
              </a:rPr>
              <a:t>phytoalexines</a:t>
            </a:r>
            <a:r>
              <a:rPr lang="fr-FR" altLang="fr-FR" sz="1300" dirty="0">
                <a:solidFill>
                  <a:srgbClr val="7030A0"/>
                </a:solidFill>
                <a:latin typeface="Arial" panose="020B0604020202020204" pitchFamily="34" charset="0"/>
              </a:rPr>
              <a:t> sont des antibiotiques végétaux produits par la plante suite à une infection ou un stress. Elles jouent un rôle de pesticide naturel contre les bactéries et les champignons.</a:t>
            </a:r>
          </a:p>
          <a:p>
            <a:pPr algn="just" eaLnBrk="1" hangingPunct="1">
              <a:spcBef>
                <a:spcPct val="0"/>
              </a:spcBef>
            </a:pPr>
            <a:r>
              <a:rPr lang="fr-FR" altLang="fr-FR" sz="1300" b="1" i="1" dirty="0">
                <a:solidFill>
                  <a:srgbClr val="7030A0"/>
                </a:solidFill>
                <a:latin typeface="Arial" panose="020B0604020202020204" pitchFamily="34" charset="0"/>
              </a:rPr>
              <a:t> PR Protéines </a:t>
            </a:r>
            <a:r>
              <a:rPr lang="fr-FR" altLang="fr-FR" sz="1300" dirty="0">
                <a:solidFill>
                  <a:srgbClr val="7030A0"/>
                </a:solidFill>
                <a:latin typeface="Arial" panose="020B0604020202020204" pitchFamily="34" charset="0"/>
              </a:rPr>
              <a:t>: Protéines de défense produites par la plante dans le but d’éliminer un micro-organisme agresseur et empêcher la production de ses facteurs de virulence.</a:t>
            </a:r>
          </a:p>
        </p:txBody>
      </p:sp>
      <p:sp>
        <p:nvSpPr>
          <p:cNvPr id="3" name="WordArt 4">
            <a:extLst>
              <a:ext uri="{FF2B5EF4-FFF2-40B4-BE49-F238E27FC236}">
                <a16:creationId xmlns:a16="http://schemas.microsoft.com/office/drawing/2014/main" id="{746D0F49-EF99-40F8-9434-2C4F2B1A1603}"/>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Espace réservé du numéro de diapositive 1">
            <a:extLst>
              <a:ext uri="{FF2B5EF4-FFF2-40B4-BE49-F238E27FC236}">
                <a16:creationId xmlns:a16="http://schemas.microsoft.com/office/drawing/2014/main" id="{288CBFB4-964C-479C-AD1C-1FCA4CCF4BB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180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22871956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0B116FF4-F611-4DF2-BECA-7FA11C5E1863}"/>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Espace réservé du numéro de diapositive 1">
            <a:extLst>
              <a:ext uri="{FF2B5EF4-FFF2-40B4-BE49-F238E27FC236}">
                <a16:creationId xmlns:a16="http://schemas.microsoft.com/office/drawing/2014/main" id="{1DAC7537-8A90-4223-BEA6-7CBCCD5842F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181</a:t>
            </a:fld>
            <a:endParaRPr lang="fr-FR" altLang="fr-FR" sz="1200">
              <a:solidFill>
                <a:srgbClr val="898989"/>
              </a:solidFill>
              <a:latin typeface="Times New Roman" panose="02020603050405020304" pitchFamily="18" charset="0"/>
            </a:endParaRPr>
          </a:p>
        </p:txBody>
      </p:sp>
      <p:sp>
        <p:nvSpPr>
          <p:cNvPr id="4" name="Rectangle 3">
            <a:extLst>
              <a:ext uri="{FF2B5EF4-FFF2-40B4-BE49-F238E27FC236}">
                <a16:creationId xmlns:a16="http://schemas.microsoft.com/office/drawing/2014/main" id="{C6400EEE-1271-4490-A60D-A0066528C23A}"/>
              </a:ext>
            </a:extLst>
          </p:cNvPr>
          <p:cNvSpPr/>
          <p:nvPr/>
        </p:nvSpPr>
        <p:spPr>
          <a:xfrm>
            <a:off x="201893" y="671512"/>
            <a:ext cx="8845288" cy="369332"/>
          </a:xfrm>
          <a:prstGeom prst="rect">
            <a:avLst/>
          </a:prstGeom>
        </p:spPr>
        <p:txBody>
          <a:bodyPr wrap="square">
            <a:spAutoFit/>
          </a:bodyPr>
          <a:lstStyle/>
          <a:p>
            <a:pPr>
              <a:spcBef>
                <a:spcPct val="0"/>
              </a:spcBef>
            </a:pPr>
            <a:r>
              <a:rPr lang="fr-FR" altLang="fr-FR" b="1" dirty="0">
                <a:solidFill>
                  <a:srgbClr val="7030A0"/>
                </a:solidFill>
                <a:latin typeface="Arial" panose="020B0604020202020204" pitchFamily="34" charset="0"/>
              </a:rPr>
              <a:t>Annexe 15 : Lexique de la lutte biologique (suite)</a:t>
            </a:r>
          </a:p>
        </p:txBody>
      </p:sp>
      <p:sp>
        <p:nvSpPr>
          <p:cNvPr id="7" name="ZoneTexte 6">
            <a:extLst>
              <a:ext uri="{FF2B5EF4-FFF2-40B4-BE49-F238E27FC236}">
                <a16:creationId xmlns:a16="http://schemas.microsoft.com/office/drawing/2014/main" id="{E9950D0B-3998-449C-B413-CBD458E2CF4C}"/>
              </a:ext>
            </a:extLst>
          </p:cNvPr>
          <p:cNvSpPr txBox="1"/>
          <p:nvPr/>
        </p:nvSpPr>
        <p:spPr>
          <a:xfrm>
            <a:off x="201892" y="1040844"/>
            <a:ext cx="11814399" cy="5693866"/>
          </a:xfrm>
          <a:prstGeom prst="rect">
            <a:avLst/>
          </a:prstGeom>
          <a:noFill/>
        </p:spPr>
        <p:txBody>
          <a:bodyPr wrap="square" rtlCol="0">
            <a:spAutoFit/>
          </a:bodyPr>
          <a:lstStyle/>
          <a:p>
            <a:pPr marL="285750" indent="-285750">
              <a:buFont typeface="Arial" panose="020B0604020202020204" pitchFamily="34" charset="0"/>
              <a:buChar char="•"/>
            </a:pPr>
            <a:r>
              <a:rPr lang="fr-FR" sz="1400" b="1" i="1" dirty="0">
                <a:solidFill>
                  <a:srgbClr val="7030A0"/>
                </a:solidFill>
              </a:rPr>
              <a:t>Amensalisme : </a:t>
            </a:r>
            <a:r>
              <a:rPr lang="fr-FR" sz="1400" dirty="0">
                <a:solidFill>
                  <a:srgbClr val="7030A0"/>
                </a:solidFill>
              </a:rPr>
              <a:t>interaction biologique entre plusieurs partenaires (de même espèce ou d'espèces différentes) dans laquelle l'interaction se révèle négative (en termes de valeur sélective pour l'un des partenaires alors qu'elle est neutre pour l'autre partenaire, c'est-à-dire elle n'implique ni coût, ni bénéfice).</a:t>
            </a:r>
          </a:p>
          <a:p>
            <a:pPr marL="285750" indent="-285750">
              <a:buFont typeface="Arial" panose="020B0604020202020204" pitchFamily="34" charset="0"/>
              <a:buChar char="•"/>
            </a:pPr>
            <a:r>
              <a:rPr lang="fr-FR" sz="1400" b="1" i="1" dirty="0">
                <a:solidFill>
                  <a:srgbClr val="7030A0"/>
                </a:solidFill>
              </a:rPr>
              <a:t>Antibiose</a:t>
            </a:r>
            <a:r>
              <a:rPr lang="fr-FR" sz="1400" dirty="0">
                <a:solidFill>
                  <a:srgbClr val="7030A0"/>
                </a:solidFill>
              </a:rPr>
              <a:t> : interaction biologique entre deux ou plusieurs organismes qui porte préjudice à au moins l'un d'entre eux ou bien une association antagoniste entre un organisme et les substances métaboliques produites par un autre. Cette action à distance fait partie de l'amensalisme.</a:t>
            </a:r>
          </a:p>
          <a:p>
            <a:pPr marL="285750" indent="-285750">
              <a:buFont typeface="Arial" panose="020B0604020202020204" pitchFamily="34" charset="0"/>
              <a:buChar char="•"/>
            </a:pPr>
            <a:r>
              <a:rPr lang="fr-FR" sz="1400" b="1" i="1" dirty="0" err="1">
                <a:solidFill>
                  <a:srgbClr val="7030A0"/>
                </a:solidFill>
              </a:rPr>
              <a:t>Aphidiphage</a:t>
            </a:r>
            <a:r>
              <a:rPr lang="fr-FR" sz="1400" dirty="0">
                <a:solidFill>
                  <a:srgbClr val="7030A0"/>
                </a:solidFill>
              </a:rPr>
              <a:t> : qui s'alimente de pucerons.</a:t>
            </a:r>
          </a:p>
          <a:p>
            <a:pPr marL="285750" indent="-285750">
              <a:buFont typeface="Arial" panose="020B0604020202020204" pitchFamily="34" charset="0"/>
              <a:buChar char="•"/>
            </a:pPr>
            <a:r>
              <a:rPr lang="fr-FR" sz="1400" b="1" i="1" dirty="0">
                <a:solidFill>
                  <a:srgbClr val="7030A0"/>
                </a:solidFill>
              </a:rPr>
              <a:t>Arthropode</a:t>
            </a:r>
            <a:r>
              <a:rPr lang="fr-FR" sz="1400" dirty="0">
                <a:solidFill>
                  <a:srgbClr val="7030A0"/>
                </a:solidFill>
              </a:rPr>
              <a:t> : embranchement regroupant les invertébrés à squelette externe rigide et à appendices articulés (crustacés, myriapodes, arachnides, insectes).</a:t>
            </a:r>
          </a:p>
          <a:p>
            <a:pPr marL="285750" indent="-285750">
              <a:buFont typeface="Arial" panose="020B0604020202020204" pitchFamily="34" charset="0"/>
              <a:buChar char="•"/>
            </a:pPr>
            <a:r>
              <a:rPr lang="fr-FR" sz="1400" b="1" i="1" dirty="0">
                <a:solidFill>
                  <a:srgbClr val="7030A0"/>
                </a:solidFill>
              </a:rPr>
              <a:t>Autochtone</a:t>
            </a:r>
            <a:r>
              <a:rPr lang="fr-FR" sz="1400" dirty="0">
                <a:solidFill>
                  <a:srgbClr val="7030A0"/>
                </a:solidFill>
              </a:rPr>
              <a:t> : espèce originaire de la région où elle vit.</a:t>
            </a:r>
          </a:p>
          <a:p>
            <a:pPr marL="285750" indent="-285750">
              <a:buFont typeface="Arial" panose="020B0604020202020204" pitchFamily="34" charset="0"/>
              <a:buChar char="•"/>
            </a:pPr>
            <a:r>
              <a:rPr lang="fr-FR" sz="1400" b="1" i="1" dirty="0">
                <a:solidFill>
                  <a:srgbClr val="7030A0"/>
                </a:solidFill>
              </a:rPr>
              <a:t>Biopesticide</a:t>
            </a:r>
            <a:r>
              <a:rPr lang="fr-FR" sz="1400" dirty="0">
                <a:solidFill>
                  <a:srgbClr val="7030A0"/>
                </a:solidFill>
              </a:rPr>
              <a:t> : insecticide dont la matière active est un agent </a:t>
            </a:r>
            <a:r>
              <a:rPr lang="fr-FR" sz="1400" i="1" dirty="0" err="1">
                <a:solidFill>
                  <a:srgbClr val="7030A0"/>
                </a:solidFill>
              </a:rPr>
              <a:t>entomopathogène</a:t>
            </a:r>
            <a:r>
              <a:rPr lang="fr-FR" sz="1400" dirty="0">
                <a:solidFill>
                  <a:srgbClr val="7030A0"/>
                </a:solidFill>
              </a:rPr>
              <a:t> ou un de ses dérivés.</a:t>
            </a:r>
          </a:p>
          <a:p>
            <a:pPr marL="285750" indent="-285750">
              <a:buFont typeface="Arial" panose="020B0604020202020204" pitchFamily="34" charset="0"/>
              <a:buChar char="•"/>
            </a:pPr>
            <a:r>
              <a:rPr lang="fr-FR" sz="1400" b="1" i="1" dirty="0">
                <a:solidFill>
                  <a:srgbClr val="7030A0"/>
                </a:solidFill>
              </a:rPr>
              <a:t>Bractée</a:t>
            </a:r>
            <a:r>
              <a:rPr lang="fr-FR" sz="1400" dirty="0">
                <a:solidFill>
                  <a:srgbClr val="7030A0"/>
                </a:solidFill>
              </a:rPr>
              <a:t> : feuille différenciée située à la base des fleurs, puis qui enveloppe plus ou moins le fruit.</a:t>
            </a:r>
          </a:p>
          <a:p>
            <a:pPr marL="285750" indent="-285750">
              <a:buFont typeface="Arial" panose="020B0604020202020204" pitchFamily="34" charset="0"/>
              <a:buChar char="•"/>
            </a:pPr>
            <a:r>
              <a:rPr lang="fr-FR" sz="1400" b="1" i="1" dirty="0">
                <a:solidFill>
                  <a:srgbClr val="7030A0"/>
                </a:solidFill>
              </a:rPr>
              <a:t>Chrysalide</a:t>
            </a:r>
            <a:r>
              <a:rPr lang="fr-FR" sz="1400" dirty="0">
                <a:solidFill>
                  <a:srgbClr val="7030A0"/>
                </a:solidFill>
              </a:rPr>
              <a:t> : stade de développement des lépidoptères situé entre la chenille et l'adulte. </a:t>
            </a:r>
          </a:p>
          <a:p>
            <a:pPr marL="285750" indent="-285750">
              <a:buFont typeface="Arial" panose="020B0604020202020204" pitchFamily="34" charset="0"/>
              <a:buChar char="•"/>
            </a:pPr>
            <a:r>
              <a:rPr lang="fr-FR" sz="1400" b="1" i="1" dirty="0">
                <a:solidFill>
                  <a:srgbClr val="7030A0"/>
                </a:solidFill>
              </a:rPr>
              <a:t>Commensalisme</a:t>
            </a:r>
            <a:r>
              <a:rPr lang="fr-FR" sz="1400" dirty="0">
                <a:solidFill>
                  <a:srgbClr val="7030A0"/>
                </a:solidFill>
              </a:rPr>
              <a:t> : type d'interaction biologique naturelle et fréquente ou systématique entre deux êtres vivants dans laquelle l'hôte fournit une partie de sa propre nourriture au commensal.</a:t>
            </a:r>
          </a:p>
          <a:p>
            <a:pPr marL="285750" indent="-285750">
              <a:buFont typeface="Arial" panose="020B0604020202020204" pitchFamily="34" charset="0"/>
              <a:buChar char="•"/>
            </a:pPr>
            <a:r>
              <a:rPr lang="fr-FR" sz="1400" b="1" i="1" dirty="0">
                <a:solidFill>
                  <a:srgbClr val="7030A0"/>
                </a:solidFill>
              </a:rPr>
              <a:t>Cuticule</a:t>
            </a:r>
            <a:r>
              <a:rPr lang="fr-FR" sz="1400" dirty="0">
                <a:solidFill>
                  <a:srgbClr val="7030A0"/>
                </a:solidFill>
              </a:rPr>
              <a:t> : partie dure et externe du tégument des arthropodes.</a:t>
            </a:r>
          </a:p>
          <a:p>
            <a:pPr marL="285750" indent="-285750">
              <a:buFont typeface="Arial" panose="020B0604020202020204" pitchFamily="34" charset="0"/>
              <a:buChar char="•"/>
            </a:pPr>
            <a:r>
              <a:rPr lang="fr-FR" sz="1400" b="1" i="1" dirty="0">
                <a:solidFill>
                  <a:srgbClr val="7030A0"/>
                </a:solidFill>
              </a:rPr>
              <a:t>Ecosystème</a:t>
            </a:r>
            <a:r>
              <a:rPr lang="fr-FR" sz="1400" dirty="0">
                <a:solidFill>
                  <a:srgbClr val="7030A0"/>
                </a:solidFill>
              </a:rPr>
              <a:t> : entité constituée d'un milieu et de l'ensemble des êtres vivants qui le peuplent.</a:t>
            </a:r>
          </a:p>
          <a:p>
            <a:pPr marL="285750" indent="-285750">
              <a:buFont typeface="Arial" panose="020B0604020202020204" pitchFamily="34" charset="0"/>
              <a:buChar char="•"/>
            </a:pPr>
            <a:r>
              <a:rPr lang="fr-FR" sz="1400" b="1" i="1" dirty="0">
                <a:solidFill>
                  <a:srgbClr val="7030A0"/>
                </a:solidFill>
              </a:rPr>
              <a:t>Elytre</a:t>
            </a:r>
            <a:r>
              <a:rPr lang="fr-FR" sz="1400" dirty="0">
                <a:solidFill>
                  <a:srgbClr val="7030A0"/>
                </a:solidFill>
              </a:rPr>
              <a:t> : aile antérieure durcie de certains insectes, en particulier les coléoptères.</a:t>
            </a:r>
          </a:p>
          <a:p>
            <a:pPr marL="285750" indent="-285750">
              <a:buFont typeface="Arial" panose="020B0604020202020204" pitchFamily="34" charset="0"/>
              <a:buChar char="•"/>
            </a:pPr>
            <a:r>
              <a:rPr lang="fr-FR" sz="1400" b="1" i="1" dirty="0" err="1">
                <a:solidFill>
                  <a:srgbClr val="7030A0"/>
                </a:solidFill>
              </a:rPr>
              <a:t>Endocarpique</a:t>
            </a:r>
            <a:r>
              <a:rPr lang="fr-FR" sz="1400" dirty="0">
                <a:solidFill>
                  <a:srgbClr val="7030A0"/>
                </a:solidFill>
              </a:rPr>
              <a:t> : se dit d'un insecte se nourrissant à l'intérieur de la capsule du fruit (fruit de cotonnier …) ; par opposition à </a:t>
            </a:r>
            <a:r>
              <a:rPr lang="fr-FR" sz="1400" i="1" dirty="0" err="1">
                <a:solidFill>
                  <a:srgbClr val="7030A0"/>
                </a:solidFill>
              </a:rPr>
              <a:t>exocarpique</a:t>
            </a:r>
            <a:r>
              <a:rPr lang="fr-FR" sz="1400" dirty="0">
                <a:solidFill>
                  <a:srgbClr val="7030A0"/>
                </a:solidFill>
              </a:rPr>
              <a:t>.</a:t>
            </a:r>
          </a:p>
          <a:p>
            <a:pPr marL="285750" indent="-285750">
              <a:buFont typeface="Arial" panose="020B0604020202020204" pitchFamily="34" charset="0"/>
              <a:buChar char="•"/>
            </a:pPr>
            <a:r>
              <a:rPr lang="fr-FR" sz="1400" b="1" i="1" dirty="0" err="1">
                <a:solidFill>
                  <a:srgbClr val="7030A0"/>
                </a:solidFill>
              </a:rPr>
              <a:t>Entomopathogène</a:t>
            </a:r>
            <a:r>
              <a:rPr lang="fr-FR" sz="1400" dirty="0">
                <a:solidFill>
                  <a:srgbClr val="7030A0"/>
                </a:solidFill>
              </a:rPr>
              <a:t> : organisme ou agent qui provoque une maladie chez les insectes.</a:t>
            </a:r>
          </a:p>
          <a:p>
            <a:pPr marL="285750" indent="-285750">
              <a:buFont typeface="Arial" panose="020B0604020202020204" pitchFamily="34" charset="0"/>
              <a:buChar char="•"/>
            </a:pPr>
            <a:r>
              <a:rPr lang="fr-FR" sz="1400" b="1" i="1" dirty="0">
                <a:solidFill>
                  <a:srgbClr val="7030A0"/>
                </a:solidFill>
              </a:rPr>
              <a:t>Entomophage</a:t>
            </a:r>
            <a:r>
              <a:rPr lang="fr-FR" sz="1400" dirty="0">
                <a:solidFill>
                  <a:srgbClr val="7030A0"/>
                </a:solidFill>
              </a:rPr>
              <a:t> : qui se nourrit aux dépens d'insectes.</a:t>
            </a:r>
          </a:p>
          <a:p>
            <a:pPr marL="285750" indent="-285750">
              <a:buFont typeface="Arial" panose="020B0604020202020204" pitchFamily="34" charset="0"/>
              <a:buChar char="•"/>
            </a:pPr>
            <a:r>
              <a:rPr lang="fr-FR" sz="1400" b="1" i="1" dirty="0">
                <a:solidFill>
                  <a:srgbClr val="7030A0"/>
                </a:solidFill>
              </a:rPr>
              <a:t>Epizootie</a:t>
            </a:r>
            <a:r>
              <a:rPr lang="fr-FR" sz="1400" dirty="0">
                <a:solidFill>
                  <a:srgbClr val="7030A0"/>
                </a:solidFill>
              </a:rPr>
              <a:t> : maladie qui se répand dans un groupe animal. Equivalent d'une épidémie chez l'homme.</a:t>
            </a:r>
          </a:p>
          <a:p>
            <a:pPr marL="285750" indent="-285750">
              <a:buFont typeface="Arial" panose="020B0604020202020204" pitchFamily="34" charset="0"/>
              <a:buChar char="•"/>
            </a:pPr>
            <a:r>
              <a:rPr lang="fr-FR" sz="1400" b="1" i="1" dirty="0">
                <a:solidFill>
                  <a:srgbClr val="7030A0"/>
                </a:solidFill>
              </a:rPr>
              <a:t>Exogène</a:t>
            </a:r>
            <a:r>
              <a:rPr lang="fr-FR" sz="1400" dirty="0">
                <a:solidFill>
                  <a:srgbClr val="7030A0"/>
                </a:solidFill>
              </a:rPr>
              <a:t> : espèce introduite dans un écosystème, provenant d'une autre région.</a:t>
            </a:r>
          </a:p>
          <a:p>
            <a:pPr marL="285750" indent="-285750">
              <a:buFont typeface="Arial" panose="020B0604020202020204" pitchFamily="34" charset="0"/>
              <a:buChar char="•"/>
            </a:pPr>
            <a:r>
              <a:rPr lang="fr-FR" sz="1400" b="1" i="1" dirty="0">
                <a:solidFill>
                  <a:srgbClr val="7030A0"/>
                </a:solidFill>
              </a:rPr>
              <a:t>Exuvie</a:t>
            </a:r>
            <a:r>
              <a:rPr lang="fr-FR" sz="1400" dirty="0">
                <a:solidFill>
                  <a:srgbClr val="7030A0"/>
                </a:solidFill>
              </a:rPr>
              <a:t> : dépouille d'une larve après renouvellement de sa cuticule (mue).</a:t>
            </a:r>
          </a:p>
          <a:p>
            <a:pPr marL="285750" indent="-285750">
              <a:buFont typeface="Arial" panose="020B0604020202020204" pitchFamily="34" charset="0"/>
              <a:buChar char="•"/>
            </a:pPr>
            <a:r>
              <a:rPr lang="fr-FR" sz="1400" b="1" i="1" dirty="0">
                <a:solidFill>
                  <a:srgbClr val="7030A0"/>
                </a:solidFill>
              </a:rPr>
              <a:t>Facteur biotique </a:t>
            </a:r>
            <a:r>
              <a:rPr lang="fr-FR" sz="1400" dirty="0">
                <a:solidFill>
                  <a:srgbClr val="7030A0"/>
                </a:solidFill>
              </a:rPr>
              <a:t>: Facteur dû à un être vivant, par opposition à facteur physique ou abiotique.</a:t>
            </a:r>
          </a:p>
          <a:p>
            <a:pPr marL="285750" indent="-285750">
              <a:buFont typeface="Arial" panose="020B0604020202020204" pitchFamily="34" charset="0"/>
              <a:buChar char="•"/>
            </a:pPr>
            <a:r>
              <a:rPr lang="fr-FR" sz="1400" b="1" i="1" dirty="0">
                <a:solidFill>
                  <a:srgbClr val="7030A0"/>
                </a:solidFill>
              </a:rPr>
              <a:t>Floricole</a:t>
            </a:r>
            <a:r>
              <a:rPr lang="fr-FR" sz="1400" dirty="0">
                <a:solidFill>
                  <a:srgbClr val="7030A0"/>
                </a:solidFill>
              </a:rPr>
              <a:t> : qui vit sur les fleurs.</a:t>
            </a:r>
          </a:p>
          <a:p>
            <a:pPr marL="285750" indent="-285750">
              <a:buFont typeface="Arial" panose="020B0604020202020204" pitchFamily="34" charset="0"/>
              <a:buChar char="•"/>
            </a:pPr>
            <a:r>
              <a:rPr lang="fr-FR" sz="1400" b="1" i="1" dirty="0">
                <a:solidFill>
                  <a:srgbClr val="7030A0"/>
                </a:solidFill>
              </a:rPr>
              <a:t>Hématophage</a:t>
            </a:r>
            <a:r>
              <a:rPr lang="fr-FR" sz="1400" dirty="0">
                <a:solidFill>
                  <a:srgbClr val="7030A0"/>
                </a:solidFill>
              </a:rPr>
              <a:t> : qui s'alimente de sang.</a:t>
            </a:r>
          </a:p>
          <a:p>
            <a:pPr marL="285750" indent="-285750">
              <a:buFont typeface="Arial" panose="020B0604020202020204" pitchFamily="34" charset="0"/>
              <a:buChar char="•"/>
            </a:pPr>
            <a:r>
              <a:rPr lang="fr-FR" sz="1400" b="1" i="1" dirty="0">
                <a:solidFill>
                  <a:srgbClr val="7030A0"/>
                </a:solidFill>
              </a:rPr>
              <a:t>Hyphe</a:t>
            </a:r>
            <a:r>
              <a:rPr lang="fr-FR" sz="1400" dirty="0">
                <a:solidFill>
                  <a:srgbClr val="7030A0"/>
                </a:solidFill>
              </a:rPr>
              <a:t> : filament des champignons dont l'ensemble constitue le mycélium.</a:t>
            </a:r>
          </a:p>
          <a:p>
            <a:pPr marL="285750" indent="-285750">
              <a:buFont typeface="Arial" panose="020B0604020202020204" pitchFamily="34" charset="0"/>
              <a:buChar char="•"/>
            </a:pPr>
            <a:r>
              <a:rPr lang="fr-FR" sz="1400" b="1" i="1" dirty="0">
                <a:solidFill>
                  <a:srgbClr val="7030A0"/>
                </a:solidFill>
              </a:rPr>
              <a:t>Imago</a:t>
            </a:r>
            <a:r>
              <a:rPr lang="fr-FR" sz="1400" dirty="0">
                <a:solidFill>
                  <a:srgbClr val="7030A0"/>
                </a:solidFill>
              </a:rPr>
              <a:t> : stade adulte des insectes.</a:t>
            </a:r>
          </a:p>
        </p:txBody>
      </p:sp>
      <p:sp>
        <p:nvSpPr>
          <p:cNvPr id="5" name="Rectangle 4">
            <a:extLst>
              <a:ext uri="{FF2B5EF4-FFF2-40B4-BE49-F238E27FC236}">
                <a16:creationId xmlns:a16="http://schemas.microsoft.com/office/drawing/2014/main" id="{048DDF1F-CA19-40E9-9A51-F2CD479766DE}"/>
              </a:ext>
            </a:extLst>
          </p:cNvPr>
          <p:cNvSpPr/>
          <p:nvPr/>
        </p:nvSpPr>
        <p:spPr>
          <a:xfrm>
            <a:off x="7237413" y="6162356"/>
            <a:ext cx="4396292" cy="461665"/>
          </a:xfrm>
          <a:prstGeom prst="rect">
            <a:avLst/>
          </a:prstGeom>
        </p:spPr>
        <p:txBody>
          <a:bodyPr wrap="square">
            <a:spAutoFit/>
          </a:bodyPr>
          <a:lstStyle/>
          <a:p>
            <a:r>
              <a:rPr lang="fr-FR" sz="1200" dirty="0">
                <a:solidFill>
                  <a:srgbClr val="7030A0"/>
                </a:solidFill>
              </a:rPr>
              <a:t>Source : </a:t>
            </a:r>
            <a:r>
              <a:rPr lang="fr-FR" sz="1200" i="1" dirty="0">
                <a:solidFill>
                  <a:srgbClr val="7030A0"/>
                </a:solidFill>
              </a:rPr>
              <a:t>Les auxiliaires dans les cultures tropicales / </a:t>
            </a:r>
            <a:r>
              <a:rPr lang="fr-FR" sz="1200" i="1" dirty="0" err="1">
                <a:solidFill>
                  <a:srgbClr val="7030A0"/>
                </a:solidFill>
              </a:rPr>
              <a:t>Beneficials</a:t>
            </a:r>
            <a:r>
              <a:rPr lang="fr-FR" sz="1200" i="1" dirty="0">
                <a:solidFill>
                  <a:srgbClr val="7030A0"/>
                </a:solidFill>
              </a:rPr>
              <a:t> in Tropical </a:t>
            </a:r>
            <a:r>
              <a:rPr lang="fr-FR" sz="1200" i="1" dirty="0" err="1">
                <a:solidFill>
                  <a:srgbClr val="7030A0"/>
                </a:solidFill>
              </a:rPr>
              <a:t>Crops</a:t>
            </a:r>
            <a:r>
              <a:rPr lang="fr-FR" sz="1200" dirty="0">
                <a:solidFill>
                  <a:srgbClr val="7030A0"/>
                </a:solidFill>
              </a:rPr>
              <a:t>, Jean-Paul </a:t>
            </a:r>
            <a:r>
              <a:rPr lang="fr-FR" sz="1200" dirty="0" err="1">
                <a:solidFill>
                  <a:srgbClr val="7030A0"/>
                </a:solidFill>
              </a:rPr>
              <a:t>Bournier</a:t>
            </a:r>
            <a:r>
              <a:rPr lang="fr-FR" sz="1200" dirty="0">
                <a:solidFill>
                  <a:srgbClr val="7030A0"/>
                </a:solidFill>
              </a:rPr>
              <a:t>, Bruno Michel, Ed. </a:t>
            </a:r>
            <a:r>
              <a:rPr lang="fr-FR" sz="1200" dirty="0" err="1">
                <a:solidFill>
                  <a:srgbClr val="7030A0"/>
                </a:solidFill>
              </a:rPr>
              <a:t>Quae</a:t>
            </a:r>
            <a:r>
              <a:rPr lang="fr-FR" sz="1200" dirty="0">
                <a:solidFill>
                  <a:srgbClr val="7030A0"/>
                </a:solidFill>
              </a:rPr>
              <a:t>, 1997.</a:t>
            </a:r>
            <a:endParaRPr lang="fr-FR" sz="1200" dirty="0"/>
          </a:p>
        </p:txBody>
      </p:sp>
    </p:spTree>
    <p:extLst>
      <p:ext uri="{BB962C8B-B14F-4D97-AF65-F5344CB8AC3E}">
        <p14:creationId xmlns:p14="http://schemas.microsoft.com/office/powerpoint/2010/main" val="222254999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0B116FF4-F611-4DF2-BECA-7FA11C5E1863}"/>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Espace réservé du numéro de diapositive 1">
            <a:extLst>
              <a:ext uri="{FF2B5EF4-FFF2-40B4-BE49-F238E27FC236}">
                <a16:creationId xmlns:a16="http://schemas.microsoft.com/office/drawing/2014/main" id="{1DAC7537-8A90-4223-BEA6-7CBCCD5842F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182</a:t>
            </a:fld>
            <a:endParaRPr lang="fr-FR" altLang="fr-FR" sz="1200">
              <a:solidFill>
                <a:srgbClr val="898989"/>
              </a:solidFill>
              <a:latin typeface="Times New Roman" panose="02020603050405020304" pitchFamily="18" charset="0"/>
            </a:endParaRPr>
          </a:p>
        </p:txBody>
      </p:sp>
      <p:sp>
        <p:nvSpPr>
          <p:cNvPr id="4" name="Rectangle 3">
            <a:extLst>
              <a:ext uri="{FF2B5EF4-FFF2-40B4-BE49-F238E27FC236}">
                <a16:creationId xmlns:a16="http://schemas.microsoft.com/office/drawing/2014/main" id="{C6400EEE-1271-4490-A60D-A0066528C23A}"/>
              </a:ext>
            </a:extLst>
          </p:cNvPr>
          <p:cNvSpPr/>
          <p:nvPr/>
        </p:nvSpPr>
        <p:spPr>
          <a:xfrm>
            <a:off x="201893" y="671512"/>
            <a:ext cx="8845288" cy="369332"/>
          </a:xfrm>
          <a:prstGeom prst="rect">
            <a:avLst/>
          </a:prstGeom>
        </p:spPr>
        <p:txBody>
          <a:bodyPr wrap="square">
            <a:spAutoFit/>
          </a:bodyPr>
          <a:lstStyle/>
          <a:p>
            <a:pPr>
              <a:spcBef>
                <a:spcPct val="0"/>
              </a:spcBef>
            </a:pPr>
            <a:r>
              <a:rPr lang="fr-FR" altLang="fr-FR" b="1" dirty="0">
                <a:solidFill>
                  <a:srgbClr val="7030A0"/>
                </a:solidFill>
                <a:latin typeface="Arial" panose="020B0604020202020204" pitchFamily="34" charset="0"/>
              </a:rPr>
              <a:t>Annexe 15 : Lexique de la lutte biologique (suite et fin)</a:t>
            </a:r>
          </a:p>
        </p:txBody>
      </p:sp>
      <p:sp>
        <p:nvSpPr>
          <p:cNvPr id="7" name="ZoneTexte 6">
            <a:extLst>
              <a:ext uri="{FF2B5EF4-FFF2-40B4-BE49-F238E27FC236}">
                <a16:creationId xmlns:a16="http://schemas.microsoft.com/office/drawing/2014/main" id="{E9950D0B-3998-449C-B413-CBD458E2CF4C}"/>
              </a:ext>
            </a:extLst>
          </p:cNvPr>
          <p:cNvSpPr txBox="1"/>
          <p:nvPr/>
        </p:nvSpPr>
        <p:spPr>
          <a:xfrm>
            <a:off x="201893" y="1040844"/>
            <a:ext cx="11846672" cy="5693866"/>
          </a:xfrm>
          <a:prstGeom prst="rect">
            <a:avLst/>
          </a:prstGeom>
          <a:noFill/>
        </p:spPr>
        <p:txBody>
          <a:bodyPr wrap="square" rtlCol="0">
            <a:spAutoFit/>
          </a:bodyPr>
          <a:lstStyle/>
          <a:p>
            <a:pPr marL="285750" indent="-285750">
              <a:buFont typeface="Arial" panose="020B0604020202020204" pitchFamily="34" charset="0"/>
              <a:buChar char="•"/>
            </a:pPr>
            <a:r>
              <a:rPr lang="fr-FR" sz="1400" b="1" i="1" dirty="0">
                <a:solidFill>
                  <a:srgbClr val="7030A0"/>
                </a:solidFill>
              </a:rPr>
              <a:t>Microbiote</a:t>
            </a:r>
            <a:r>
              <a:rPr lang="fr-FR" sz="1400" dirty="0">
                <a:solidFill>
                  <a:srgbClr val="7030A0"/>
                </a:solidFill>
              </a:rPr>
              <a:t> : ensemble des micro-organismes (bactéries, levures, champignons, protistes, virus) vivant dans un environnement spécifique (appelé microbiome) chez un hôte (animal ou végétal).</a:t>
            </a:r>
          </a:p>
          <a:p>
            <a:pPr marL="285750" indent="-285750">
              <a:buFont typeface="Arial" panose="020B0604020202020204" pitchFamily="34" charset="0"/>
              <a:buChar char="•"/>
            </a:pPr>
            <a:r>
              <a:rPr lang="fr-FR" sz="1400" b="1" i="1" dirty="0">
                <a:solidFill>
                  <a:srgbClr val="7030A0"/>
                </a:solidFill>
              </a:rPr>
              <a:t>Micro-hyménoptère</a:t>
            </a:r>
            <a:r>
              <a:rPr lang="fr-FR" sz="1400" dirty="0">
                <a:solidFill>
                  <a:srgbClr val="7030A0"/>
                </a:solidFill>
              </a:rPr>
              <a:t> : hyménoptère de petite taille, généralement parasitoïde.</a:t>
            </a:r>
          </a:p>
          <a:p>
            <a:pPr marL="285750" indent="-285750">
              <a:buFont typeface="Arial" panose="020B0604020202020204" pitchFamily="34" charset="0"/>
              <a:buChar char="•"/>
            </a:pPr>
            <a:r>
              <a:rPr lang="fr-FR" sz="1400" b="1" i="1" dirty="0">
                <a:solidFill>
                  <a:srgbClr val="7030A0"/>
                </a:solidFill>
              </a:rPr>
              <a:t>Miellat</a:t>
            </a:r>
            <a:r>
              <a:rPr lang="fr-FR" sz="1400" dirty="0">
                <a:solidFill>
                  <a:srgbClr val="7030A0"/>
                </a:solidFill>
              </a:rPr>
              <a:t> : substance sucrée excrétée par certains homoptères, en particulier les pucerons et les aleurodes.</a:t>
            </a:r>
          </a:p>
          <a:p>
            <a:pPr marL="285750" indent="-285750">
              <a:buFont typeface="Arial" panose="020B0604020202020204" pitchFamily="34" charset="0"/>
              <a:buChar char="•"/>
            </a:pPr>
            <a:r>
              <a:rPr lang="fr-FR" sz="1400" b="1" i="1" dirty="0">
                <a:solidFill>
                  <a:srgbClr val="7030A0"/>
                </a:solidFill>
              </a:rPr>
              <a:t>Nymphe</a:t>
            </a:r>
            <a:r>
              <a:rPr lang="fr-FR" sz="1400" dirty="0">
                <a:solidFill>
                  <a:srgbClr val="7030A0"/>
                </a:solidFill>
              </a:rPr>
              <a:t> : stade de développement de certains insectes, intermédiaire entre la larve et l'adulte.</a:t>
            </a:r>
          </a:p>
          <a:p>
            <a:pPr marL="285750" indent="-285750">
              <a:buFont typeface="Arial" panose="020B0604020202020204" pitchFamily="34" charset="0"/>
              <a:buChar char="•"/>
            </a:pPr>
            <a:r>
              <a:rPr lang="fr-FR" sz="1400" b="1" i="1" dirty="0">
                <a:solidFill>
                  <a:srgbClr val="7030A0"/>
                </a:solidFill>
              </a:rPr>
              <a:t>Nymphose</a:t>
            </a:r>
            <a:r>
              <a:rPr lang="fr-FR" sz="1400" dirty="0">
                <a:solidFill>
                  <a:srgbClr val="7030A0"/>
                </a:solidFill>
              </a:rPr>
              <a:t> : transformation de la larve en nymphe.</a:t>
            </a:r>
          </a:p>
          <a:p>
            <a:pPr marL="285750" indent="-285750">
              <a:buFont typeface="Arial" panose="020B0604020202020204" pitchFamily="34" charset="0"/>
              <a:buChar char="•"/>
            </a:pPr>
            <a:r>
              <a:rPr lang="fr-FR" sz="1400" b="1" i="1" dirty="0">
                <a:solidFill>
                  <a:srgbClr val="7030A0"/>
                </a:solidFill>
              </a:rPr>
              <a:t>Oothèque</a:t>
            </a:r>
            <a:r>
              <a:rPr lang="fr-FR" sz="1400" dirty="0">
                <a:solidFill>
                  <a:srgbClr val="7030A0"/>
                </a:solidFill>
              </a:rPr>
              <a:t> : ponte des dictyoptères (mantes, blattes) et des orthoptères (criquets, sauterelles, grillons) enveloppée dans une substance mucilagineuse durcie à l'air.</a:t>
            </a:r>
          </a:p>
          <a:p>
            <a:pPr marL="285750" indent="-285750">
              <a:buFont typeface="Arial" panose="020B0604020202020204" pitchFamily="34" charset="0"/>
              <a:buChar char="•"/>
            </a:pPr>
            <a:r>
              <a:rPr lang="fr-FR" sz="1400" b="1" i="1" dirty="0">
                <a:solidFill>
                  <a:srgbClr val="7030A0"/>
                </a:solidFill>
              </a:rPr>
              <a:t>Ovipositeur</a:t>
            </a:r>
            <a:r>
              <a:rPr lang="fr-FR" sz="1400" dirty="0">
                <a:solidFill>
                  <a:srgbClr val="7030A0"/>
                </a:solidFill>
              </a:rPr>
              <a:t> : organe de ponte servant à déposer les œufs à l'intérieur d'un substrat (tarière).</a:t>
            </a:r>
          </a:p>
          <a:p>
            <a:pPr marL="285750" indent="-285750">
              <a:buFont typeface="Arial" panose="020B0604020202020204" pitchFamily="34" charset="0"/>
              <a:buChar char="•"/>
            </a:pPr>
            <a:r>
              <a:rPr lang="fr-FR" sz="1400" b="1" i="1" dirty="0">
                <a:solidFill>
                  <a:srgbClr val="7030A0"/>
                </a:solidFill>
              </a:rPr>
              <a:t>Parasitisme</a:t>
            </a:r>
            <a:r>
              <a:rPr lang="fr-FR" sz="1400" dirty="0">
                <a:solidFill>
                  <a:srgbClr val="7030A0"/>
                </a:solidFill>
              </a:rPr>
              <a:t> : Présence et mode d'existence des parasites dans certains organes ou tissus. État d'un organisme qui vit aux dépens d'un organisme d'une autre espèce, que l'on appelle l'hôte.</a:t>
            </a:r>
          </a:p>
          <a:p>
            <a:pPr marL="285750" indent="-285750">
              <a:buFont typeface="Arial" panose="020B0604020202020204" pitchFamily="34" charset="0"/>
              <a:buChar char="•"/>
            </a:pPr>
            <a:r>
              <a:rPr lang="fr-FR" sz="1400" b="1" i="1" dirty="0">
                <a:solidFill>
                  <a:srgbClr val="7030A0"/>
                </a:solidFill>
              </a:rPr>
              <a:t>Pathogène</a:t>
            </a:r>
            <a:r>
              <a:rPr lang="fr-FR" sz="1400" dirty="0">
                <a:solidFill>
                  <a:srgbClr val="7030A0"/>
                </a:solidFill>
              </a:rPr>
              <a:t> : organisme dont l'action provoque une maladie.</a:t>
            </a:r>
          </a:p>
          <a:p>
            <a:pPr marL="285750" indent="-285750">
              <a:buFont typeface="Arial" panose="020B0604020202020204" pitchFamily="34" charset="0"/>
              <a:buChar char="•"/>
            </a:pPr>
            <a:r>
              <a:rPr lang="fr-FR" sz="1400" b="1" i="1" dirty="0">
                <a:solidFill>
                  <a:srgbClr val="7030A0"/>
                </a:solidFill>
              </a:rPr>
              <a:t>Peuplement</a:t>
            </a:r>
            <a:r>
              <a:rPr lang="fr-FR" sz="1400" dirty="0">
                <a:solidFill>
                  <a:srgbClr val="7030A0"/>
                </a:solidFill>
              </a:rPr>
              <a:t> : ensemble des populations de plusieurs espèces présentes dans un écosystème.</a:t>
            </a:r>
          </a:p>
          <a:p>
            <a:pPr marL="285750" indent="-285750">
              <a:buFont typeface="Arial" panose="020B0604020202020204" pitchFamily="34" charset="0"/>
              <a:buChar char="•"/>
            </a:pPr>
            <a:r>
              <a:rPr lang="fr-FR" sz="1400" b="1" i="1" dirty="0">
                <a:solidFill>
                  <a:srgbClr val="7030A0"/>
                </a:solidFill>
              </a:rPr>
              <a:t>Phyllophage</a:t>
            </a:r>
            <a:r>
              <a:rPr lang="fr-FR" sz="1400" dirty="0">
                <a:solidFill>
                  <a:srgbClr val="7030A0"/>
                </a:solidFill>
              </a:rPr>
              <a:t>  : espèce qui se nourrit du feuillage d'une plante.</a:t>
            </a:r>
          </a:p>
          <a:p>
            <a:pPr marL="285750" indent="-285750">
              <a:buFont typeface="Arial" panose="020B0604020202020204" pitchFamily="34" charset="0"/>
              <a:buChar char="•"/>
            </a:pPr>
            <a:r>
              <a:rPr lang="fr-FR" sz="1400" b="1" i="1" dirty="0">
                <a:solidFill>
                  <a:srgbClr val="7030A0"/>
                </a:solidFill>
              </a:rPr>
              <a:t>Phytophage</a:t>
            </a:r>
            <a:r>
              <a:rPr lang="fr-FR" sz="1400" dirty="0">
                <a:solidFill>
                  <a:srgbClr val="7030A0"/>
                </a:solidFill>
              </a:rPr>
              <a:t> : espèce qui se nourrit aux dépens de végétaux.</a:t>
            </a:r>
          </a:p>
          <a:p>
            <a:pPr marL="285750" indent="-285750">
              <a:buFont typeface="Arial" panose="020B0604020202020204" pitchFamily="34" charset="0"/>
              <a:buChar char="•"/>
            </a:pPr>
            <a:r>
              <a:rPr lang="fr-FR" sz="1400" b="1" i="1" dirty="0">
                <a:solidFill>
                  <a:srgbClr val="7030A0"/>
                </a:solidFill>
              </a:rPr>
              <a:t>Population</a:t>
            </a:r>
            <a:r>
              <a:rPr lang="fr-FR" sz="1400" dirty="0">
                <a:solidFill>
                  <a:srgbClr val="7030A0"/>
                </a:solidFill>
              </a:rPr>
              <a:t> : ensemble des individus d'une même espèce présents dans un écosystème.</a:t>
            </a:r>
          </a:p>
          <a:p>
            <a:pPr marL="285750" indent="-285750">
              <a:buFont typeface="Arial" panose="020B0604020202020204" pitchFamily="34" charset="0"/>
              <a:buChar char="•"/>
            </a:pPr>
            <a:r>
              <a:rPr lang="fr-FR" sz="1400" b="1" i="1" dirty="0">
                <a:solidFill>
                  <a:srgbClr val="7030A0"/>
                </a:solidFill>
              </a:rPr>
              <a:t>Pupe</a:t>
            </a:r>
            <a:r>
              <a:rPr lang="fr-FR" sz="1400" dirty="0">
                <a:solidFill>
                  <a:srgbClr val="7030A0"/>
                </a:solidFill>
              </a:rPr>
              <a:t> : nymphe des diptères contenue dans la dernière exuvie larvaire.</a:t>
            </a:r>
          </a:p>
          <a:p>
            <a:pPr marL="285750" indent="-285750">
              <a:buFont typeface="Arial" panose="020B0604020202020204" pitchFamily="34" charset="0"/>
              <a:buChar char="•"/>
            </a:pPr>
            <a:r>
              <a:rPr lang="fr-FR" sz="1400" b="1" i="1" dirty="0">
                <a:solidFill>
                  <a:srgbClr val="7030A0"/>
                </a:solidFill>
              </a:rPr>
              <a:t>Rapport trophique </a:t>
            </a:r>
            <a:r>
              <a:rPr lang="fr-FR" sz="1400" dirty="0">
                <a:solidFill>
                  <a:srgbClr val="7030A0"/>
                </a:solidFill>
              </a:rPr>
              <a:t>: relation mangeur/mangé existant entre deux espèces.</a:t>
            </a:r>
          </a:p>
          <a:p>
            <a:pPr marL="285750" indent="-285750">
              <a:buFont typeface="Arial" panose="020B0604020202020204" pitchFamily="34" charset="0"/>
              <a:buChar char="•"/>
            </a:pPr>
            <a:r>
              <a:rPr lang="fr-FR" sz="1400" b="1" i="1" dirty="0">
                <a:solidFill>
                  <a:srgbClr val="7030A0"/>
                </a:solidFill>
              </a:rPr>
              <a:t>Rhizosphère</a:t>
            </a:r>
            <a:r>
              <a:rPr lang="fr-FR" sz="1400" dirty="0">
                <a:solidFill>
                  <a:srgbClr val="7030A0"/>
                </a:solidFill>
              </a:rPr>
              <a:t> : région du sol directement formée et influencée par les racines et les micro-organismes associés qui font partie du microbiote des végétaux.</a:t>
            </a:r>
          </a:p>
          <a:p>
            <a:pPr marL="285750" indent="-285750">
              <a:buFont typeface="Arial" panose="020B0604020202020204" pitchFamily="34" charset="0"/>
              <a:buChar char="•"/>
            </a:pPr>
            <a:r>
              <a:rPr lang="fr-FR" sz="1400" b="1" i="1" dirty="0">
                <a:solidFill>
                  <a:srgbClr val="7030A0"/>
                </a:solidFill>
              </a:rPr>
              <a:t>Richesse spécifique </a:t>
            </a:r>
            <a:r>
              <a:rPr lang="fr-FR" sz="1400" dirty="0">
                <a:solidFill>
                  <a:srgbClr val="7030A0"/>
                </a:solidFill>
              </a:rPr>
              <a:t>: nombre d'espèces animales ou végétales rencontrées dans un écosystème.</a:t>
            </a:r>
          </a:p>
          <a:p>
            <a:pPr marL="285750" indent="-285750">
              <a:buFont typeface="Arial" panose="020B0604020202020204" pitchFamily="34" charset="0"/>
              <a:buChar char="•"/>
            </a:pPr>
            <a:r>
              <a:rPr lang="fr-FR" sz="1400" b="1" i="1" dirty="0">
                <a:solidFill>
                  <a:srgbClr val="7030A0"/>
                </a:solidFill>
              </a:rPr>
              <a:t>Rostre</a:t>
            </a:r>
            <a:r>
              <a:rPr lang="fr-FR" sz="1400" dirty="0">
                <a:solidFill>
                  <a:srgbClr val="7030A0"/>
                </a:solidFill>
              </a:rPr>
              <a:t> : appareil buccal des insectes piqueurs-suceurs.</a:t>
            </a:r>
          </a:p>
          <a:p>
            <a:pPr marL="285750" indent="-285750">
              <a:buFont typeface="Arial" panose="020B0604020202020204" pitchFamily="34" charset="0"/>
              <a:buChar char="•"/>
            </a:pPr>
            <a:r>
              <a:rPr lang="fr-FR" sz="1400" b="1" i="1" dirty="0">
                <a:solidFill>
                  <a:srgbClr val="7030A0"/>
                </a:solidFill>
              </a:rPr>
              <a:t>Spore</a:t>
            </a:r>
            <a:r>
              <a:rPr lang="fr-FR" sz="1400" dirty="0">
                <a:solidFill>
                  <a:srgbClr val="7030A0"/>
                </a:solidFill>
              </a:rPr>
              <a:t> : élément reproducteur des champignons et des bactéries.</a:t>
            </a:r>
          </a:p>
          <a:p>
            <a:pPr marL="285750" indent="-285750">
              <a:buFont typeface="Arial" panose="020B0604020202020204" pitchFamily="34" charset="0"/>
              <a:buChar char="•"/>
            </a:pPr>
            <a:r>
              <a:rPr lang="fr-FR" sz="1400" b="1" i="1" dirty="0">
                <a:solidFill>
                  <a:srgbClr val="7030A0"/>
                </a:solidFill>
              </a:rPr>
              <a:t>Symbiose</a:t>
            </a:r>
            <a:r>
              <a:rPr lang="fr-FR" sz="1400" dirty="0">
                <a:solidFill>
                  <a:srgbClr val="7030A0"/>
                </a:solidFill>
              </a:rPr>
              <a:t> : association intime, durable entre deux organismes hétérospécifiques (appartenant à des espèces différentes). Les organismes impliqués sont qualifiés de symbiotes, ou, plus rarement symbiontes (anglicisme) ; le plus gros peut être nommé hôte.</a:t>
            </a:r>
          </a:p>
          <a:p>
            <a:pPr marL="285750" indent="-285750">
              <a:buFont typeface="Arial" panose="020B0604020202020204" pitchFamily="34" charset="0"/>
              <a:buChar char="•"/>
            </a:pPr>
            <a:r>
              <a:rPr lang="fr-FR" sz="1400" b="1" i="1" dirty="0">
                <a:solidFill>
                  <a:srgbClr val="7030A0"/>
                </a:solidFill>
              </a:rPr>
              <a:t>Toxine</a:t>
            </a:r>
            <a:r>
              <a:rPr lang="fr-FR" sz="1400" dirty="0">
                <a:solidFill>
                  <a:srgbClr val="7030A0"/>
                </a:solidFill>
              </a:rPr>
              <a:t> : substance toxique produite par un organisme.</a:t>
            </a:r>
          </a:p>
          <a:p>
            <a:r>
              <a:rPr lang="fr-FR" sz="1400" dirty="0">
                <a:solidFill>
                  <a:srgbClr val="7030A0"/>
                </a:solidFill>
              </a:rPr>
              <a:t>Source : </a:t>
            </a:r>
            <a:r>
              <a:rPr lang="fr-FR" sz="1400" i="1" dirty="0">
                <a:solidFill>
                  <a:srgbClr val="7030A0"/>
                </a:solidFill>
              </a:rPr>
              <a:t>Les auxiliaires dans les cultures tropicales / </a:t>
            </a:r>
            <a:r>
              <a:rPr lang="fr-FR" sz="1400" i="1" dirty="0" err="1">
                <a:solidFill>
                  <a:srgbClr val="7030A0"/>
                </a:solidFill>
              </a:rPr>
              <a:t>Beneficials</a:t>
            </a:r>
            <a:r>
              <a:rPr lang="fr-FR" sz="1400" i="1" dirty="0">
                <a:solidFill>
                  <a:srgbClr val="7030A0"/>
                </a:solidFill>
              </a:rPr>
              <a:t> in Tropical </a:t>
            </a:r>
            <a:r>
              <a:rPr lang="fr-FR" sz="1400" i="1" dirty="0" err="1">
                <a:solidFill>
                  <a:srgbClr val="7030A0"/>
                </a:solidFill>
              </a:rPr>
              <a:t>Crops</a:t>
            </a:r>
            <a:r>
              <a:rPr lang="fr-FR" sz="1400" dirty="0">
                <a:solidFill>
                  <a:srgbClr val="7030A0"/>
                </a:solidFill>
              </a:rPr>
              <a:t>, Jean-Paul </a:t>
            </a:r>
            <a:r>
              <a:rPr lang="fr-FR" sz="1400" dirty="0" err="1">
                <a:solidFill>
                  <a:srgbClr val="7030A0"/>
                </a:solidFill>
              </a:rPr>
              <a:t>Bournier</a:t>
            </a:r>
            <a:r>
              <a:rPr lang="fr-FR" sz="1400" dirty="0">
                <a:solidFill>
                  <a:srgbClr val="7030A0"/>
                </a:solidFill>
              </a:rPr>
              <a:t>, Bruno Michel, Ed. </a:t>
            </a:r>
            <a:r>
              <a:rPr lang="fr-FR" sz="1400" dirty="0" err="1">
                <a:solidFill>
                  <a:srgbClr val="7030A0"/>
                </a:solidFill>
              </a:rPr>
              <a:t>Quae</a:t>
            </a:r>
            <a:r>
              <a:rPr lang="fr-FR" sz="1400" dirty="0">
                <a:solidFill>
                  <a:srgbClr val="7030A0"/>
                </a:solidFill>
              </a:rPr>
              <a:t>, 1997.</a:t>
            </a:r>
          </a:p>
        </p:txBody>
      </p:sp>
    </p:spTree>
    <p:extLst>
      <p:ext uri="{BB962C8B-B14F-4D97-AF65-F5344CB8AC3E}">
        <p14:creationId xmlns:p14="http://schemas.microsoft.com/office/powerpoint/2010/main" val="264512425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0BC5B1BD-432B-45AE-AA76-E929E6E86DF6}"/>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Text Box 4">
            <a:extLst>
              <a:ext uri="{FF2B5EF4-FFF2-40B4-BE49-F238E27FC236}">
                <a16:creationId xmlns:a16="http://schemas.microsoft.com/office/drawing/2014/main" id="{B6B7B0AE-7664-4861-AA51-1BEB835B78E1}"/>
              </a:ext>
            </a:extLst>
          </p:cNvPr>
          <p:cNvSpPr txBox="1">
            <a:spLocks noChangeArrowheads="1"/>
          </p:cNvSpPr>
          <p:nvPr/>
        </p:nvSpPr>
        <p:spPr bwMode="auto">
          <a:xfrm>
            <a:off x="179388" y="1011219"/>
            <a:ext cx="1044916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7030A0"/>
                </a:solidFill>
                <a:latin typeface="Arial" panose="020B0604020202020204" pitchFamily="34" charset="0"/>
              </a:rPr>
              <a:t>Annexe 16 : Associations</a:t>
            </a:r>
          </a:p>
          <a:p>
            <a:pPr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buFontTx/>
              <a:buChar char="•"/>
            </a:pPr>
            <a:r>
              <a:rPr lang="fr-FR" altLang="fr-FR" sz="1400" dirty="0">
                <a:solidFill>
                  <a:srgbClr val="7030A0"/>
                </a:solidFill>
                <a:latin typeface="Arial" panose="020B0604020202020204" pitchFamily="34" charset="0"/>
                <a:hlinkClick r:id="rId2"/>
              </a:rPr>
              <a:t>Site de Colibris, Mouvement pour la Terre et l'Humanisme</a:t>
            </a:r>
            <a:r>
              <a:rPr lang="fr-FR" altLang="fr-FR" sz="1400" dirty="0">
                <a:solidFill>
                  <a:srgbClr val="7030A0"/>
                </a:solidFill>
                <a:latin typeface="Arial" panose="020B0604020202020204" pitchFamily="34" charset="0"/>
              </a:rPr>
              <a:t> : </a:t>
            </a:r>
            <a:r>
              <a:rPr lang="fr-FR" altLang="fr-FR" sz="1400" dirty="0">
                <a:solidFill>
                  <a:srgbClr val="7030A0"/>
                </a:solidFill>
                <a:latin typeface="Arial" panose="020B0604020202020204" pitchFamily="34" charset="0"/>
                <a:hlinkClick r:id="rId2"/>
              </a:rPr>
              <a:t>www.colibris-lemouvement.org</a:t>
            </a:r>
            <a:r>
              <a:rPr lang="fr-FR" altLang="fr-FR" sz="1800" dirty="0">
                <a:solidFill>
                  <a:srgbClr val="7030A0"/>
                </a:solidFill>
                <a:latin typeface="Arial" panose="020B0604020202020204" pitchFamily="34" charset="0"/>
              </a:rPr>
              <a:t> </a:t>
            </a:r>
            <a:endParaRPr lang="fr-FR" altLang="fr-FR" sz="1400" dirty="0">
              <a:solidFill>
                <a:srgbClr val="7030A0"/>
              </a:solidFill>
              <a:latin typeface="Arial" panose="020B0604020202020204" pitchFamily="34" charset="0"/>
            </a:endParaRPr>
          </a:p>
          <a:p>
            <a:pPr algn="just" eaLnBrk="1" hangingPunct="1">
              <a:spcBef>
                <a:spcPct val="0"/>
              </a:spcBef>
              <a:buFontTx/>
              <a:buChar char="•"/>
            </a:pPr>
            <a:r>
              <a:rPr lang="fr-FR" altLang="fr-FR" sz="1400" dirty="0">
                <a:solidFill>
                  <a:srgbClr val="7030A0"/>
                </a:solidFill>
                <a:latin typeface="Arial" panose="020B0604020202020204" pitchFamily="34" charset="0"/>
                <a:hlinkClick r:id="rId3"/>
              </a:rPr>
              <a:t>Site de Terre et Humanisme</a:t>
            </a:r>
            <a:r>
              <a:rPr lang="fr-FR" altLang="fr-FR" sz="1400" dirty="0">
                <a:solidFill>
                  <a:srgbClr val="7030A0"/>
                </a:solidFill>
                <a:latin typeface="Arial" panose="020B0604020202020204" pitchFamily="34" charset="0"/>
              </a:rPr>
              <a:t> : </a:t>
            </a:r>
            <a:r>
              <a:rPr lang="fr-FR" altLang="fr-FR" sz="1400" dirty="0">
                <a:solidFill>
                  <a:srgbClr val="7030A0"/>
                </a:solidFill>
                <a:latin typeface="Arial" panose="020B0604020202020204" pitchFamily="34" charset="0"/>
                <a:hlinkClick r:id="rId3"/>
              </a:rPr>
              <a:t>www.terre-humanisme.org</a:t>
            </a:r>
            <a:r>
              <a:rPr lang="fr-FR" altLang="fr-FR" sz="1400" dirty="0">
                <a:solidFill>
                  <a:srgbClr val="7030A0"/>
                </a:solidFill>
                <a:latin typeface="Arial" panose="020B0604020202020204" pitchFamily="34" charset="0"/>
              </a:rPr>
              <a:t> </a:t>
            </a:r>
          </a:p>
          <a:p>
            <a:pPr algn="just" eaLnBrk="1" hangingPunct="1">
              <a:spcBef>
                <a:spcPct val="0"/>
              </a:spcBef>
              <a:buFontTx/>
              <a:buChar char="•"/>
            </a:pPr>
            <a:r>
              <a:rPr lang="fr-FR" altLang="fr-FR" sz="1400" i="1" dirty="0">
                <a:solidFill>
                  <a:srgbClr val="7030A0"/>
                </a:solidFill>
                <a:latin typeface="Arial" panose="020B0604020202020204" pitchFamily="34" charset="0"/>
              </a:rPr>
              <a:t>KOKOPELLI</a:t>
            </a:r>
            <a:r>
              <a:rPr lang="fr-FR" altLang="fr-FR" sz="1400" dirty="0">
                <a:solidFill>
                  <a:srgbClr val="7030A0"/>
                </a:solidFill>
                <a:latin typeface="Arial" panose="020B0604020202020204" pitchFamily="34" charset="0"/>
              </a:rPr>
              <a:t> : association proposant 2000 variétés ou espèces anciennes pour les potagers et jardin (les graines sont bio) </a:t>
            </a:r>
            <a:r>
              <a:rPr lang="fr-FR" altLang="fr-FR" sz="1400" dirty="0">
                <a:solidFill>
                  <a:srgbClr val="7030A0"/>
                </a:solidFill>
                <a:latin typeface="Arial" panose="020B0604020202020204" pitchFamily="34" charset="0"/>
                <a:hlinkClick r:id="rId4"/>
              </a:rPr>
              <a:t>http://www.kokopelli.asso.fr</a:t>
            </a:r>
            <a:endParaRPr lang="fr-FR" altLang="fr-FR" sz="1400" dirty="0">
              <a:solidFill>
                <a:srgbClr val="7030A0"/>
              </a:solidFill>
              <a:latin typeface="Arial" panose="020B0604020202020204" pitchFamily="34" charset="0"/>
            </a:endParaRPr>
          </a:p>
          <a:p>
            <a:pPr algn="just" eaLnBrk="1" hangingPunct="1">
              <a:spcBef>
                <a:spcPct val="0"/>
              </a:spcBef>
              <a:buFontTx/>
              <a:buChar char="•"/>
            </a:pPr>
            <a:r>
              <a:rPr lang="fr-FR" altLang="fr-FR" sz="1400" dirty="0">
                <a:solidFill>
                  <a:srgbClr val="7030A0"/>
                </a:solidFill>
                <a:latin typeface="Arial" panose="020B0604020202020204" pitchFamily="34" charset="0"/>
                <a:hlinkClick r:id="rId5"/>
              </a:rPr>
              <a:t>Fédération Nationale de l'Agriculture Biologique</a:t>
            </a:r>
            <a:r>
              <a:rPr lang="fr-FR" altLang="fr-FR" sz="1400" dirty="0">
                <a:solidFill>
                  <a:srgbClr val="7030A0"/>
                </a:solidFill>
                <a:latin typeface="Arial" panose="020B0604020202020204" pitchFamily="34" charset="0"/>
              </a:rPr>
              <a:t> (France) : </a:t>
            </a:r>
            <a:r>
              <a:rPr lang="fr-FR" altLang="fr-FR" sz="1400" dirty="0">
                <a:solidFill>
                  <a:srgbClr val="7030A0"/>
                </a:solidFill>
                <a:latin typeface="Arial" panose="020B0604020202020204" pitchFamily="34" charset="0"/>
                <a:hlinkClick r:id="rId5"/>
              </a:rPr>
              <a:t>www.fnab.org</a:t>
            </a:r>
            <a:r>
              <a:rPr lang="fr-FR" altLang="fr-FR" sz="1400" dirty="0">
                <a:solidFill>
                  <a:srgbClr val="7030A0"/>
                </a:solidFill>
                <a:latin typeface="Arial" panose="020B0604020202020204" pitchFamily="34" charset="0"/>
              </a:rPr>
              <a:t> </a:t>
            </a:r>
          </a:p>
          <a:p>
            <a:pPr algn="just" eaLnBrk="1" hangingPunct="1">
              <a:spcBef>
                <a:spcPct val="0"/>
              </a:spcBef>
              <a:buFontTx/>
              <a:buChar char="•"/>
            </a:pPr>
            <a:r>
              <a:rPr lang="fr-FR" altLang="fr-FR" sz="1400" dirty="0">
                <a:solidFill>
                  <a:srgbClr val="7030A0"/>
                </a:solidFill>
                <a:latin typeface="Arial" panose="020B0604020202020204" pitchFamily="34" charset="0"/>
                <a:hlinkClick r:id="rId6"/>
              </a:rPr>
              <a:t>IFOAM - Fédération internationale de l'Agriculture Biologique</a:t>
            </a:r>
            <a:r>
              <a:rPr lang="fr-FR" altLang="fr-FR" sz="1400" dirty="0">
                <a:solidFill>
                  <a:srgbClr val="7030A0"/>
                </a:solidFill>
                <a:latin typeface="Arial" panose="020B0604020202020204" pitchFamily="34" charset="0"/>
              </a:rPr>
              <a:t> </a:t>
            </a:r>
          </a:p>
          <a:p>
            <a:pPr algn="just" eaLnBrk="1" hangingPunct="1">
              <a:spcBef>
                <a:spcPct val="0"/>
              </a:spcBef>
              <a:buFontTx/>
              <a:buChar char="•"/>
            </a:pPr>
            <a:r>
              <a:rPr lang="fr-FR" altLang="fr-FR" sz="1400" dirty="0" err="1">
                <a:solidFill>
                  <a:srgbClr val="7030A0"/>
                </a:solidFill>
                <a:latin typeface="Arial" panose="020B0604020202020204" pitchFamily="34" charset="0"/>
                <a:hlinkClick r:id="rId7"/>
              </a:rPr>
              <a:t>ABioDoc:Centre</a:t>
            </a:r>
            <a:r>
              <a:rPr lang="fr-FR" altLang="fr-FR" sz="1400" dirty="0">
                <a:solidFill>
                  <a:srgbClr val="7030A0"/>
                </a:solidFill>
                <a:latin typeface="Arial" panose="020B0604020202020204" pitchFamily="34" charset="0"/>
                <a:hlinkClick r:id="rId7"/>
              </a:rPr>
              <a:t> national de Ressources en Agriculture Biologique</a:t>
            </a:r>
            <a:r>
              <a:rPr lang="fr-FR" altLang="fr-FR" sz="1400" dirty="0">
                <a:solidFill>
                  <a:srgbClr val="7030A0"/>
                </a:solidFill>
                <a:latin typeface="Arial" panose="020B0604020202020204" pitchFamily="34" charset="0"/>
              </a:rPr>
              <a:t> </a:t>
            </a:r>
          </a:p>
          <a:p>
            <a:pPr algn="just" eaLnBrk="1" hangingPunct="1">
              <a:spcBef>
                <a:spcPct val="0"/>
              </a:spcBef>
              <a:buFontTx/>
              <a:buChar char="•"/>
            </a:pPr>
            <a:r>
              <a:rPr lang="fr-FR" altLang="fr-FR" sz="1400" i="1" dirty="0">
                <a:solidFill>
                  <a:srgbClr val="7030A0"/>
                </a:solidFill>
                <a:latin typeface="Arial" panose="020B0604020202020204" pitchFamily="34" charset="0"/>
              </a:rPr>
              <a:t>Agence Française pour le Développement et la Promotion de l’Agriculture Biologique</a:t>
            </a:r>
            <a:r>
              <a:rPr lang="fr-FR" altLang="fr-FR" sz="1400" dirty="0">
                <a:solidFill>
                  <a:srgbClr val="7030A0"/>
                </a:solidFill>
                <a:latin typeface="Arial" panose="020B0604020202020204" pitchFamily="34" charset="0"/>
              </a:rPr>
              <a:t> : </a:t>
            </a:r>
            <a:r>
              <a:rPr lang="fr-FR" altLang="fr-FR" sz="1400" dirty="0">
                <a:solidFill>
                  <a:srgbClr val="7030A0"/>
                </a:solidFill>
                <a:latin typeface="Arial" panose="020B0604020202020204" pitchFamily="34" charset="0"/>
                <a:hlinkClick r:id="rId8"/>
              </a:rPr>
              <a:t>www.agencebio.org</a:t>
            </a:r>
            <a:r>
              <a:rPr lang="fr-FR" altLang="fr-FR" sz="1400" dirty="0">
                <a:solidFill>
                  <a:srgbClr val="7030A0"/>
                </a:solidFill>
                <a:latin typeface="Arial" panose="020B0604020202020204" pitchFamily="34" charset="0"/>
              </a:rPr>
              <a:t> </a:t>
            </a:r>
          </a:p>
          <a:p>
            <a:pPr algn="just" eaLnBrk="1" hangingPunct="1">
              <a:spcBef>
                <a:spcPct val="0"/>
              </a:spcBef>
              <a:buFontTx/>
              <a:buChar char="•"/>
            </a:pPr>
            <a:r>
              <a:rPr lang="fr-FR" altLang="fr-FR" sz="1400" i="1" dirty="0">
                <a:solidFill>
                  <a:srgbClr val="7030A0"/>
                </a:solidFill>
                <a:latin typeface="Arial" panose="020B0604020202020204" pitchFamily="34" charset="0"/>
              </a:rPr>
              <a:t>Institut de recherche de l'agriculture biol</a:t>
            </a:r>
            <a:r>
              <a:rPr lang="fr-FR" altLang="fr-FR" sz="1400" dirty="0">
                <a:solidFill>
                  <a:srgbClr val="7030A0"/>
                </a:solidFill>
                <a:latin typeface="Arial" panose="020B0604020202020204" pitchFamily="34" charset="0"/>
              </a:rPr>
              <a:t>ogique (Suisse, Allemagne, Autriche) : </a:t>
            </a:r>
            <a:r>
              <a:rPr lang="fr-FR" altLang="fr-FR" sz="1400" dirty="0">
                <a:solidFill>
                  <a:srgbClr val="7030A0"/>
                </a:solidFill>
                <a:latin typeface="Arial" panose="020B0604020202020204" pitchFamily="34" charset="0"/>
                <a:hlinkClick r:id="rId9"/>
              </a:rPr>
              <a:t>www.fibl.org</a:t>
            </a:r>
            <a:r>
              <a:rPr lang="fr-FR" altLang="fr-FR" sz="1400" dirty="0">
                <a:solidFill>
                  <a:srgbClr val="7030A0"/>
                </a:solidFill>
                <a:latin typeface="Arial" panose="020B0604020202020204" pitchFamily="34" charset="0"/>
              </a:rPr>
              <a:t>  </a:t>
            </a:r>
          </a:p>
          <a:p>
            <a:pPr algn="just" eaLnBrk="1" hangingPunct="1">
              <a:spcBef>
                <a:spcPct val="0"/>
              </a:spcBef>
              <a:buFontTx/>
              <a:buChar char="•"/>
            </a:pPr>
            <a:r>
              <a:rPr lang="fr-FR" altLang="fr-FR" sz="1400" dirty="0">
                <a:solidFill>
                  <a:srgbClr val="7030A0"/>
                </a:solidFill>
                <a:latin typeface="Arial" panose="020B0604020202020204" pitchFamily="34" charset="0"/>
              </a:rPr>
              <a:t>Ferme de Sainte-Marthe : haut lien de communication sur le jardinage biologique : </a:t>
            </a:r>
            <a:r>
              <a:rPr lang="fr-FR" altLang="fr-FR" sz="1400" dirty="0">
                <a:solidFill>
                  <a:srgbClr val="7030A0"/>
                </a:solidFill>
                <a:latin typeface="Arial" panose="020B0604020202020204" pitchFamily="34" charset="0"/>
                <a:hlinkClick r:id="rId10"/>
              </a:rPr>
              <a:t>www.</a:t>
            </a:r>
            <a:r>
              <a:rPr lang="fr-FR" altLang="fr-FR" sz="1400" b="1" dirty="0">
                <a:solidFill>
                  <a:srgbClr val="7030A0"/>
                </a:solidFill>
                <a:latin typeface="Arial" panose="020B0604020202020204" pitchFamily="34" charset="0"/>
                <a:hlinkClick r:id="rId10"/>
              </a:rPr>
              <a:t>fermedesaintemarthe</a:t>
            </a:r>
            <a:r>
              <a:rPr lang="fr-FR" altLang="fr-FR" sz="1400" dirty="0">
                <a:solidFill>
                  <a:srgbClr val="7030A0"/>
                </a:solidFill>
                <a:latin typeface="Arial" panose="020B0604020202020204" pitchFamily="34" charset="0"/>
                <a:hlinkClick r:id="rId10"/>
              </a:rPr>
              <a:t>.com</a:t>
            </a:r>
            <a:r>
              <a:rPr lang="fr-FR" altLang="fr-FR" sz="1400" dirty="0">
                <a:solidFill>
                  <a:srgbClr val="7030A0"/>
                </a:solidFill>
                <a:latin typeface="Arial" panose="020B0604020202020204" pitchFamily="34" charset="0"/>
              </a:rPr>
              <a:t> </a:t>
            </a:r>
          </a:p>
          <a:p>
            <a:pPr algn="just" eaLnBrk="1" hangingPunct="1">
              <a:spcBef>
                <a:spcPct val="0"/>
              </a:spcBef>
              <a:buFontTx/>
              <a:buChar char="•"/>
            </a:pPr>
            <a:r>
              <a:rPr lang="fr-FR" altLang="fr-FR" sz="1400" i="1" dirty="0">
                <a:solidFill>
                  <a:srgbClr val="7030A0"/>
                </a:solidFill>
                <a:latin typeface="Arial" panose="020B0604020202020204" pitchFamily="34" charset="0"/>
              </a:rPr>
              <a:t>TERRE VIVANTE </a:t>
            </a:r>
            <a:r>
              <a:rPr lang="fr-FR" altLang="fr-FR" sz="1400" dirty="0">
                <a:solidFill>
                  <a:srgbClr val="7030A0"/>
                </a:solidFill>
                <a:latin typeface="Arial" panose="020B0604020202020204" pitchFamily="34" charset="0"/>
              </a:rPr>
              <a:t>: écologie pratique dans le Vercors. Toutes les techniques du potager bio dans la revue : "Les </a:t>
            </a:r>
            <a:r>
              <a:rPr lang="fr-FR" altLang="fr-FR" sz="1400" dirty="0" err="1">
                <a:solidFill>
                  <a:srgbClr val="7030A0"/>
                </a:solidFill>
                <a:latin typeface="Arial" panose="020B0604020202020204" pitchFamily="34" charset="0"/>
              </a:rPr>
              <a:t>quatres</a:t>
            </a:r>
            <a:r>
              <a:rPr lang="fr-FR" altLang="fr-FR" sz="1400" dirty="0">
                <a:solidFill>
                  <a:srgbClr val="7030A0"/>
                </a:solidFill>
                <a:latin typeface="Arial" panose="020B0604020202020204" pitchFamily="34" charset="0"/>
              </a:rPr>
              <a:t> saisons du jardinage" : </a:t>
            </a:r>
            <a:r>
              <a:rPr lang="fr-FR" altLang="fr-FR" sz="1400" dirty="0">
                <a:solidFill>
                  <a:srgbClr val="7030A0"/>
                </a:solidFill>
                <a:latin typeface="Arial" panose="020B0604020202020204" pitchFamily="34" charset="0"/>
                <a:hlinkClick r:id="rId11"/>
              </a:rPr>
              <a:t>www.</a:t>
            </a:r>
            <a:r>
              <a:rPr lang="fr-FR" altLang="fr-FR" sz="1400" b="1" dirty="0">
                <a:solidFill>
                  <a:srgbClr val="7030A0"/>
                </a:solidFill>
                <a:latin typeface="Arial" panose="020B0604020202020204" pitchFamily="34" charset="0"/>
                <a:hlinkClick r:id="rId11"/>
              </a:rPr>
              <a:t>terrevivante</a:t>
            </a:r>
            <a:r>
              <a:rPr lang="fr-FR" altLang="fr-FR" sz="1400" dirty="0">
                <a:solidFill>
                  <a:srgbClr val="7030A0"/>
                </a:solidFill>
                <a:latin typeface="Arial" panose="020B0604020202020204" pitchFamily="34" charset="0"/>
                <a:hlinkClick r:id="rId11"/>
              </a:rPr>
              <a:t>.org</a:t>
            </a:r>
            <a:r>
              <a:rPr lang="fr-FR" altLang="fr-FR" sz="1400" dirty="0">
                <a:solidFill>
                  <a:srgbClr val="7030A0"/>
                </a:solidFill>
                <a:latin typeface="Arial" panose="020B0604020202020204" pitchFamily="34" charset="0"/>
              </a:rPr>
              <a:t> </a:t>
            </a:r>
          </a:p>
          <a:p>
            <a:pPr algn="just" eaLnBrk="1" hangingPunct="1">
              <a:spcBef>
                <a:spcPct val="0"/>
              </a:spcBef>
              <a:buFontTx/>
              <a:buChar char="•"/>
            </a:pPr>
            <a:r>
              <a:rPr lang="fr-FR" altLang="fr-FR" sz="1400" i="1" dirty="0">
                <a:solidFill>
                  <a:srgbClr val="7030A0"/>
                </a:solidFill>
                <a:latin typeface="Arial" panose="020B0604020202020204" pitchFamily="34" charset="0"/>
              </a:rPr>
              <a:t>Station CATE </a:t>
            </a:r>
            <a:r>
              <a:rPr lang="fr-FR" altLang="fr-FR" sz="1400" dirty="0">
                <a:solidFill>
                  <a:srgbClr val="7030A0"/>
                </a:solidFill>
                <a:latin typeface="Arial" panose="020B0604020202020204" pitchFamily="34" charset="0"/>
              </a:rPr>
              <a:t>(Comité d'action technique et économique) : centre de recherche en lutte intégrée (solutions contre pucerons des artichauts etc.) : T. : 02.98.69.22.80 / FAX : 02.98.69.09.94. </a:t>
            </a:r>
            <a:r>
              <a:rPr lang="fr-FR" altLang="fr-FR" sz="1400" dirty="0" err="1">
                <a:solidFill>
                  <a:srgbClr val="7030A0"/>
                </a:solidFill>
                <a:latin typeface="Arial" panose="020B0604020202020204" pitchFamily="34" charset="0"/>
              </a:rPr>
              <a:t>Adr</a:t>
            </a:r>
            <a:r>
              <a:rPr lang="fr-FR" altLang="fr-FR" sz="1400" dirty="0">
                <a:solidFill>
                  <a:srgbClr val="7030A0"/>
                </a:solidFill>
                <a:latin typeface="Arial" panose="020B0604020202020204" pitchFamily="34" charset="0"/>
              </a:rPr>
              <a:t>.: Station expérimentale de </a:t>
            </a:r>
            <a:r>
              <a:rPr lang="fr-FR" altLang="fr-FR" sz="1400" dirty="0" err="1">
                <a:solidFill>
                  <a:srgbClr val="7030A0"/>
                </a:solidFill>
                <a:latin typeface="Arial" panose="020B0604020202020204" pitchFamily="34" charset="0"/>
              </a:rPr>
              <a:t>Vézendoquet</a:t>
            </a:r>
            <a:r>
              <a:rPr lang="fr-FR" altLang="fr-FR" sz="1400" dirty="0">
                <a:solidFill>
                  <a:srgbClr val="7030A0"/>
                </a:solidFill>
                <a:latin typeface="Arial" panose="020B0604020202020204" pitchFamily="34" charset="0"/>
              </a:rPr>
              <a:t> - 29250 SAINT-POL-DE-LEON</a:t>
            </a:r>
          </a:p>
          <a:p>
            <a:pPr algn="just" eaLnBrk="1" hangingPunct="1">
              <a:spcBef>
                <a:spcPct val="0"/>
              </a:spcBef>
              <a:buFontTx/>
              <a:buChar char="•"/>
            </a:pPr>
            <a:r>
              <a:rPr lang="fr-FR" altLang="fr-FR" sz="1400" i="1" dirty="0">
                <a:solidFill>
                  <a:srgbClr val="7030A0"/>
                </a:solidFill>
                <a:latin typeface="Arial" panose="020B0604020202020204" pitchFamily="34" charset="0"/>
              </a:rPr>
              <a:t>FEREDEC Bretagne (</a:t>
            </a:r>
            <a:r>
              <a:rPr lang="fr-FR" altLang="fr-FR" sz="1400" i="1" dirty="0" err="1">
                <a:solidFill>
                  <a:srgbClr val="7030A0"/>
                </a:solidFill>
                <a:latin typeface="Arial" panose="020B0604020202020204" pitchFamily="34" charset="0"/>
              </a:rPr>
              <a:t>FEdération</a:t>
            </a:r>
            <a:r>
              <a:rPr lang="fr-FR" altLang="fr-FR" sz="1400" i="1" dirty="0">
                <a:solidFill>
                  <a:srgbClr val="7030A0"/>
                </a:solidFill>
                <a:latin typeface="Arial" panose="020B0604020202020204" pitchFamily="34" charset="0"/>
              </a:rPr>
              <a:t> </a:t>
            </a:r>
            <a:r>
              <a:rPr lang="fr-FR" altLang="fr-FR" sz="1400" i="1" dirty="0" err="1">
                <a:solidFill>
                  <a:srgbClr val="7030A0"/>
                </a:solidFill>
                <a:latin typeface="Arial" panose="020B0604020202020204" pitchFamily="34" charset="0"/>
              </a:rPr>
              <a:t>REgionale</a:t>
            </a:r>
            <a:r>
              <a:rPr lang="fr-FR" altLang="fr-FR" sz="1400" i="1" dirty="0">
                <a:solidFill>
                  <a:srgbClr val="7030A0"/>
                </a:solidFill>
                <a:latin typeface="Arial" panose="020B0604020202020204" pitchFamily="34" charset="0"/>
              </a:rPr>
              <a:t> de Défense contre les Ennemis des Cultures)  </a:t>
            </a:r>
            <a:r>
              <a:rPr lang="fr-FR" altLang="fr-FR" sz="1400" dirty="0">
                <a:solidFill>
                  <a:srgbClr val="7030A0"/>
                </a:solidFill>
                <a:latin typeface="Arial" panose="020B0604020202020204" pitchFamily="34" charset="0"/>
              </a:rPr>
              <a:t>: conseils en agriculture raisonnée : </a:t>
            </a:r>
            <a:r>
              <a:rPr lang="fr-FR" altLang="fr-FR" sz="1400" dirty="0">
                <a:solidFill>
                  <a:srgbClr val="7030A0"/>
                </a:solidFill>
                <a:latin typeface="Arial" panose="020B0604020202020204" pitchFamily="34" charset="0"/>
                <a:hlinkClick r:id="rId12"/>
              </a:rPr>
              <a:t>www.feredec-bretagne.com</a:t>
            </a:r>
            <a:r>
              <a:rPr lang="fr-FR" altLang="fr-FR" sz="1400" dirty="0">
                <a:solidFill>
                  <a:srgbClr val="7030A0"/>
                </a:solidFill>
                <a:latin typeface="Arial" panose="020B0604020202020204" pitchFamily="34" charset="0"/>
              </a:rPr>
              <a:t> </a:t>
            </a:r>
          </a:p>
          <a:p>
            <a:pPr algn="just" eaLnBrk="1" hangingPunct="1">
              <a:spcBef>
                <a:spcPct val="0"/>
              </a:spcBef>
              <a:buFontTx/>
              <a:buChar char="•"/>
            </a:pPr>
            <a:r>
              <a:rPr lang="fr-FR" altLang="fr-FR" sz="1400" i="1" dirty="0">
                <a:solidFill>
                  <a:srgbClr val="7030A0"/>
                </a:solidFill>
                <a:latin typeface="Arial" panose="020B0604020202020204" pitchFamily="34" charset="0"/>
              </a:rPr>
              <a:t>Forum de l'agriculture raisonnée respectueuse de l'environnement (FARRE) </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3"/>
              </a:rPr>
              <a:t>www.farre.org</a:t>
            </a:r>
            <a:r>
              <a:rPr lang="fr-FR" altLang="fr-FR" sz="1400" dirty="0">
                <a:solidFill>
                  <a:srgbClr val="7030A0"/>
                </a:solidFill>
                <a:latin typeface="Arial" panose="020B0604020202020204" pitchFamily="34" charset="0"/>
              </a:rPr>
              <a:t>.</a:t>
            </a:r>
          </a:p>
          <a:p>
            <a:pPr algn="just" eaLnBrk="1" hangingPunct="1">
              <a:spcBef>
                <a:spcPct val="0"/>
              </a:spcBef>
              <a:buFontTx/>
              <a:buChar char="•"/>
            </a:pPr>
            <a:r>
              <a:rPr lang="fr-FR" altLang="fr-FR" sz="1400" dirty="0">
                <a:solidFill>
                  <a:srgbClr val="7030A0"/>
                </a:solidFill>
                <a:latin typeface="Arial" panose="020B0604020202020204" pitchFamily="34" charset="0"/>
              </a:rPr>
              <a:t>CAP BIO (Douarnenez).</a:t>
            </a:r>
          </a:p>
          <a:p>
            <a:pPr algn="just" eaLnBrk="1" hangingPunct="1">
              <a:spcBef>
                <a:spcPct val="0"/>
              </a:spcBef>
              <a:buFontTx/>
              <a:buChar char="•"/>
            </a:pPr>
            <a:r>
              <a:rPr lang="fr-FR" altLang="fr-FR" sz="1400" dirty="0">
                <a:solidFill>
                  <a:srgbClr val="7030A0"/>
                </a:solidFill>
                <a:latin typeface="Arial" panose="020B0604020202020204" pitchFamily="34" charset="0"/>
              </a:rPr>
              <a:t>Ferme de </a:t>
            </a:r>
            <a:r>
              <a:rPr lang="fr-FR" altLang="fr-FR" sz="1400" dirty="0" err="1">
                <a:solidFill>
                  <a:srgbClr val="7030A0"/>
                </a:solidFill>
                <a:latin typeface="Arial" panose="020B0604020202020204" pitchFamily="34" charset="0"/>
              </a:rPr>
              <a:t>Plomarc’h</a:t>
            </a:r>
            <a:r>
              <a:rPr lang="fr-FR" altLang="fr-FR" sz="1400" dirty="0">
                <a:solidFill>
                  <a:srgbClr val="7030A0"/>
                </a:solidFill>
                <a:latin typeface="Arial" panose="020B0604020202020204" pitchFamily="34" charset="0"/>
              </a:rPr>
              <a:t>.</a:t>
            </a:r>
          </a:p>
          <a:p>
            <a:pPr algn="just" eaLnBrk="1" hangingPunct="1">
              <a:spcBef>
                <a:spcPct val="0"/>
              </a:spcBef>
              <a:buFontTx/>
              <a:buChar char="•"/>
            </a:pPr>
            <a:r>
              <a:rPr lang="fr-FR" altLang="fr-FR" sz="1400" dirty="0">
                <a:solidFill>
                  <a:srgbClr val="7030A0"/>
                </a:solidFill>
                <a:latin typeface="Arial" panose="020B0604020202020204" pitchFamily="34" charset="0"/>
              </a:rPr>
              <a:t>S.H.M.</a:t>
            </a:r>
          </a:p>
          <a:p>
            <a:pPr algn="just" eaLnBrk="1" hangingPunct="1">
              <a:spcBef>
                <a:spcPct val="0"/>
              </a:spcBef>
              <a:buFontTx/>
              <a:buChar char="•"/>
            </a:pPr>
            <a:r>
              <a:rPr lang="fr-FR" altLang="fr-FR" sz="1400" dirty="0">
                <a:solidFill>
                  <a:srgbClr val="7030A0"/>
                </a:solidFill>
                <a:latin typeface="Arial" panose="020B0604020202020204" pitchFamily="34" charset="0"/>
              </a:rPr>
              <a:t>GAB 29.</a:t>
            </a:r>
          </a:p>
        </p:txBody>
      </p:sp>
      <p:sp>
        <p:nvSpPr>
          <p:cNvPr id="4" name="Espace réservé du numéro de diapositive 1">
            <a:extLst>
              <a:ext uri="{FF2B5EF4-FFF2-40B4-BE49-F238E27FC236}">
                <a16:creationId xmlns:a16="http://schemas.microsoft.com/office/drawing/2014/main" id="{F70A309E-867F-47E9-BF50-829B4A18D779}"/>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183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60400545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3442DCD-3964-4B31-A95D-4F334214AE91}"/>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Text Box 4">
            <a:extLst>
              <a:ext uri="{FF2B5EF4-FFF2-40B4-BE49-F238E27FC236}">
                <a16:creationId xmlns:a16="http://schemas.microsoft.com/office/drawing/2014/main" id="{8AA80654-082E-42BD-8FFC-59B2E8D192E4}"/>
              </a:ext>
            </a:extLst>
          </p:cNvPr>
          <p:cNvSpPr txBox="1">
            <a:spLocks noChangeArrowheads="1"/>
          </p:cNvSpPr>
          <p:nvPr/>
        </p:nvSpPr>
        <p:spPr bwMode="auto">
          <a:xfrm>
            <a:off x="179388" y="908050"/>
            <a:ext cx="10330834" cy="353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7030A0"/>
                </a:solidFill>
                <a:latin typeface="Arial" panose="020B0604020202020204" pitchFamily="34" charset="0"/>
              </a:rPr>
              <a:t>Annexe 17 : Organismes étatiques spécialisées dans la lutte biologique</a:t>
            </a:r>
          </a:p>
          <a:p>
            <a:pPr eaLnBrk="1" hangingPunct="1">
              <a:spcBef>
                <a:spcPct val="0"/>
              </a:spcBef>
              <a:buFontTx/>
              <a:buNone/>
            </a:pPr>
            <a:endParaRPr lang="fr-FR" altLang="fr-FR" sz="1400" dirty="0">
              <a:solidFill>
                <a:srgbClr val="7030A0"/>
              </a:solidFill>
              <a:latin typeface="Arial" panose="020B0604020202020204" pitchFamily="34" charset="0"/>
            </a:endParaRPr>
          </a:p>
          <a:p>
            <a:pPr eaLnBrk="1" hangingPunct="1">
              <a:spcBef>
                <a:spcPct val="0"/>
              </a:spcBef>
              <a:buFontTx/>
              <a:buNone/>
            </a:pPr>
            <a:r>
              <a:rPr lang="fr-FR" altLang="fr-FR" sz="1400" dirty="0">
                <a:solidFill>
                  <a:srgbClr val="7030A0"/>
                </a:solidFill>
                <a:latin typeface="Arial" panose="020B0604020202020204" pitchFamily="34" charset="0"/>
                <a:hlinkClick r:id="rId2"/>
              </a:rPr>
              <a:t>Site réseau agroécologie du CIRAD</a:t>
            </a:r>
            <a:r>
              <a:rPr lang="fr-FR" altLang="fr-FR" sz="1400" dirty="0">
                <a:solidFill>
                  <a:srgbClr val="7030A0"/>
                </a:solidFill>
                <a:latin typeface="Arial" panose="020B0604020202020204" pitchFamily="34" charset="0"/>
              </a:rPr>
              <a:t>  (INRA Rennes).</a:t>
            </a:r>
          </a:p>
          <a:p>
            <a:pPr eaLnBrk="1" hangingPunct="1">
              <a:spcBef>
                <a:spcPct val="0"/>
              </a:spcBef>
              <a:buFontTx/>
              <a:buNone/>
            </a:pPr>
            <a:endParaRPr lang="fr-FR" altLang="fr-FR" sz="1400" dirty="0">
              <a:solidFill>
                <a:srgbClr val="7030A0"/>
              </a:solidFill>
              <a:latin typeface="Arial" panose="020B0604020202020204" pitchFamily="34" charset="0"/>
            </a:endParaRPr>
          </a:p>
          <a:p>
            <a:pPr eaLnBrk="1" hangingPunct="1">
              <a:spcBef>
                <a:spcPct val="0"/>
              </a:spcBef>
              <a:buFontTx/>
              <a:buNone/>
            </a:pPr>
            <a:endParaRPr lang="fr-FR" altLang="fr-FR" sz="1400" dirty="0">
              <a:solidFill>
                <a:srgbClr val="7030A0"/>
              </a:solidFill>
              <a:latin typeface="Arial" panose="020B0604020202020204" pitchFamily="34" charset="0"/>
            </a:endParaRPr>
          </a:p>
          <a:p>
            <a:pPr>
              <a:spcBef>
                <a:spcPct val="0"/>
              </a:spcBef>
              <a:buNone/>
            </a:pPr>
            <a:r>
              <a:rPr lang="fr-FR" altLang="fr-FR" sz="1800" b="1" u="sng" dirty="0">
                <a:solidFill>
                  <a:srgbClr val="7030A0"/>
                </a:solidFill>
                <a:latin typeface="Arial" panose="020B0604020202020204" pitchFamily="34" charset="0"/>
              </a:rPr>
              <a:t>Annexe 18 : Sociétés spécialisées dans la lutte biologique</a:t>
            </a:r>
          </a:p>
          <a:p>
            <a:pPr eaLnBrk="1" hangingPunct="1">
              <a:spcBef>
                <a:spcPct val="0"/>
              </a:spcBef>
              <a:buFontTx/>
              <a:buNone/>
            </a:pPr>
            <a:endParaRPr lang="fr-FR" altLang="fr-FR" sz="1400" dirty="0">
              <a:solidFill>
                <a:srgbClr val="7030A0"/>
              </a:solidFill>
              <a:latin typeface="Arial" panose="020B0604020202020204" pitchFamily="34" charset="0"/>
            </a:endParaRPr>
          </a:p>
          <a:p>
            <a:pPr eaLnBrk="1" hangingPunct="1">
              <a:spcBef>
                <a:spcPct val="0"/>
              </a:spcBef>
            </a:pPr>
            <a:r>
              <a:rPr lang="fr-FR" altLang="fr-FR" sz="1400" b="1" dirty="0">
                <a:solidFill>
                  <a:srgbClr val="7030A0"/>
                </a:solidFill>
                <a:latin typeface="Arial" panose="020B0604020202020204" pitchFamily="34" charset="0"/>
              </a:rPr>
              <a:t> JBA Nature </a:t>
            </a:r>
            <a:r>
              <a:rPr lang="fr-FR" altLang="fr-FR" sz="1400" dirty="0">
                <a:solidFill>
                  <a:srgbClr val="7030A0"/>
                </a:solidFill>
                <a:latin typeface="Arial" panose="020B0604020202020204" pitchFamily="34" charset="0"/>
              </a:rPr>
              <a:t>: vente de coccinelles </a:t>
            </a:r>
            <a:r>
              <a:rPr lang="fr-FR" altLang="fr-FR" sz="1400" dirty="0">
                <a:solidFill>
                  <a:srgbClr val="7030A0"/>
                </a:solidFill>
                <a:latin typeface="Arial" panose="020B0604020202020204" pitchFamily="34" charset="0"/>
                <a:hlinkClick r:id="rId3"/>
              </a:rPr>
              <a:t>www.jba-nature.com</a:t>
            </a:r>
            <a:r>
              <a:rPr lang="fr-FR" altLang="fr-FR" sz="1400" dirty="0">
                <a:solidFill>
                  <a:srgbClr val="7030A0"/>
                </a:solidFill>
                <a:latin typeface="Arial" panose="020B0604020202020204" pitchFamily="34" charset="0"/>
              </a:rPr>
              <a:t> </a:t>
            </a:r>
          </a:p>
          <a:p>
            <a:pPr eaLnBrk="1" hangingPunct="1">
              <a:spcBef>
                <a:spcPct val="0"/>
              </a:spcBef>
            </a:pPr>
            <a:r>
              <a:rPr lang="fr-FR" altLang="fr-FR" sz="1400" b="1" dirty="0">
                <a:solidFill>
                  <a:srgbClr val="7030A0"/>
                </a:solidFill>
                <a:latin typeface="Arial" panose="020B0604020202020204" pitchFamily="34" charset="0"/>
              </a:rPr>
              <a:t> IFTECH</a:t>
            </a:r>
            <a:r>
              <a:rPr lang="fr-FR" altLang="fr-FR" sz="1400" dirty="0">
                <a:solidFill>
                  <a:srgbClr val="7030A0"/>
                </a:solidFill>
                <a:latin typeface="Arial" panose="020B0604020202020204" pitchFamily="34" charset="0"/>
              </a:rPr>
              <a:t> : Vente de chrysopes (CHRYSOR), de mycorhizes (MYCOR) … : </a:t>
            </a:r>
            <a:r>
              <a:rPr lang="fr-FR" altLang="fr-FR" sz="1400" dirty="0">
                <a:solidFill>
                  <a:srgbClr val="7030A0"/>
                </a:solidFill>
                <a:latin typeface="Arial" panose="020B0604020202020204" pitchFamily="34" charset="0"/>
                <a:hlinkClick r:id="rId4"/>
              </a:rPr>
              <a:t>www.iftech.fr</a:t>
            </a:r>
            <a:endParaRPr lang="fr-FR" altLang="fr-FR" sz="1400" dirty="0">
              <a:solidFill>
                <a:srgbClr val="7030A0"/>
              </a:solidFill>
              <a:latin typeface="Arial" panose="020B0604020202020204" pitchFamily="34" charset="0"/>
            </a:endParaRPr>
          </a:p>
          <a:p>
            <a:pPr eaLnBrk="1" hangingPunct="1">
              <a:spcBef>
                <a:spcPct val="0"/>
              </a:spcBef>
            </a:pPr>
            <a:r>
              <a:rPr lang="fr-FR" altLang="fr-FR" sz="1400" b="1" dirty="0">
                <a:solidFill>
                  <a:srgbClr val="7030A0"/>
                </a:solidFill>
                <a:latin typeface="Arial" panose="020B0604020202020204" pitchFamily="34" charset="0"/>
              </a:rPr>
              <a:t> BIOTOP</a:t>
            </a:r>
            <a:r>
              <a:rPr lang="fr-FR" altLang="fr-FR" sz="1400" dirty="0">
                <a:solidFill>
                  <a:srgbClr val="7030A0"/>
                </a:solidFill>
                <a:latin typeface="Arial" panose="020B0604020202020204" pitchFamily="34" charset="0"/>
              </a:rPr>
              <a:t> : société développant de moyens alternatifs de protection des plantes : propose des insectes assistants jardinier /auxiliaires (</a:t>
            </a:r>
            <a:r>
              <a:rPr lang="fr-FR" altLang="fr-FR" sz="1400" i="1" dirty="0">
                <a:solidFill>
                  <a:srgbClr val="7030A0"/>
                </a:solidFill>
                <a:latin typeface="Arial" panose="020B0604020202020204" pitchFamily="34" charset="0"/>
              </a:rPr>
              <a:t>coccinelle</a:t>
            </a:r>
            <a:r>
              <a:rPr lang="fr-FR" altLang="fr-FR" sz="1400" dirty="0">
                <a:solidFill>
                  <a:srgbClr val="7030A0"/>
                </a:solidFill>
                <a:latin typeface="Arial" panose="020B0604020202020204" pitchFamily="34" charset="0"/>
              </a:rPr>
              <a:t>, </a:t>
            </a:r>
            <a:r>
              <a:rPr lang="fr-FR" altLang="fr-FR" sz="1400" i="1" dirty="0">
                <a:solidFill>
                  <a:srgbClr val="7030A0"/>
                </a:solidFill>
                <a:latin typeface="Arial" panose="020B0604020202020204" pitchFamily="34" charset="0"/>
              </a:rPr>
              <a:t>trichogramme</a:t>
            </a:r>
            <a:r>
              <a:rPr lang="fr-FR" altLang="fr-FR" sz="1400" dirty="0">
                <a:solidFill>
                  <a:srgbClr val="7030A0"/>
                </a:solidFill>
                <a:latin typeface="Arial" panose="020B0604020202020204" pitchFamily="34" charset="0"/>
              </a:rPr>
              <a:t> (hyménoptère) ...), des virus, des nématodes, de pièges à insectes, des produits de lutte par l’emploi de la confusion sexuelle  : </a:t>
            </a:r>
            <a:r>
              <a:rPr lang="fr-FR" altLang="fr-FR" sz="1400" dirty="0">
                <a:solidFill>
                  <a:srgbClr val="7030A0"/>
                </a:solidFill>
                <a:latin typeface="Arial" panose="020B0604020202020204" pitchFamily="34" charset="0"/>
                <a:hlinkClick r:id="rId5"/>
              </a:rPr>
              <a:t>www.biotop.fr</a:t>
            </a:r>
            <a:r>
              <a:rPr lang="fr-FR" altLang="fr-FR" sz="1400" dirty="0">
                <a:solidFill>
                  <a:srgbClr val="7030A0"/>
                </a:solidFill>
                <a:latin typeface="Arial" panose="020B0604020202020204" pitchFamily="34" charset="0"/>
              </a:rPr>
              <a:t> </a:t>
            </a:r>
          </a:p>
          <a:p>
            <a:pPr eaLnBrk="1" hangingPunct="1">
              <a:spcBef>
                <a:spcPct val="0"/>
              </a:spcBef>
            </a:pPr>
            <a:r>
              <a:rPr lang="fr-FR" altLang="fr-FR" sz="1400" b="1" dirty="0">
                <a:solidFill>
                  <a:srgbClr val="7030A0"/>
                </a:solidFill>
                <a:latin typeface="Arial" panose="020B0604020202020204" pitchFamily="34" charset="0"/>
              </a:rPr>
              <a:t> GIE LA CROIX </a:t>
            </a:r>
            <a:r>
              <a:rPr lang="fr-FR" altLang="fr-FR" sz="1400" dirty="0">
                <a:solidFill>
                  <a:srgbClr val="7030A0"/>
                </a:solidFill>
                <a:latin typeface="Arial" panose="020B0604020202020204" pitchFamily="34" charset="0"/>
              </a:rPr>
              <a:t>(</a:t>
            </a:r>
            <a:r>
              <a:rPr lang="fr-FR" altLang="fr-FR" sz="1400" b="1" dirty="0">
                <a:solidFill>
                  <a:srgbClr val="7030A0"/>
                </a:solidFill>
                <a:latin typeface="Arial" panose="020B0604020202020204" pitchFamily="34" charset="0"/>
              </a:rPr>
              <a:t>SAVEOL</a:t>
            </a:r>
            <a:r>
              <a:rPr lang="fr-FR" altLang="fr-FR" sz="1400" dirty="0">
                <a:solidFill>
                  <a:srgbClr val="7030A0"/>
                </a:solidFill>
                <a:latin typeface="Arial" panose="020B0604020202020204" pitchFamily="34" charset="0"/>
              </a:rPr>
              <a:t> lutte intégrée, Plougastel-Daoulas) : fournit bourdon, guêpes parasitoïde </a:t>
            </a:r>
            <a:r>
              <a:rPr lang="fr-FR" altLang="fr-FR" sz="1400" dirty="0" err="1">
                <a:solidFill>
                  <a:srgbClr val="7030A0"/>
                </a:solidFill>
                <a:latin typeface="Arial" panose="020B0604020202020204" pitchFamily="34" charset="0"/>
              </a:rPr>
              <a:t>encarsia</a:t>
            </a:r>
            <a:r>
              <a:rPr lang="fr-FR" altLang="fr-FR" sz="1400" dirty="0">
                <a:solidFill>
                  <a:srgbClr val="7030A0"/>
                </a:solidFill>
                <a:latin typeface="Arial" panose="020B0604020202020204" pitchFamily="34" charset="0"/>
              </a:rPr>
              <a:t> … + conseils scientifiques : </a:t>
            </a:r>
            <a:r>
              <a:rPr lang="fr-FR" altLang="fr-FR" sz="1400" dirty="0">
                <a:solidFill>
                  <a:srgbClr val="7030A0"/>
                </a:solidFill>
                <a:latin typeface="Arial" panose="020B0604020202020204" pitchFamily="34" charset="0"/>
                <a:hlinkClick r:id="rId6"/>
              </a:rPr>
              <a:t>www.saveol.com</a:t>
            </a:r>
            <a:r>
              <a:rPr lang="fr-FR" altLang="fr-FR" sz="1400" dirty="0">
                <a:solidFill>
                  <a:srgbClr val="7030A0"/>
                </a:solidFill>
                <a:latin typeface="Arial" panose="020B0604020202020204" pitchFamily="34" charset="0"/>
              </a:rPr>
              <a:t> </a:t>
            </a:r>
          </a:p>
          <a:p>
            <a:pPr eaLnBrk="1" hangingPunct="1">
              <a:spcBef>
                <a:spcPct val="0"/>
              </a:spcBef>
            </a:pPr>
            <a:r>
              <a:rPr lang="fr-FR" altLang="fr-FR" sz="1400" b="1" dirty="0">
                <a:solidFill>
                  <a:srgbClr val="7030A0"/>
                </a:solidFill>
                <a:latin typeface="Arial" panose="020B0604020202020204" pitchFamily="34" charset="0"/>
              </a:rPr>
              <a:t> ARBIO TECH </a:t>
            </a:r>
            <a:r>
              <a:rPr lang="fr-FR" altLang="fr-FR" sz="1400" dirty="0">
                <a:solidFill>
                  <a:srgbClr val="7030A0"/>
                </a:solidFill>
                <a:latin typeface="Arial" panose="020B0604020202020204" pitchFamily="34" charset="0"/>
              </a:rPr>
              <a:t>: élève et commercialise des insectes pour les établissements scolaires, </a:t>
            </a:r>
            <a:r>
              <a:rPr lang="fr-FR" altLang="fr-FR" sz="1400" dirty="0">
                <a:solidFill>
                  <a:srgbClr val="7030A0"/>
                </a:solidFill>
                <a:latin typeface="Arial" panose="020B0604020202020204" pitchFamily="34" charset="0"/>
                <a:hlinkClick r:id="rId7"/>
              </a:rPr>
              <a:t>www.arbiotech.com</a:t>
            </a:r>
            <a:r>
              <a:rPr lang="fr-FR" altLang="fr-FR" sz="1400" dirty="0">
                <a:solidFill>
                  <a:srgbClr val="7030A0"/>
                </a:solidFill>
                <a:latin typeface="Arial" panose="020B0604020202020204" pitchFamily="34" charset="0"/>
              </a:rPr>
              <a:t> </a:t>
            </a:r>
          </a:p>
        </p:txBody>
      </p:sp>
      <p:sp>
        <p:nvSpPr>
          <p:cNvPr id="4" name="Espace réservé du numéro de diapositive 1">
            <a:extLst>
              <a:ext uri="{FF2B5EF4-FFF2-40B4-BE49-F238E27FC236}">
                <a16:creationId xmlns:a16="http://schemas.microsoft.com/office/drawing/2014/main" id="{41685500-B77F-4746-B66E-221BF1F2BB5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184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08627328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B2AD85F2-F8A6-4A3A-B77D-462303E3B32F}"/>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Text Box 4">
            <a:extLst>
              <a:ext uri="{FF2B5EF4-FFF2-40B4-BE49-F238E27FC236}">
                <a16:creationId xmlns:a16="http://schemas.microsoft.com/office/drawing/2014/main" id="{1BB3582D-1592-4924-BEEB-D6EA88CA1BD7}"/>
              </a:ext>
            </a:extLst>
          </p:cNvPr>
          <p:cNvSpPr txBox="1">
            <a:spLocks noChangeArrowheads="1"/>
          </p:cNvSpPr>
          <p:nvPr/>
        </p:nvSpPr>
        <p:spPr bwMode="auto">
          <a:xfrm>
            <a:off x="179388" y="908050"/>
            <a:ext cx="11793873"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7030A0"/>
                </a:solidFill>
                <a:latin typeface="Arial" panose="020B0604020202020204" pitchFamily="34" charset="0"/>
              </a:rPr>
              <a:t>Annexe 19 : Bibliographie</a:t>
            </a:r>
            <a:endParaRPr lang="fr-FR" altLang="fr-FR" sz="1800" dirty="0">
              <a:solidFill>
                <a:srgbClr val="7030A0"/>
              </a:solidFill>
              <a:latin typeface="Arial" panose="020B0604020202020204" pitchFamily="34" charset="0"/>
            </a:endParaRPr>
          </a:p>
          <a:p>
            <a:pPr eaLnBrk="1" hangingPunct="1">
              <a:spcBef>
                <a:spcPct val="0"/>
              </a:spcBef>
              <a:buFontTx/>
              <a:buNone/>
            </a:pPr>
            <a:endParaRPr lang="fr-FR" altLang="fr-FR" sz="1800" b="1" dirty="0">
              <a:solidFill>
                <a:srgbClr val="7030A0"/>
              </a:solidFill>
              <a:latin typeface="Arial" panose="020B0604020202020204" pitchFamily="34" charset="0"/>
            </a:endParaRPr>
          </a:p>
          <a:p>
            <a:pPr eaLnBrk="1" hangingPunct="1">
              <a:spcBef>
                <a:spcPct val="0"/>
              </a:spcBef>
              <a:buFontTx/>
              <a:buNone/>
            </a:pPr>
            <a:r>
              <a:rPr lang="fr-FR" altLang="fr-FR" sz="1800" b="1" u="sng" dirty="0">
                <a:solidFill>
                  <a:srgbClr val="7030A0"/>
                </a:solidFill>
                <a:latin typeface="Arial" panose="020B0604020202020204" pitchFamily="34" charset="0"/>
              </a:rPr>
              <a:t>A19.1. Livres</a:t>
            </a:r>
          </a:p>
          <a:p>
            <a:pPr eaLnBrk="1" hangingPunct="1">
              <a:spcBef>
                <a:spcPct val="0"/>
              </a:spcBef>
              <a:buFontTx/>
              <a:buNone/>
            </a:pPr>
            <a:endParaRPr lang="fr-FR" altLang="fr-FR" sz="1800" b="1" dirty="0">
              <a:solidFill>
                <a:schemeClr val="folHlink"/>
              </a:solidFill>
              <a:latin typeface="Arial" panose="020B0604020202020204" pitchFamily="34" charset="0"/>
            </a:endParaRPr>
          </a:p>
          <a:p>
            <a:pPr eaLnBrk="1" hangingPunct="1">
              <a:spcBef>
                <a:spcPct val="0"/>
              </a:spcBef>
              <a:buFontTx/>
              <a:buNone/>
            </a:pPr>
            <a:r>
              <a:rPr lang="fr-FR" altLang="fr-FR" sz="1400" u="sng" dirty="0">
                <a:solidFill>
                  <a:srgbClr val="7030A0"/>
                </a:solidFill>
                <a:latin typeface="Arial" panose="020B0604020202020204" pitchFamily="34" charset="0"/>
              </a:rPr>
              <a:t>Livres scientifiques</a:t>
            </a:r>
            <a:r>
              <a:rPr lang="fr-FR" altLang="fr-FR" sz="1400" dirty="0">
                <a:solidFill>
                  <a:srgbClr val="7030A0"/>
                </a:solidFill>
                <a:latin typeface="Arial" panose="020B0604020202020204" pitchFamily="34" charset="0"/>
              </a:rPr>
              <a:t> :</a:t>
            </a:r>
            <a:endParaRPr lang="fr-FR" altLang="fr-FR" sz="1400" u="sng" dirty="0">
              <a:solidFill>
                <a:srgbClr val="7030A0"/>
              </a:solidFill>
              <a:latin typeface="Arial" panose="020B0604020202020204" pitchFamily="34" charset="0"/>
            </a:endParaRPr>
          </a:p>
          <a:p>
            <a:pPr eaLnBrk="1" hangingPunct="1">
              <a:spcBef>
                <a:spcPct val="0"/>
              </a:spcBef>
            </a:pPr>
            <a:r>
              <a:rPr lang="fr-FR" altLang="fr-FR" sz="1400" i="1" dirty="0">
                <a:solidFill>
                  <a:srgbClr val="7030A0"/>
                </a:solidFill>
                <a:latin typeface="Arial" panose="020B0604020202020204" pitchFamily="34" charset="0"/>
              </a:rPr>
              <a:t> La lutte biologique</a:t>
            </a:r>
            <a:r>
              <a:rPr lang="fr-FR" altLang="fr-FR" sz="1400" dirty="0">
                <a:solidFill>
                  <a:srgbClr val="7030A0"/>
                </a:solidFill>
                <a:latin typeface="Arial" panose="020B0604020202020204" pitchFamily="34" charset="0"/>
              </a:rPr>
              <a:t>, sous la direction de Charles Vincent et Daniel </a:t>
            </a:r>
            <a:r>
              <a:rPr lang="fr-FR" altLang="fr-FR" sz="1400" dirty="0" err="1">
                <a:solidFill>
                  <a:srgbClr val="7030A0"/>
                </a:solidFill>
                <a:latin typeface="Arial" panose="020B0604020202020204" pitchFamily="34" charset="0"/>
              </a:rPr>
              <a:t>Coderre</a:t>
            </a:r>
            <a:r>
              <a:rPr lang="fr-FR" altLang="fr-FR" sz="1400" dirty="0">
                <a:solidFill>
                  <a:srgbClr val="7030A0"/>
                </a:solidFill>
                <a:latin typeface="Arial" panose="020B0604020202020204" pitchFamily="34" charset="0"/>
              </a:rPr>
              <a:t>, Ed. Gaëtan Morin, Tech. &amp; Doc., 1992.</a:t>
            </a:r>
          </a:p>
          <a:p>
            <a:pPr eaLnBrk="1" hangingPunct="1">
              <a:spcBef>
                <a:spcPct val="0"/>
              </a:spcBef>
            </a:pPr>
            <a:r>
              <a:rPr lang="fr-FR" altLang="fr-FR" sz="1400" i="1" dirty="0">
                <a:solidFill>
                  <a:srgbClr val="7030A0"/>
                </a:solidFill>
                <a:latin typeface="Arial" panose="020B0604020202020204" pitchFamily="34" charset="0"/>
                <a:hlinkClick r:id="rId2"/>
              </a:rPr>
              <a:t> Biopesticides d'origine végétale</a:t>
            </a:r>
            <a:r>
              <a:rPr lang="fr-FR" altLang="fr-FR" sz="1400" i="1"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rPr>
              <a:t>Catherine Regnault-Roger, Bernard </a:t>
            </a:r>
            <a:r>
              <a:rPr lang="fr-FR" altLang="fr-FR" sz="1400" dirty="0" err="1">
                <a:solidFill>
                  <a:srgbClr val="7030A0"/>
                </a:solidFill>
                <a:latin typeface="Arial" panose="020B0604020202020204" pitchFamily="34" charset="0"/>
              </a:rPr>
              <a:t>Philogène</a:t>
            </a:r>
            <a:r>
              <a:rPr lang="fr-FR" altLang="fr-FR" sz="1400" dirty="0">
                <a:solidFill>
                  <a:srgbClr val="7030A0"/>
                </a:solidFill>
                <a:latin typeface="Arial" panose="020B0604020202020204" pitchFamily="34" charset="0"/>
              </a:rPr>
              <a:t>, Charles Vincent, Tec &amp; Doc Lavoisier, 2008.</a:t>
            </a:r>
          </a:p>
          <a:p>
            <a:pPr eaLnBrk="1" hangingPunct="1">
              <a:spcBef>
                <a:spcPct val="0"/>
              </a:spcBef>
            </a:pPr>
            <a:r>
              <a:rPr lang="fr-FR" altLang="fr-FR" sz="1400" dirty="0">
                <a:solidFill>
                  <a:srgbClr val="7030A0"/>
                </a:solidFill>
                <a:latin typeface="Arial" panose="020B0604020202020204" pitchFamily="34" charset="0"/>
                <a:hlinkClick r:id="rId3"/>
              </a:rPr>
              <a:t> La lutte biologique : Application aux arthropodes ravageurs et aux adventices</a:t>
            </a:r>
            <a:r>
              <a:rPr lang="fr-FR" altLang="fr-FR" sz="1400" dirty="0">
                <a:solidFill>
                  <a:srgbClr val="7030A0"/>
                </a:solidFill>
                <a:latin typeface="Arial" panose="020B0604020202020204" pitchFamily="34" charset="0"/>
              </a:rPr>
              <a:t> de Bernard </a:t>
            </a:r>
            <a:r>
              <a:rPr lang="fr-FR" altLang="fr-FR" sz="1400" dirty="0" err="1">
                <a:solidFill>
                  <a:srgbClr val="7030A0"/>
                </a:solidFill>
                <a:latin typeface="Arial" panose="020B0604020202020204" pitchFamily="34" charset="0"/>
              </a:rPr>
              <a:t>Pintureau</a:t>
            </a:r>
            <a:r>
              <a:rPr lang="fr-FR" altLang="fr-FR" sz="1400" dirty="0">
                <a:solidFill>
                  <a:srgbClr val="7030A0"/>
                </a:solidFill>
                <a:latin typeface="Arial" panose="020B0604020202020204" pitchFamily="34" charset="0"/>
              </a:rPr>
              <a:t> et Collectif, 2009.</a:t>
            </a:r>
          </a:p>
          <a:p>
            <a:pPr eaLnBrk="1" hangingPunct="1">
              <a:spcBef>
                <a:spcPct val="0"/>
              </a:spcBef>
            </a:pPr>
            <a:r>
              <a:rPr lang="fr-FR" altLang="fr-FR" sz="1400" dirty="0">
                <a:solidFill>
                  <a:srgbClr val="7030A0"/>
                </a:solidFill>
                <a:latin typeface="Arial" panose="020B0604020202020204" pitchFamily="34" charset="0"/>
                <a:hlinkClick r:id="rId4"/>
              </a:rPr>
              <a:t> Enjeux phytosanitaires pour l'agriculture et l'environnement : Pesticides et biopesticides, agriculture durable, OGM, lutte intégrée et biologique</a:t>
            </a:r>
            <a:r>
              <a:rPr lang="fr-FR" altLang="fr-FR" sz="1400" dirty="0">
                <a:solidFill>
                  <a:srgbClr val="7030A0"/>
                </a:solidFill>
                <a:latin typeface="Arial" panose="020B0604020202020204" pitchFamily="34" charset="0"/>
              </a:rPr>
              <a:t>, Catherine Regnault-Roger, 2005.</a:t>
            </a:r>
          </a:p>
          <a:p>
            <a:pPr eaLnBrk="1" hangingPunct="1">
              <a:spcBef>
                <a:spcPct val="0"/>
              </a:spcBef>
            </a:pPr>
            <a:r>
              <a:rPr lang="fr-FR" altLang="fr-FR" sz="1400" dirty="0">
                <a:solidFill>
                  <a:srgbClr val="7030A0"/>
                </a:solidFill>
                <a:latin typeface="Arial" panose="020B0604020202020204" pitchFamily="34" charset="0"/>
                <a:hlinkClick r:id="rId5"/>
              </a:rPr>
              <a:t> La Lutte Biologique et les Trichogrammes</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rPr>
              <a:t>Pintureau</a:t>
            </a:r>
            <a:r>
              <a:rPr lang="fr-FR" altLang="fr-FR" sz="1400" dirty="0">
                <a:solidFill>
                  <a:srgbClr val="7030A0"/>
                </a:solidFill>
                <a:latin typeface="Arial" panose="020B0604020202020204" pitchFamily="34" charset="0"/>
              </a:rPr>
              <a:t> Bernard, 2005.</a:t>
            </a:r>
          </a:p>
          <a:p>
            <a:pPr eaLnBrk="1" hangingPunct="1">
              <a:spcBef>
                <a:spcPct val="0"/>
              </a:spcBef>
            </a:pPr>
            <a:r>
              <a:rPr lang="fr-FR" altLang="fr-FR" sz="1400" i="1" dirty="0">
                <a:solidFill>
                  <a:srgbClr val="7030A0"/>
                </a:solidFill>
                <a:latin typeface="Arial" panose="020B0604020202020204" pitchFamily="34" charset="0"/>
                <a:hlinkClick r:id="rId6"/>
              </a:rPr>
              <a:t> Atlas de biologie végétale : Associations et interactions chez les plantes à fleurs</a:t>
            </a:r>
            <a:r>
              <a:rPr lang="fr-FR" altLang="fr-FR" sz="1400" i="1"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rPr>
              <a:t>Emile </a:t>
            </a:r>
            <a:r>
              <a:rPr lang="fr-FR" altLang="fr-FR" sz="1400" dirty="0" err="1">
                <a:solidFill>
                  <a:srgbClr val="7030A0"/>
                </a:solidFill>
                <a:latin typeface="Arial" panose="020B0604020202020204" pitchFamily="34" charset="0"/>
              </a:rPr>
              <a:t>Duhoux</a:t>
            </a:r>
            <a:r>
              <a:rPr lang="fr-FR" altLang="fr-FR" sz="1400" dirty="0">
                <a:solidFill>
                  <a:srgbClr val="7030A0"/>
                </a:solidFill>
                <a:latin typeface="Arial" panose="020B0604020202020204" pitchFamily="34" charset="0"/>
              </a:rPr>
              <a:t>, Dunod, 2004.</a:t>
            </a:r>
          </a:p>
          <a:p>
            <a:pPr>
              <a:spcBef>
                <a:spcPct val="0"/>
              </a:spcBef>
            </a:pPr>
            <a:r>
              <a:rPr lang="fr-FR" altLang="fr-FR" sz="1400" i="1" dirty="0">
                <a:solidFill>
                  <a:srgbClr val="7030A0"/>
                </a:solidFill>
                <a:latin typeface="Arial" panose="020B0604020202020204" pitchFamily="34" charset="0"/>
              </a:rPr>
              <a:t> Les auxiliaires dans les cultures tropicales / </a:t>
            </a:r>
            <a:r>
              <a:rPr lang="fr-FR" altLang="fr-FR" sz="1400" i="1" dirty="0" err="1">
                <a:solidFill>
                  <a:srgbClr val="7030A0"/>
                </a:solidFill>
                <a:latin typeface="Arial" panose="020B0604020202020204" pitchFamily="34" charset="0"/>
              </a:rPr>
              <a:t>Beneficials</a:t>
            </a:r>
            <a:r>
              <a:rPr lang="fr-FR" altLang="fr-FR" sz="1400" i="1" dirty="0">
                <a:solidFill>
                  <a:srgbClr val="7030A0"/>
                </a:solidFill>
                <a:latin typeface="Arial" panose="020B0604020202020204" pitchFamily="34" charset="0"/>
              </a:rPr>
              <a:t> in Tropical </a:t>
            </a:r>
            <a:r>
              <a:rPr lang="fr-FR" altLang="fr-FR" sz="1400" i="1" dirty="0" err="1">
                <a:solidFill>
                  <a:srgbClr val="7030A0"/>
                </a:solidFill>
                <a:latin typeface="Arial" panose="020B0604020202020204" pitchFamily="34" charset="0"/>
              </a:rPr>
              <a:t>Crops</a:t>
            </a:r>
            <a:r>
              <a:rPr lang="fr-FR" altLang="fr-FR" sz="1400" dirty="0">
                <a:solidFill>
                  <a:srgbClr val="7030A0"/>
                </a:solidFill>
                <a:latin typeface="Arial" panose="020B0604020202020204" pitchFamily="34" charset="0"/>
              </a:rPr>
              <a:t>, Jean-Paul </a:t>
            </a:r>
            <a:r>
              <a:rPr lang="fr-FR" altLang="fr-FR" sz="1400" dirty="0" err="1">
                <a:solidFill>
                  <a:srgbClr val="7030A0"/>
                </a:solidFill>
                <a:latin typeface="Arial" panose="020B0604020202020204" pitchFamily="34" charset="0"/>
              </a:rPr>
              <a:t>Bournier</a:t>
            </a:r>
            <a:r>
              <a:rPr lang="fr-FR" altLang="fr-FR" sz="1400" dirty="0">
                <a:solidFill>
                  <a:srgbClr val="7030A0"/>
                </a:solidFill>
                <a:latin typeface="Arial" panose="020B0604020202020204" pitchFamily="34" charset="0"/>
              </a:rPr>
              <a:t>, Bruno Michel, Ed. </a:t>
            </a:r>
            <a:r>
              <a:rPr lang="fr-FR" altLang="fr-FR" sz="1400" dirty="0" err="1">
                <a:solidFill>
                  <a:srgbClr val="7030A0"/>
                </a:solidFill>
                <a:latin typeface="Arial" panose="020B0604020202020204" pitchFamily="34" charset="0"/>
              </a:rPr>
              <a:t>Quae</a:t>
            </a:r>
            <a:r>
              <a:rPr lang="fr-FR" altLang="fr-FR" sz="1400" dirty="0">
                <a:solidFill>
                  <a:srgbClr val="7030A0"/>
                </a:solidFill>
                <a:latin typeface="Arial" panose="020B0604020202020204" pitchFamily="34" charset="0"/>
              </a:rPr>
              <a:t>, 1997</a:t>
            </a:r>
          </a:p>
          <a:p>
            <a:pPr>
              <a:spcBef>
                <a:spcPct val="0"/>
              </a:spcBef>
            </a:pPr>
            <a:r>
              <a:rPr lang="fr-FR" altLang="fr-FR" sz="1400" i="1" dirty="0">
                <a:solidFill>
                  <a:srgbClr val="7030A0"/>
                </a:solidFill>
                <a:latin typeface="Arial" panose="020B0604020202020204" pitchFamily="34" charset="0"/>
              </a:rPr>
              <a:t> Les auxiliaires des cultures fruitières à l'île de la Réunion</a:t>
            </a:r>
            <a:r>
              <a:rPr lang="fr-FR" altLang="fr-FR" sz="1400" dirty="0">
                <a:solidFill>
                  <a:srgbClr val="7030A0"/>
                </a:solidFill>
                <a:latin typeface="Arial" panose="020B0604020202020204" pitchFamily="34" charset="0"/>
              </a:rPr>
              <a:t>, S. </a:t>
            </a:r>
            <a:r>
              <a:rPr lang="fr-FR" altLang="fr-FR" sz="1400" dirty="0" err="1">
                <a:solidFill>
                  <a:srgbClr val="7030A0"/>
                </a:solidFill>
                <a:latin typeface="Arial" panose="020B0604020202020204" pitchFamily="34" charset="0"/>
              </a:rPr>
              <a:t>Quilici</a:t>
            </a:r>
            <a:r>
              <a:rPr lang="fr-FR" altLang="fr-FR" sz="1400" dirty="0">
                <a:solidFill>
                  <a:srgbClr val="7030A0"/>
                </a:solidFill>
                <a:latin typeface="Arial" panose="020B0604020202020204" pitchFamily="34" charset="0"/>
              </a:rPr>
              <a:t>, D. </a:t>
            </a:r>
            <a:r>
              <a:rPr lang="fr-FR" altLang="fr-FR" sz="1400" dirty="0" err="1">
                <a:solidFill>
                  <a:srgbClr val="7030A0"/>
                </a:solidFill>
                <a:latin typeface="Arial" panose="020B0604020202020204" pitchFamily="34" charset="0"/>
              </a:rPr>
              <a:t>Vincenot</a:t>
            </a:r>
            <a:r>
              <a:rPr lang="fr-FR" altLang="fr-FR" sz="1400" dirty="0">
                <a:solidFill>
                  <a:srgbClr val="7030A0"/>
                </a:solidFill>
                <a:latin typeface="Arial" panose="020B0604020202020204" pitchFamily="34" charset="0"/>
              </a:rPr>
              <a:t>, A. Franck, Ed. </a:t>
            </a:r>
            <a:r>
              <a:rPr lang="fr-FR" altLang="fr-FR" sz="1400" dirty="0" err="1">
                <a:solidFill>
                  <a:srgbClr val="7030A0"/>
                </a:solidFill>
                <a:latin typeface="Arial" panose="020B0604020202020204" pitchFamily="34" charset="0"/>
              </a:rPr>
              <a:t>Quae</a:t>
            </a:r>
            <a:r>
              <a:rPr lang="fr-FR" altLang="fr-FR" sz="1400" dirty="0">
                <a:solidFill>
                  <a:srgbClr val="7030A0"/>
                </a:solidFill>
                <a:latin typeface="Arial" panose="020B0604020202020204" pitchFamily="34" charset="0"/>
              </a:rPr>
              <a:t>, 2004</a:t>
            </a:r>
          </a:p>
          <a:p>
            <a:pPr>
              <a:spcBef>
                <a:spcPct val="0"/>
              </a:spcBef>
            </a:pP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rPr>
              <a:t>Handbook</a:t>
            </a:r>
            <a:r>
              <a:rPr lang="fr-FR" altLang="fr-FR" sz="1400" dirty="0">
                <a:solidFill>
                  <a:srgbClr val="7030A0"/>
                </a:solidFill>
                <a:latin typeface="Arial" panose="020B0604020202020204" pitchFamily="34" charset="0"/>
              </a:rPr>
              <a:t> of </a:t>
            </a:r>
            <a:r>
              <a:rPr lang="fr-FR" altLang="fr-FR" sz="1400" dirty="0" err="1">
                <a:solidFill>
                  <a:srgbClr val="7030A0"/>
                </a:solidFill>
                <a:latin typeface="Arial" panose="020B0604020202020204" pitchFamily="34" charset="0"/>
              </a:rPr>
              <a:t>Microbial</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rPr>
              <a:t>Biofertilizers</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rPr>
              <a:t>Mahendra</a:t>
            </a:r>
            <a:r>
              <a:rPr lang="fr-FR" altLang="fr-FR" sz="1400" dirty="0">
                <a:solidFill>
                  <a:srgbClr val="7030A0"/>
                </a:solidFill>
                <a:latin typeface="Arial" panose="020B0604020202020204" pitchFamily="34" charset="0"/>
              </a:rPr>
              <a:t> Rai, CRC </a:t>
            </a:r>
            <a:r>
              <a:rPr lang="fr-FR" altLang="fr-FR" sz="1400" dirty="0" err="1">
                <a:solidFill>
                  <a:srgbClr val="7030A0"/>
                </a:solidFill>
                <a:latin typeface="Arial" panose="020B0604020202020204" pitchFamily="34" charset="0"/>
              </a:rPr>
              <a:t>Press</a:t>
            </a:r>
            <a:r>
              <a:rPr lang="fr-FR" altLang="fr-FR" sz="1400" dirty="0">
                <a:solidFill>
                  <a:srgbClr val="7030A0"/>
                </a:solidFill>
                <a:latin typeface="Arial" panose="020B0604020202020204" pitchFamily="34" charset="0"/>
              </a:rPr>
              <a:t>, 28 févr. 2006 - 579 pages</a:t>
            </a:r>
          </a:p>
          <a:p>
            <a:pPr>
              <a:spcBef>
                <a:spcPct val="0"/>
              </a:spcBef>
            </a:pPr>
            <a:r>
              <a:rPr lang="fr-FR" altLang="fr-FR" sz="1400" dirty="0">
                <a:solidFill>
                  <a:srgbClr val="7030A0"/>
                </a:solidFill>
                <a:latin typeface="Arial" panose="020B0604020202020204" pitchFamily="34" charset="0"/>
              </a:rPr>
              <a:t> Plant </a:t>
            </a:r>
            <a:r>
              <a:rPr lang="fr-FR" altLang="fr-FR" sz="1400" dirty="0" err="1">
                <a:solidFill>
                  <a:srgbClr val="7030A0"/>
                </a:solidFill>
                <a:latin typeface="Arial" panose="020B0604020202020204" pitchFamily="34" charset="0"/>
              </a:rPr>
              <a:t>Growth</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rPr>
              <a:t>Promoting</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rPr>
              <a:t>Rhizobacteria</a:t>
            </a:r>
            <a:r>
              <a:rPr lang="fr-FR" altLang="fr-FR" sz="1400" dirty="0">
                <a:solidFill>
                  <a:srgbClr val="7030A0"/>
                </a:solidFill>
                <a:latin typeface="Arial" panose="020B0604020202020204" pitchFamily="34" charset="0"/>
              </a:rPr>
              <a:t> for Horticultural </a:t>
            </a:r>
            <a:r>
              <a:rPr lang="fr-FR" altLang="fr-FR" sz="1400" dirty="0" err="1">
                <a:solidFill>
                  <a:srgbClr val="7030A0"/>
                </a:solidFill>
                <a:latin typeface="Arial" panose="020B0604020202020204" pitchFamily="34" charset="0"/>
              </a:rPr>
              <a:t>Crop</a:t>
            </a:r>
            <a:r>
              <a:rPr lang="fr-FR" altLang="fr-FR" sz="1400" dirty="0">
                <a:solidFill>
                  <a:srgbClr val="7030A0"/>
                </a:solidFill>
                <a:latin typeface="Arial" panose="020B0604020202020204" pitchFamily="34" charset="0"/>
              </a:rPr>
              <a:t> Protection, P. </a:t>
            </a:r>
            <a:r>
              <a:rPr lang="fr-FR" altLang="fr-FR" sz="1400" dirty="0" err="1">
                <a:solidFill>
                  <a:srgbClr val="7030A0"/>
                </a:solidFill>
                <a:latin typeface="Arial" panose="020B0604020202020204" pitchFamily="34" charset="0"/>
              </a:rPr>
              <a:t>Parvatha</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rPr>
              <a:t>Reddy</a:t>
            </a:r>
            <a:r>
              <a:rPr lang="fr-FR" altLang="fr-FR" sz="1400" dirty="0">
                <a:solidFill>
                  <a:srgbClr val="7030A0"/>
                </a:solidFill>
                <a:latin typeface="Arial" panose="020B0604020202020204" pitchFamily="34" charset="0"/>
              </a:rPr>
              <a:t>, Springer, 19 sept. 2014 - 310 pages</a:t>
            </a:r>
          </a:p>
          <a:p>
            <a:pPr eaLnBrk="1" hangingPunct="1">
              <a:spcBef>
                <a:spcPct val="0"/>
              </a:spcBef>
              <a:buFontTx/>
              <a:buNone/>
            </a:pPr>
            <a:endParaRPr lang="fr-FR" altLang="fr-FR" sz="1400" i="1" dirty="0">
              <a:solidFill>
                <a:srgbClr val="7030A0"/>
              </a:solidFill>
              <a:latin typeface="Arial" panose="020B0604020202020204" pitchFamily="34" charset="0"/>
            </a:endParaRPr>
          </a:p>
          <a:p>
            <a:pPr eaLnBrk="1" hangingPunct="1">
              <a:spcBef>
                <a:spcPct val="0"/>
              </a:spcBef>
              <a:buFontTx/>
              <a:buNone/>
            </a:pPr>
            <a:r>
              <a:rPr lang="fr-FR" altLang="fr-FR" sz="1400" i="1" u="sng" dirty="0">
                <a:solidFill>
                  <a:srgbClr val="7030A0"/>
                </a:solidFill>
                <a:latin typeface="Arial" panose="020B0604020202020204" pitchFamily="34" charset="0"/>
              </a:rPr>
              <a:t>Livres grand public</a:t>
            </a:r>
            <a:r>
              <a:rPr lang="fr-FR" altLang="fr-FR" sz="1400" dirty="0">
                <a:solidFill>
                  <a:srgbClr val="7030A0"/>
                </a:solidFill>
                <a:latin typeface="Arial" panose="020B0604020202020204" pitchFamily="34" charset="0"/>
              </a:rPr>
              <a:t> : </a:t>
            </a:r>
            <a:endParaRPr lang="fr-FR" altLang="fr-FR" sz="1400" i="1" u="sng" dirty="0">
              <a:solidFill>
                <a:srgbClr val="7030A0"/>
              </a:solidFill>
              <a:latin typeface="Arial" panose="020B0604020202020204" pitchFamily="34" charset="0"/>
            </a:endParaRPr>
          </a:p>
          <a:p>
            <a:pPr eaLnBrk="1" hangingPunct="1">
              <a:spcBef>
                <a:spcPct val="0"/>
              </a:spcBef>
            </a:pPr>
            <a:r>
              <a:rPr lang="fr-FR" altLang="fr-FR" sz="1400" i="1" dirty="0">
                <a:solidFill>
                  <a:srgbClr val="7030A0"/>
                </a:solidFill>
                <a:latin typeface="Arial" panose="020B0604020202020204" pitchFamily="34" charset="0"/>
              </a:rPr>
              <a:t> L'Agriculture biologique,</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7"/>
              </a:rPr>
              <a:t>Catherine de </a:t>
            </a:r>
            <a:r>
              <a:rPr lang="fr-FR" altLang="fr-FR" sz="1400" dirty="0" err="1">
                <a:solidFill>
                  <a:srgbClr val="7030A0"/>
                </a:solidFill>
                <a:latin typeface="Arial" panose="020B0604020202020204" pitchFamily="34" charset="0"/>
                <a:hlinkClick r:id="rId7"/>
              </a:rPr>
              <a:t>Silguy</a:t>
            </a:r>
            <a:r>
              <a:rPr lang="fr-FR" altLang="fr-FR" sz="1400" dirty="0">
                <a:solidFill>
                  <a:srgbClr val="7030A0"/>
                </a:solidFill>
                <a:latin typeface="Arial" panose="020B0604020202020204" pitchFamily="34" charset="0"/>
              </a:rPr>
              <a:t>, Coll. </a:t>
            </a:r>
            <a:r>
              <a:rPr lang="fr-FR" altLang="fr-FR" sz="1400" dirty="0">
                <a:solidFill>
                  <a:srgbClr val="7030A0"/>
                </a:solidFill>
                <a:latin typeface="Arial" panose="020B0604020202020204" pitchFamily="34" charset="0"/>
                <a:hlinkClick r:id="rId8"/>
              </a:rPr>
              <a:t>Que sais-je?</a:t>
            </a:r>
            <a:r>
              <a:rPr lang="fr-FR" altLang="fr-FR" sz="1400" dirty="0">
                <a:solidFill>
                  <a:srgbClr val="7030A0"/>
                </a:solidFill>
                <a:latin typeface="Arial" panose="020B0604020202020204" pitchFamily="34" charset="0"/>
              </a:rPr>
              <a:t>, PUF, 1998.</a:t>
            </a:r>
          </a:p>
          <a:p>
            <a:pPr eaLnBrk="1" hangingPunct="1">
              <a:spcBef>
                <a:spcPct val="0"/>
              </a:spcBef>
            </a:pPr>
            <a:r>
              <a:rPr lang="fr-FR" altLang="fr-FR" sz="1400" i="1" dirty="0">
                <a:solidFill>
                  <a:srgbClr val="7030A0"/>
                </a:solidFill>
                <a:latin typeface="Arial" panose="020B0604020202020204" pitchFamily="34" charset="0"/>
              </a:rPr>
              <a:t> Les cultures associées</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9"/>
              </a:rPr>
              <a:t>Guy </a:t>
            </a:r>
            <a:r>
              <a:rPr lang="fr-FR" altLang="fr-FR" sz="1400" dirty="0" err="1">
                <a:solidFill>
                  <a:srgbClr val="7030A0"/>
                </a:solidFill>
                <a:latin typeface="Arial" panose="020B0604020202020204" pitchFamily="34" charset="0"/>
                <a:hlinkClick r:id="rId9"/>
              </a:rPr>
              <a:t>Pirlet</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0"/>
              </a:rPr>
              <a:t>Marisa </a:t>
            </a:r>
            <a:r>
              <a:rPr lang="fr-FR" altLang="fr-FR" sz="1400" dirty="0" err="1">
                <a:solidFill>
                  <a:srgbClr val="7030A0"/>
                </a:solidFill>
                <a:latin typeface="Arial" panose="020B0604020202020204" pitchFamily="34" charset="0"/>
                <a:hlinkClick r:id="rId10"/>
              </a:rPr>
              <a:t>Pirlet</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1"/>
              </a:rPr>
              <a:t>Alain Maes</a:t>
            </a:r>
            <a:r>
              <a:rPr lang="fr-FR" altLang="fr-FR" sz="1400" dirty="0">
                <a:solidFill>
                  <a:srgbClr val="7030A0"/>
                </a:solidFill>
                <a:latin typeface="Arial" panose="020B0604020202020204" pitchFamily="34" charset="0"/>
              </a:rPr>
              <a:t> (Illustrations), Nature et progrès, 2009.</a:t>
            </a:r>
          </a:p>
          <a:p>
            <a:pPr eaLnBrk="1" hangingPunct="1">
              <a:spcBef>
                <a:spcPct val="0"/>
              </a:spcBef>
            </a:pPr>
            <a:r>
              <a:rPr lang="fr-FR" altLang="fr-FR" sz="1400" i="1" dirty="0">
                <a:solidFill>
                  <a:srgbClr val="7030A0"/>
                </a:solidFill>
                <a:latin typeface="Arial" panose="020B0604020202020204" pitchFamily="34" charset="0"/>
              </a:rPr>
              <a:t> Cultures associées</a:t>
            </a:r>
            <a:r>
              <a:rPr lang="fr-FR" altLang="fr-FR" sz="1400" b="1"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hlinkClick r:id="rId12"/>
              </a:rPr>
              <a:t>Madga</a:t>
            </a:r>
            <a:r>
              <a:rPr lang="fr-FR" altLang="fr-FR" sz="1400" dirty="0">
                <a:solidFill>
                  <a:srgbClr val="7030A0"/>
                </a:solidFill>
                <a:latin typeface="Arial" panose="020B0604020202020204" pitchFamily="34" charset="0"/>
                <a:hlinkClick r:id="rId12"/>
              </a:rPr>
              <a:t> Haase</a:t>
            </a:r>
            <a:r>
              <a:rPr lang="fr-FR" altLang="fr-FR" sz="1400" dirty="0">
                <a:solidFill>
                  <a:srgbClr val="7030A0"/>
                </a:solidFill>
                <a:latin typeface="Arial" panose="020B0604020202020204" pitchFamily="34" charset="0"/>
              </a:rPr>
              <a:t>, Editions Eugen Ulmer, 2001.</a:t>
            </a:r>
          </a:p>
          <a:p>
            <a:pPr eaLnBrk="1" hangingPunct="1">
              <a:spcBef>
                <a:spcPct val="0"/>
              </a:spcBef>
            </a:pPr>
            <a:r>
              <a:rPr lang="fr-FR" altLang="fr-FR" sz="1400" i="1" dirty="0">
                <a:solidFill>
                  <a:srgbClr val="7030A0"/>
                </a:solidFill>
                <a:latin typeface="Arial" panose="020B0604020202020204" pitchFamily="34" charset="0"/>
                <a:hlinkClick r:id="rId13" tooltip="Le poireau préfère les fraises (Broché)"/>
              </a:rPr>
              <a:t> Le poireau préfère les fraises</a:t>
            </a:r>
            <a:r>
              <a:rPr lang="fr-FR" altLang="fr-FR" sz="1400" i="1"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rPr>
              <a:t>Hans Wagner, Terre vivante, 2009.</a:t>
            </a:r>
          </a:p>
          <a:p>
            <a:pPr eaLnBrk="1" hangingPunct="1">
              <a:spcBef>
                <a:spcPct val="0"/>
              </a:spcBef>
            </a:pPr>
            <a:r>
              <a:rPr lang="fr-FR" altLang="fr-FR" sz="1400" i="1" dirty="0">
                <a:solidFill>
                  <a:srgbClr val="7030A0"/>
                </a:solidFill>
                <a:latin typeface="Arial" panose="020B0604020202020204" pitchFamily="34" charset="0"/>
              </a:rPr>
              <a:t> Les plantes associées au jardin potager</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hlinkClick r:id="rId14"/>
              </a:rPr>
              <a:t>Caniou</a:t>
            </a:r>
            <a:r>
              <a:rPr lang="fr-FR" altLang="fr-FR" sz="1400" dirty="0">
                <a:solidFill>
                  <a:srgbClr val="7030A0"/>
                </a:solidFill>
                <a:latin typeface="Arial" panose="020B0604020202020204" pitchFamily="34" charset="0"/>
                <a:hlinkClick r:id="rId14"/>
              </a:rPr>
              <a:t>, Daniel</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rPr>
              <a:t>Utovie</a:t>
            </a:r>
            <a:r>
              <a:rPr lang="fr-FR" altLang="fr-FR" sz="1400" dirty="0">
                <a:solidFill>
                  <a:srgbClr val="7030A0"/>
                </a:solidFill>
                <a:latin typeface="Arial" panose="020B0604020202020204" pitchFamily="34" charset="0"/>
              </a:rPr>
              <a:t>, 2008.</a:t>
            </a:r>
          </a:p>
        </p:txBody>
      </p:sp>
      <p:sp>
        <p:nvSpPr>
          <p:cNvPr id="4" name="Espace réservé du numéro de diapositive 1">
            <a:extLst>
              <a:ext uri="{FF2B5EF4-FFF2-40B4-BE49-F238E27FC236}">
                <a16:creationId xmlns:a16="http://schemas.microsoft.com/office/drawing/2014/main" id="{2620487C-F0CE-4E17-A592-23B426A5149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185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38915954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1A7789C4-F032-4036-BE6A-B96083B37333}"/>
              </a:ext>
            </a:extLst>
          </p:cNvPr>
          <p:cNvSpPr txBox="1">
            <a:spLocks noChangeArrowheads="1"/>
          </p:cNvSpPr>
          <p:nvPr/>
        </p:nvSpPr>
        <p:spPr bwMode="auto">
          <a:xfrm>
            <a:off x="179388" y="908050"/>
            <a:ext cx="11682917"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u="sng" dirty="0">
                <a:solidFill>
                  <a:srgbClr val="7030A0"/>
                </a:solidFill>
                <a:latin typeface="Arial" panose="020B0604020202020204" pitchFamily="34" charset="0"/>
              </a:rPr>
              <a:t>Annexe 19 : Bibliographie (suite)</a:t>
            </a:r>
            <a:endParaRPr lang="fr-FR" altLang="fr-FR" sz="1800" dirty="0">
              <a:solidFill>
                <a:srgbClr val="7030A0"/>
              </a:solidFill>
              <a:latin typeface="Arial" panose="020B0604020202020204" pitchFamily="34" charset="0"/>
            </a:endParaRPr>
          </a:p>
          <a:p>
            <a:pPr eaLnBrk="1" hangingPunct="1">
              <a:spcBef>
                <a:spcPct val="0"/>
              </a:spcBef>
              <a:buFontTx/>
              <a:buNone/>
            </a:pPr>
            <a:endParaRPr lang="fr-FR" altLang="fr-FR" sz="1800" b="1" dirty="0">
              <a:solidFill>
                <a:srgbClr val="7030A0"/>
              </a:solidFill>
              <a:latin typeface="Arial" panose="020B0604020202020204" pitchFamily="34" charset="0"/>
            </a:endParaRPr>
          </a:p>
          <a:p>
            <a:pPr eaLnBrk="1" hangingPunct="1">
              <a:spcBef>
                <a:spcPct val="0"/>
              </a:spcBef>
              <a:buFontTx/>
              <a:buNone/>
            </a:pPr>
            <a:r>
              <a:rPr lang="fr-FR" altLang="fr-FR" sz="1800" b="1" u="sng" dirty="0">
                <a:solidFill>
                  <a:srgbClr val="7030A0"/>
                </a:solidFill>
                <a:latin typeface="Arial" panose="020B0604020202020204" pitchFamily="34" charset="0"/>
              </a:rPr>
              <a:t>A19.1. Livres (suite)</a:t>
            </a:r>
          </a:p>
          <a:p>
            <a:pPr eaLnBrk="1" hangingPunct="1">
              <a:spcBef>
                <a:spcPct val="0"/>
              </a:spcBef>
              <a:buFontTx/>
              <a:buNone/>
            </a:pPr>
            <a:endParaRPr lang="fr-FR" altLang="fr-FR" sz="1800" b="1" dirty="0">
              <a:solidFill>
                <a:srgbClr val="7030A0"/>
              </a:solidFill>
              <a:latin typeface="Arial" panose="020B0604020202020204" pitchFamily="34" charset="0"/>
            </a:endParaRPr>
          </a:p>
          <a:p>
            <a:pPr eaLnBrk="1" hangingPunct="1">
              <a:spcBef>
                <a:spcPct val="0"/>
              </a:spcBef>
              <a:buFontTx/>
              <a:buNone/>
            </a:pPr>
            <a:r>
              <a:rPr lang="fr-FR" altLang="fr-FR" sz="1400" i="1" u="sng" dirty="0">
                <a:solidFill>
                  <a:srgbClr val="7030A0"/>
                </a:solidFill>
                <a:latin typeface="Arial" panose="020B0604020202020204" pitchFamily="34" charset="0"/>
              </a:rPr>
              <a:t>Livres grand public</a:t>
            </a:r>
            <a:r>
              <a:rPr lang="fr-FR" altLang="fr-FR" sz="1400" dirty="0">
                <a:solidFill>
                  <a:srgbClr val="7030A0"/>
                </a:solidFill>
                <a:latin typeface="Arial" panose="020B0604020202020204" pitchFamily="34" charset="0"/>
              </a:rPr>
              <a:t> : </a:t>
            </a:r>
            <a:endParaRPr lang="fr-FR" altLang="fr-FR" sz="1400" i="1" u="sng" dirty="0">
              <a:solidFill>
                <a:srgbClr val="7030A0"/>
              </a:solidFill>
              <a:latin typeface="Arial" panose="020B0604020202020204" pitchFamily="34" charset="0"/>
            </a:endParaRPr>
          </a:p>
          <a:p>
            <a:pPr eaLnBrk="1" hangingPunct="1">
              <a:spcBef>
                <a:spcPct val="0"/>
              </a:spcBef>
            </a:pPr>
            <a:r>
              <a:rPr lang="fr-FR" altLang="fr-FR" sz="1400" i="1" dirty="0">
                <a:solidFill>
                  <a:srgbClr val="7030A0"/>
                </a:solidFill>
                <a:latin typeface="Arial" panose="020B0604020202020204" pitchFamily="34" charset="0"/>
              </a:rPr>
              <a:t> L'Agriculture biologique,</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2"/>
              </a:rPr>
              <a:t>Catherine de </a:t>
            </a:r>
            <a:r>
              <a:rPr lang="fr-FR" altLang="fr-FR" sz="1400" dirty="0" err="1">
                <a:solidFill>
                  <a:srgbClr val="7030A0"/>
                </a:solidFill>
                <a:latin typeface="Arial" panose="020B0604020202020204" pitchFamily="34" charset="0"/>
                <a:hlinkClick r:id="rId2"/>
              </a:rPr>
              <a:t>Silguy</a:t>
            </a:r>
            <a:r>
              <a:rPr lang="fr-FR" altLang="fr-FR" sz="1400" dirty="0">
                <a:solidFill>
                  <a:srgbClr val="7030A0"/>
                </a:solidFill>
                <a:latin typeface="Arial" panose="020B0604020202020204" pitchFamily="34" charset="0"/>
              </a:rPr>
              <a:t>, Coll. </a:t>
            </a:r>
            <a:r>
              <a:rPr lang="fr-FR" altLang="fr-FR" sz="1400" dirty="0">
                <a:solidFill>
                  <a:srgbClr val="7030A0"/>
                </a:solidFill>
                <a:latin typeface="Arial" panose="020B0604020202020204" pitchFamily="34" charset="0"/>
                <a:hlinkClick r:id="rId3"/>
              </a:rPr>
              <a:t>Que sais-je?</a:t>
            </a:r>
            <a:r>
              <a:rPr lang="fr-FR" altLang="fr-FR" sz="1400" dirty="0">
                <a:solidFill>
                  <a:srgbClr val="7030A0"/>
                </a:solidFill>
                <a:latin typeface="Arial" panose="020B0604020202020204" pitchFamily="34" charset="0"/>
              </a:rPr>
              <a:t>, PUF, 1998.</a:t>
            </a:r>
          </a:p>
          <a:p>
            <a:pPr eaLnBrk="1" hangingPunct="1">
              <a:spcBef>
                <a:spcPct val="0"/>
              </a:spcBef>
            </a:pPr>
            <a:r>
              <a:rPr lang="fr-FR" altLang="fr-FR" sz="1400" i="1" dirty="0">
                <a:solidFill>
                  <a:srgbClr val="7030A0"/>
                </a:solidFill>
                <a:latin typeface="Arial" panose="020B0604020202020204" pitchFamily="34" charset="0"/>
              </a:rPr>
              <a:t> Les cultures associées</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4"/>
              </a:rPr>
              <a:t>Guy </a:t>
            </a:r>
            <a:r>
              <a:rPr lang="fr-FR" altLang="fr-FR" sz="1400" dirty="0" err="1">
                <a:solidFill>
                  <a:srgbClr val="7030A0"/>
                </a:solidFill>
                <a:latin typeface="Arial" panose="020B0604020202020204" pitchFamily="34" charset="0"/>
                <a:hlinkClick r:id="rId4"/>
              </a:rPr>
              <a:t>Pirlet</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5"/>
              </a:rPr>
              <a:t>Marisa </a:t>
            </a:r>
            <a:r>
              <a:rPr lang="fr-FR" altLang="fr-FR" sz="1400" dirty="0" err="1">
                <a:solidFill>
                  <a:srgbClr val="7030A0"/>
                </a:solidFill>
                <a:latin typeface="Arial" panose="020B0604020202020204" pitchFamily="34" charset="0"/>
                <a:hlinkClick r:id="rId5"/>
              </a:rPr>
              <a:t>Pirlet</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6"/>
              </a:rPr>
              <a:t>Alain Maes</a:t>
            </a:r>
            <a:r>
              <a:rPr lang="fr-FR" altLang="fr-FR" sz="1400" dirty="0">
                <a:solidFill>
                  <a:srgbClr val="7030A0"/>
                </a:solidFill>
                <a:latin typeface="Arial" panose="020B0604020202020204" pitchFamily="34" charset="0"/>
              </a:rPr>
              <a:t> (Illustrations), Nature et progrès, 2009.</a:t>
            </a:r>
          </a:p>
          <a:p>
            <a:pPr eaLnBrk="1" hangingPunct="1">
              <a:spcBef>
                <a:spcPct val="0"/>
              </a:spcBef>
            </a:pPr>
            <a:r>
              <a:rPr lang="fr-FR" altLang="fr-FR" sz="1400" i="1" dirty="0">
                <a:solidFill>
                  <a:srgbClr val="7030A0"/>
                </a:solidFill>
                <a:latin typeface="Arial" panose="020B0604020202020204" pitchFamily="34" charset="0"/>
              </a:rPr>
              <a:t> Cultures associées</a:t>
            </a:r>
            <a:r>
              <a:rPr lang="fr-FR" altLang="fr-FR" sz="1400" b="1"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hlinkClick r:id="rId7"/>
              </a:rPr>
              <a:t>Madga</a:t>
            </a:r>
            <a:r>
              <a:rPr lang="fr-FR" altLang="fr-FR" sz="1400" dirty="0">
                <a:solidFill>
                  <a:srgbClr val="7030A0"/>
                </a:solidFill>
                <a:latin typeface="Arial" panose="020B0604020202020204" pitchFamily="34" charset="0"/>
                <a:hlinkClick r:id="rId7"/>
              </a:rPr>
              <a:t> Haase</a:t>
            </a:r>
            <a:r>
              <a:rPr lang="fr-FR" altLang="fr-FR" sz="1400" dirty="0">
                <a:solidFill>
                  <a:srgbClr val="7030A0"/>
                </a:solidFill>
                <a:latin typeface="Arial" panose="020B0604020202020204" pitchFamily="34" charset="0"/>
              </a:rPr>
              <a:t>, Editions Eugen Ulmer, 2001.</a:t>
            </a:r>
          </a:p>
          <a:p>
            <a:pPr eaLnBrk="1" hangingPunct="1">
              <a:spcBef>
                <a:spcPct val="0"/>
              </a:spcBef>
            </a:pPr>
            <a:r>
              <a:rPr lang="fr-FR" altLang="fr-FR" sz="1400" i="1" dirty="0">
                <a:solidFill>
                  <a:srgbClr val="7030A0"/>
                </a:solidFill>
                <a:latin typeface="Arial" panose="020B0604020202020204" pitchFamily="34" charset="0"/>
                <a:hlinkClick r:id="rId8" tooltip="Le poireau préfère les fraises (Broché)"/>
              </a:rPr>
              <a:t> Le poireau préfère les fraises</a:t>
            </a:r>
            <a:r>
              <a:rPr lang="fr-FR" altLang="fr-FR" sz="1400" i="1"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rPr>
              <a:t>Hans Wagner, Terre vivante, 2009.</a:t>
            </a:r>
          </a:p>
          <a:p>
            <a:pPr eaLnBrk="1" hangingPunct="1">
              <a:spcBef>
                <a:spcPct val="0"/>
              </a:spcBef>
            </a:pPr>
            <a:r>
              <a:rPr lang="fr-FR" altLang="fr-FR" sz="1400" i="1" dirty="0">
                <a:solidFill>
                  <a:srgbClr val="7030A0"/>
                </a:solidFill>
                <a:latin typeface="Arial" panose="020B0604020202020204" pitchFamily="34" charset="0"/>
              </a:rPr>
              <a:t> Les plantes associées au jardin potager</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hlinkClick r:id="rId9"/>
              </a:rPr>
              <a:t>Caniou</a:t>
            </a:r>
            <a:r>
              <a:rPr lang="fr-FR" altLang="fr-FR" sz="1400" dirty="0">
                <a:solidFill>
                  <a:srgbClr val="7030A0"/>
                </a:solidFill>
                <a:latin typeface="Arial" panose="020B0604020202020204" pitchFamily="34" charset="0"/>
                <a:hlinkClick r:id="rId9"/>
              </a:rPr>
              <a:t>, Daniel</a:t>
            </a:r>
            <a:r>
              <a:rPr lang="fr-FR" altLang="fr-FR" sz="1400" dirty="0">
                <a:solidFill>
                  <a:srgbClr val="7030A0"/>
                </a:solidFill>
                <a:latin typeface="Arial" panose="020B0604020202020204" pitchFamily="34" charset="0"/>
              </a:rPr>
              <a:t>, </a:t>
            </a:r>
            <a:r>
              <a:rPr lang="fr-FR" altLang="fr-FR" sz="1400" dirty="0" err="1">
                <a:solidFill>
                  <a:srgbClr val="7030A0"/>
                </a:solidFill>
                <a:latin typeface="Arial" panose="020B0604020202020204" pitchFamily="34" charset="0"/>
              </a:rPr>
              <a:t>Utovie</a:t>
            </a:r>
            <a:r>
              <a:rPr lang="fr-FR" altLang="fr-FR" sz="1400" dirty="0">
                <a:solidFill>
                  <a:srgbClr val="7030A0"/>
                </a:solidFill>
                <a:latin typeface="Arial" panose="020B0604020202020204" pitchFamily="34" charset="0"/>
              </a:rPr>
              <a:t>, 2008.</a:t>
            </a:r>
          </a:p>
          <a:p>
            <a:pPr eaLnBrk="1" hangingPunct="1">
              <a:spcBef>
                <a:spcPct val="0"/>
              </a:spcBef>
            </a:pPr>
            <a:r>
              <a:rPr lang="fr-FR" altLang="fr-FR" sz="1400" i="1" dirty="0">
                <a:solidFill>
                  <a:srgbClr val="7030A0"/>
                </a:solidFill>
                <a:latin typeface="Arial" panose="020B0604020202020204" pitchFamily="34" charset="0"/>
              </a:rPr>
              <a:t> Mariages réussis, Associations écologiques au jardin d’ornement,</a:t>
            </a:r>
            <a:r>
              <a:rPr lang="fr-FR" altLang="fr-FR" sz="1400" b="1" i="1"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0"/>
              </a:rPr>
              <a:t>Brigitte Lapouge-</a:t>
            </a:r>
            <a:r>
              <a:rPr lang="fr-FR" altLang="fr-FR" sz="1400" dirty="0" err="1">
                <a:solidFill>
                  <a:srgbClr val="7030A0"/>
                </a:solidFill>
                <a:latin typeface="Arial" panose="020B0604020202020204" pitchFamily="34" charset="0"/>
                <a:hlinkClick r:id="rId10"/>
              </a:rPr>
              <a:t>Déjean</a:t>
            </a:r>
            <a:r>
              <a:rPr lang="fr-FR" altLang="fr-FR" sz="1400" dirty="0">
                <a:solidFill>
                  <a:srgbClr val="7030A0"/>
                </a:solidFill>
                <a:latin typeface="Arial" panose="020B0604020202020204" pitchFamily="34" charset="0"/>
              </a:rPr>
              <a:t>, 2005.</a:t>
            </a:r>
          </a:p>
          <a:p>
            <a:pPr eaLnBrk="1" hangingPunct="1">
              <a:spcBef>
                <a:spcPct val="0"/>
              </a:spcBef>
            </a:pPr>
            <a:r>
              <a:rPr lang="fr-FR" altLang="fr-FR" sz="1400" i="1" dirty="0">
                <a:solidFill>
                  <a:srgbClr val="7030A0"/>
                </a:solidFill>
                <a:latin typeface="Arial" panose="020B0604020202020204" pitchFamily="34" charset="0"/>
              </a:rPr>
              <a:t> Coccinelles, primevères, mésanges, La nature au service du jardin</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1"/>
              </a:rPr>
              <a:t>Denis Pépin</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2"/>
              </a:rPr>
              <a:t>Georges Chauvin</a:t>
            </a:r>
            <a:r>
              <a:rPr lang="fr-FR" altLang="fr-FR" sz="1400" dirty="0">
                <a:solidFill>
                  <a:srgbClr val="7030A0"/>
                </a:solidFill>
                <a:latin typeface="Arial" panose="020B0604020202020204" pitchFamily="34" charset="0"/>
              </a:rPr>
              <a:t>, 2008.</a:t>
            </a:r>
          </a:p>
          <a:p>
            <a:pPr eaLnBrk="1" hangingPunct="1">
              <a:spcBef>
                <a:spcPct val="0"/>
              </a:spcBef>
            </a:pPr>
            <a:r>
              <a:rPr lang="fr-FR" altLang="fr-FR" sz="1400" i="1" dirty="0">
                <a:solidFill>
                  <a:srgbClr val="7030A0"/>
                </a:solidFill>
                <a:latin typeface="Arial" panose="020B0604020202020204" pitchFamily="34" charset="0"/>
              </a:rPr>
              <a:t> Puceron, mildiou, limace, prévenir, identifier, soigner bio</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3"/>
              </a:rPr>
              <a:t>Jean-Paul Thorez</a:t>
            </a:r>
            <a:r>
              <a:rPr lang="fr-FR" altLang="fr-FR" sz="1400" dirty="0">
                <a:solidFill>
                  <a:srgbClr val="7030A0"/>
                </a:solidFill>
                <a:latin typeface="Arial" panose="020B0604020202020204" pitchFamily="34" charset="0"/>
              </a:rPr>
              <a:t>, 2008.</a:t>
            </a:r>
          </a:p>
          <a:p>
            <a:pPr eaLnBrk="1" hangingPunct="1">
              <a:spcBef>
                <a:spcPct val="0"/>
              </a:spcBef>
            </a:pPr>
            <a:r>
              <a:rPr lang="fr-FR" altLang="fr-FR" sz="1400" i="1" dirty="0">
                <a:solidFill>
                  <a:srgbClr val="7030A0"/>
                </a:solidFill>
                <a:latin typeface="Arial" panose="020B0604020202020204" pitchFamily="34" charset="0"/>
              </a:rPr>
              <a:t> Une bonne terre pour un beau jardin,</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4"/>
              </a:rPr>
              <a:t>Rémy </a:t>
            </a:r>
            <a:r>
              <a:rPr lang="fr-FR" altLang="fr-FR" sz="1400" dirty="0" err="1">
                <a:solidFill>
                  <a:srgbClr val="7030A0"/>
                </a:solidFill>
                <a:latin typeface="Arial" panose="020B0604020202020204" pitchFamily="34" charset="0"/>
                <a:hlinkClick r:id="rId14"/>
              </a:rPr>
              <a:t>Bacher</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5"/>
              </a:rPr>
              <a:t>Blaise Leclerc</a:t>
            </a:r>
            <a:r>
              <a:rPr lang="fr-FR" altLang="fr-FR" sz="1400" dirty="0">
                <a:solidFill>
                  <a:srgbClr val="7030A0"/>
                </a:solidFill>
                <a:latin typeface="Arial" panose="020B0604020202020204" pitchFamily="34" charset="0"/>
              </a:rPr>
              <a:t>, 2009.</a:t>
            </a:r>
          </a:p>
          <a:p>
            <a:pPr eaLnBrk="1" hangingPunct="1">
              <a:spcBef>
                <a:spcPct val="0"/>
              </a:spcBef>
            </a:pPr>
            <a:r>
              <a:rPr lang="fr-FR" altLang="fr-FR" sz="1400" i="1" dirty="0">
                <a:solidFill>
                  <a:srgbClr val="7030A0"/>
                </a:solidFill>
                <a:latin typeface="Arial" panose="020B0604020202020204" pitchFamily="34" charset="0"/>
              </a:rPr>
              <a:t> Purin d'ortie et compagnie</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6"/>
              </a:rPr>
              <a:t>Bernard Bertrand</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7"/>
              </a:rPr>
              <a:t>Jean-Paul </a:t>
            </a:r>
            <a:r>
              <a:rPr lang="fr-FR" altLang="fr-FR" sz="1400" dirty="0" err="1">
                <a:solidFill>
                  <a:srgbClr val="7030A0"/>
                </a:solidFill>
                <a:latin typeface="Arial" panose="020B0604020202020204" pitchFamily="34" charset="0"/>
                <a:hlinkClick r:id="rId17"/>
              </a:rPr>
              <a:t>Collaert</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8"/>
              </a:rPr>
              <a:t>Eric Petiot</a:t>
            </a:r>
            <a:r>
              <a:rPr lang="fr-FR" altLang="fr-FR" sz="1400" dirty="0">
                <a:solidFill>
                  <a:srgbClr val="7030A0"/>
                </a:solidFill>
                <a:latin typeface="Arial" panose="020B0604020202020204" pitchFamily="34" charset="0"/>
              </a:rPr>
              <a:t>, 2007. </a:t>
            </a:r>
          </a:p>
          <a:p>
            <a:pPr eaLnBrk="1" hangingPunct="1">
              <a:spcBef>
                <a:spcPct val="0"/>
              </a:spcBef>
            </a:pPr>
            <a:r>
              <a:rPr lang="fr-FR" altLang="fr-FR" sz="1400" i="1" dirty="0">
                <a:solidFill>
                  <a:srgbClr val="7030A0"/>
                </a:solidFill>
                <a:latin typeface="Arial" panose="020B0604020202020204" pitchFamily="34" charset="0"/>
              </a:rPr>
              <a:t> Fosse septique, roseaux, bambous, Traiter écologiquement ses eaux usées</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19"/>
              </a:rPr>
              <a:t>Sandrine </a:t>
            </a:r>
            <a:r>
              <a:rPr lang="fr-FR" altLang="fr-FR" sz="1400" dirty="0" err="1">
                <a:solidFill>
                  <a:srgbClr val="7030A0"/>
                </a:solidFill>
                <a:latin typeface="Arial" panose="020B0604020202020204" pitchFamily="34" charset="0"/>
                <a:hlinkClick r:id="rId19"/>
              </a:rPr>
              <a:t>Cabrit</a:t>
            </a:r>
            <a:r>
              <a:rPr lang="fr-FR" altLang="fr-FR" sz="1400" dirty="0">
                <a:solidFill>
                  <a:srgbClr val="7030A0"/>
                </a:solidFill>
                <a:latin typeface="Arial" panose="020B0604020202020204" pitchFamily="34" charset="0"/>
                <a:hlinkClick r:id="rId19"/>
              </a:rPr>
              <a:t>-Leclerc</a:t>
            </a:r>
            <a:r>
              <a:rPr lang="fr-FR" altLang="fr-FR" sz="1400" dirty="0">
                <a:solidFill>
                  <a:srgbClr val="7030A0"/>
                </a:solidFill>
                <a:latin typeface="Arial" panose="020B0604020202020204" pitchFamily="34" charset="0"/>
              </a:rPr>
              <a:t>, 2008.</a:t>
            </a:r>
          </a:p>
          <a:p>
            <a:pPr eaLnBrk="1" hangingPunct="1">
              <a:spcBef>
                <a:spcPct val="0"/>
              </a:spcBef>
            </a:pPr>
            <a:r>
              <a:rPr lang="fr-FR" altLang="fr-FR" sz="1400" i="1" dirty="0">
                <a:solidFill>
                  <a:srgbClr val="7030A0"/>
                </a:solidFill>
                <a:latin typeface="Arial" panose="020B0604020202020204" pitchFamily="34" charset="0"/>
              </a:rPr>
              <a:t> Jardin naturel de Jean-Marie Lespinasse</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20"/>
              </a:rPr>
              <a:t>Jean Marie Lespinasse</a:t>
            </a:r>
            <a:r>
              <a:rPr lang="fr-FR" altLang="fr-FR" sz="1400" dirty="0">
                <a:solidFill>
                  <a:srgbClr val="7030A0"/>
                </a:solidFill>
                <a:latin typeface="Arial" panose="020B0604020202020204" pitchFamily="34" charset="0"/>
              </a:rPr>
              <a:t>, 2009.</a:t>
            </a:r>
          </a:p>
          <a:p>
            <a:pPr eaLnBrk="1" hangingPunct="1">
              <a:spcBef>
                <a:spcPct val="0"/>
              </a:spcBef>
            </a:pPr>
            <a:r>
              <a:rPr lang="fr-FR" altLang="fr-FR" sz="1400" i="1" dirty="0">
                <a:solidFill>
                  <a:srgbClr val="7030A0"/>
                </a:solidFill>
                <a:latin typeface="Arial" panose="020B0604020202020204" pitchFamily="34" charset="0"/>
              </a:rPr>
              <a:t> Le jardin naturel , 148 espèces de fleurs à introduire</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21"/>
              </a:rPr>
              <a:t>Vincent Albouy</a:t>
            </a:r>
            <a:r>
              <a:rPr lang="fr-FR" altLang="fr-FR" sz="1400" dirty="0">
                <a:solidFill>
                  <a:srgbClr val="7030A0"/>
                </a:solidFill>
                <a:latin typeface="Arial" panose="020B0604020202020204" pitchFamily="34" charset="0"/>
              </a:rPr>
              <a:t>, </a:t>
            </a:r>
            <a:r>
              <a:rPr lang="fr-FR" altLang="fr-FR" sz="1400" dirty="0">
                <a:solidFill>
                  <a:srgbClr val="7030A0"/>
                </a:solidFill>
                <a:latin typeface="Arial" panose="020B0604020202020204" pitchFamily="34" charset="0"/>
                <a:hlinkClick r:id="rId22"/>
              </a:rPr>
              <a:t>G. Lemoine</a:t>
            </a:r>
            <a:r>
              <a:rPr lang="fr-FR" altLang="fr-FR" sz="1400" dirty="0">
                <a:solidFill>
                  <a:srgbClr val="7030A0"/>
                </a:solidFill>
                <a:latin typeface="Arial" panose="020B0604020202020204" pitchFamily="34" charset="0"/>
              </a:rPr>
              <a:t>, 2005.</a:t>
            </a:r>
          </a:p>
        </p:txBody>
      </p:sp>
      <p:sp>
        <p:nvSpPr>
          <p:cNvPr id="3" name="WordArt 4">
            <a:extLst>
              <a:ext uri="{FF2B5EF4-FFF2-40B4-BE49-F238E27FC236}">
                <a16:creationId xmlns:a16="http://schemas.microsoft.com/office/drawing/2014/main" id="{08D481F0-268C-4D6C-99A1-8EB1372C39DA}"/>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Espace réservé du numéro de diapositive 1">
            <a:extLst>
              <a:ext uri="{FF2B5EF4-FFF2-40B4-BE49-F238E27FC236}">
                <a16:creationId xmlns:a16="http://schemas.microsoft.com/office/drawing/2014/main" id="{33D17B5D-A32A-4EDD-B30D-97122D0F6CA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186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82360585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D1FFDD7C-127D-499D-86DC-061199841E80}"/>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Text Box 4">
            <a:extLst>
              <a:ext uri="{FF2B5EF4-FFF2-40B4-BE49-F238E27FC236}">
                <a16:creationId xmlns:a16="http://schemas.microsoft.com/office/drawing/2014/main" id="{CC7B99C4-575B-460A-B533-E159C88A5EA3}"/>
              </a:ext>
            </a:extLst>
          </p:cNvPr>
          <p:cNvSpPr txBox="1">
            <a:spLocks noChangeArrowheads="1"/>
          </p:cNvSpPr>
          <p:nvPr/>
        </p:nvSpPr>
        <p:spPr bwMode="auto">
          <a:xfrm>
            <a:off x="179388" y="908050"/>
            <a:ext cx="6673233"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u="sng" dirty="0">
                <a:solidFill>
                  <a:srgbClr val="7030A0"/>
                </a:solidFill>
                <a:latin typeface="Arial" panose="020B0604020202020204" pitchFamily="34" charset="0"/>
              </a:rPr>
              <a:t>Annexe 19 : Bibliographie (suite)</a:t>
            </a:r>
            <a:endParaRPr lang="fr-FR" altLang="fr-FR" sz="1800" dirty="0">
              <a:solidFill>
                <a:srgbClr val="7030A0"/>
              </a:solidFill>
              <a:latin typeface="Arial" panose="020B0604020202020204" pitchFamily="34" charset="0"/>
            </a:endParaRPr>
          </a:p>
          <a:p>
            <a:pPr eaLnBrk="1" hangingPunct="1">
              <a:spcBef>
                <a:spcPct val="0"/>
              </a:spcBef>
              <a:buFontTx/>
              <a:buNone/>
            </a:pPr>
            <a:endParaRPr lang="fr-FR" altLang="fr-FR" sz="1800" b="1" dirty="0">
              <a:solidFill>
                <a:srgbClr val="7030A0"/>
              </a:solidFill>
              <a:latin typeface="Arial" panose="020B0604020202020204" pitchFamily="34" charset="0"/>
            </a:endParaRPr>
          </a:p>
          <a:p>
            <a:pPr eaLnBrk="1" hangingPunct="1">
              <a:spcBef>
                <a:spcPct val="0"/>
              </a:spcBef>
              <a:buFontTx/>
              <a:buNone/>
            </a:pPr>
            <a:r>
              <a:rPr lang="fr-FR" altLang="fr-FR" sz="1800" b="1" u="sng" dirty="0">
                <a:solidFill>
                  <a:srgbClr val="7030A0"/>
                </a:solidFill>
                <a:latin typeface="Arial" panose="020B0604020202020204" pitchFamily="34" charset="0"/>
              </a:rPr>
              <a:t>A19.2. Revues</a:t>
            </a:r>
            <a:endParaRPr lang="fr-FR" altLang="fr-FR" sz="1800" dirty="0">
              <a:solidFill>
                <a:srgbClr val="7030A0"/>
              </a:solidFill>
              <a:latin typeface="Arial" panose="020B0604020202020204" pitchFamily="34" charset="0"/>
            </a:endParaRPr>
          </a:p>
          <a:p>
            <a:pPr eaLnBrk="1" hangingPunct="1">
              <a:spcBef>
                <a:spcPct val="0"/>
              </a:spcBef>
              <a:buFontTx/>
              <a:buNone/>
            </a:pPr>
            <a:endParaRPr lang="fr-FR" altLang="fr-FR" sz="1400" dirty="0">
              <a:solidFill>
                <a:srgbClr val="7030A0"/>
              </a:solidFill>
              <a:latin typeface="Arial" panose="020B0604020202020204" pitchFamily="34" charset="0"/>
            </a:endParaRPr>
          </a:p>
          <a:p>
            <a:pPr eaLnBrk="1" hangingPunct="1">
              <a:spcBef>
                <a:spcPct val="0"/>
              </a:spcBef>
              <a:buFontTx/>
              <a:buNone/>
            </a:pPr>
            <a:r>
              <a:rPr lang="fr-FR" altLang="fr-FR" sz="1400" dirty="0">
                <a:solidFill>
                  <a:srgbClr val="7030A0"/>
                </a:solidFill>
                <a:latin typeface="Arial" panose="020B0604020202020204" pitchFamily="34" charset="0"/>
              </a:rPr>
              <a:t>Revue </a:t>
            </a:r>
            <a:r>
              <a:rPr lang="fr-FR" altLang="fr-FR" sz="1400" i="1" dirty="0">
                <a:solidFill>
                  <a:srgbClr val="7030A0"/>
                </a:solidFill>
                <a:latin typeface="Arial" panose="020B0604020202020204" pitchFamily="34" charset="0"/>
              </a:rPr>
              <a:t>BIOCONTACT</a:t>
            </a:r>
            <a:r>
              <a:rPr lang="fr-FR" altLang="fr-FR" sz="1400" dirty="0">
                <a:solidFill>
                  <a:srgbClr val="7030A0"/>
                </a:solidFill>
                <a:latin typeface="Arial" panose="020B0604020202020204" pitchFamily="34" charset="0"/>
              </a:rPr>
              <a:t> :  </a:t>
            </a:r>
            <a:r>
              <a:rPr lang="fr-FR" altLang="fr-FR" sz="1400" b="1" dirty="0">
                <a:solidFill>
                  <a:srgbClr val="7030A0"/>
                </a:solidFill>
                <a:latin typeface="Arial" panose="020B0604020202020204" pitchFamily="34" charset="0"/>
                <a:hlinkClick r:id="rId2"/>
              </a:rPr>
              <a:t>http://www.biovert.com/kiosque/biocontact/pages.htm</a:t>
            </a:r>
            <a:r>
              <a:rPr lang="fr-FR" altLang="fr-FR" sz="1400" dirty="0">
                <a:solidFill>
                  <a:srgbClr val="7030A0"/>
                </a:solidFill>
                <a:latin typeface="Arial" panose="020B0604020202020204" pitchFamily="34" charset="0"/>
              </a:rPr>
              <a:t> </a:t>
            </a:r>
          </a:p>
          <a:p>
            <a:pPr eaLnBrk="1" hangingPunct="1">
              <a:spcBef>
                <a:spcPct val="0"/>
              </a:spcBef>
              <a:buFontTx/>
              <a:buNone/>
            </a:pPr>
            <a:r>
              <a:rPr lang="fr-FR" altLang="fr-FR" sz="1400" dirty="0">
                <a:solidFill>
                  <a:srgbClr val="7030A0"/>
                </a:solidFill>
                <a:latin typeface="Arial" panose="020B0604020202020204" pitchFamily="34" charset="0"/>
              </a:rPr>
              <a:t>Revue </a:t>
            </a:r>
            <a:r>
              <a:rPr lang="fr-FR" altLang="fr-FR" sz="1400" i="1" dirty="0">
                <a:solidFill>
                  <a:srgbClr val="7030A0"/>
                </a:solidFill>
                <a:latin typeface="Arial" panose="020B0604020202020204" pitchFamily="34" charset="0"/>
              </a:rPr>
              <a:t>Les 4 saisons du jardin </a:t>
            </a:r>
            <a:r>
              <a:rPr lang="fr-FR" altLang="fr-FR" sz="1400" dirty="0">
                <a:solidFill>
                  <a:srgbClr val="7030A0"/>
                </a:solidFill>
                <a:latin typeface="Arial" panose="020B0604020202020204" pitchFamily="34" charset="0"/>
              </a:rPr>
              <a:t>bio, </a:t>
            </a:r>
            <a:r>
              <a:rPr lang="fr-FR" altLang="fr-FR" sz="1400" dirty="0">
                <a:solidFill>
                  <a:srgbClr val="7030A0"/>
                </a:solidFill>
                <a:latin typeface="Arial" panose="020B0604020202020204" pitchFamily="34" charset="0"/>
                <a:hlinkClick r:id="rId3"/>
              </a:rPr>
              <a:t>http://boutique.terrevivante.org/</a:t>
            </a:r>
            <a:r>
              <a:rPr lang="fr-FR" altLang="fr-FR" sz="1400" dirty="0">
                <a:solidFill>
                  <a:srgbClr val="7030A0"/>
                </a:solidFill>
                <a:latin typeface="Arial" panose="020B0604020202020204" pitchFamily="34" charset="0"/>
              </a:rPr>
              <a:t> (grand public).</a:t>
            </a:r>
          </a:p>
          <a:p>
            <a:pPr eaLnBrk="1" hangingPunct="1">
              <a:spcBef>
                <a:spcPct val="0"/>
              </a:spcBef>
              <a:buFontTx/>
              <a:buNone/>
            </a:pPr>
            <a:endParaRPr lang="fr-FR" altLang="fr-FR" sz="1400" dirty="0">
              <a:solidFill>
                <a:srgbClr val="7030A0"/>
              </a:solidFill>
              <a:latin typeface="Arial" panose="020B0604020202020204" pitchFamily="34" charset="0"/>
            </a:endParaRPr>
          </a:p>
          <a:p>
            <a:pPr eaLnBrk="1" hangingPunct="1">
              <a:spcBef>
                <a:spcPct val="0"/>
              </a:spcBef>
              <a:buFontTx/>
              <a:buNone/>
            </a:pPr>
            <a:r>
              <a:rPr lang="fr-FR" altLang="fr-FR" sz="1800" u="sng" dirty="0">
                <a:solidFill>
                  <a:srgbClr val="7030A0"/>
                </a:solidFill>
                <a:latin typeface="Arial" panose="020B0604020202020204" pitchFamily="34" charset="0"/>
              </a:rPr>
              <a:t>A19.3. Articles</a:t>
            </a:r>
          </a:p>
          <a:p>
            <a:pPr algn="just" eaLnBrk="1" hangingPunct="1">
              <a:spcBef>
                <a:spcPct val="0"/>
              </a:spcBef>
              <a:buFontTx/>
              <a:buNone/>
            </a:pPr>
            <a:endParaRPr lang="fr-FR" altLang="fr-FR" sz="1400" dirty="0">
              <a:solidFill>
                <a:srgbClr val="7030A0"/>
              </a:solidFill>
              <a:latin typeface="Arial" panose="020B0604020202020204" pitchFamily="34" charset="0"/>
            </a:endParaRPr>
          </a:p>
          <a:p>
            <a:pPr algn="just" eaLnBrk="1" hangingPunct="1">
              <a:spcBef>
                <a:spcPct val="0"/>
              </a:spcBef>
              <a:buFontTx/>
              <a:buNone/>
            </a:pPr>
            <a:r>
              <a:rPr lang="fr-FR" altLang="fr-FR" sz="1400" i="1" dirty="0">
                <a:solidFill>
                  <a:srgbClr val="7030A0"/>
                </a:solidFill>
                <a:latin typeface="Arial" panose="020B0604020202020204" pitchFamily="34" charset="0"/>
              </a:rPr>
              <a:t>Les acaricides en protection des cultures : Le point sur les 28 acaricides d'aujourd'hui, spécifiques et non spécifiques. Et sur 7 molécules de demain... peut-être : Dossier ravageurs = Acaricides in </a:t>
            </a:r>
            <a:r>
              <a:rPr lang="fr-FR" altLang="fr-FR" sz="1400" i="1" dirty="0" err="1">
                <a:solidFill>
                  <a:srgbClr val="7030A0"/>
                </a:solidFill>
                <a:latin typeface="Arial" panose="020B0604020202020204" pitchFamily="34" charset="0"/>
              </a:rPr>
              <a:t>crop</a:t>
            </a:r>
            <a:r>
              <a:rPr lang="fr-FR" altLang="fr-FR" sz="1400" i="1" dirty="0">
                <a:solidFill>
                  <a:srgbClr val="7030A0"/>
                </a:solidFill>
                <a:latin typeface="Arial" panose="020B0604020202020204" pitchFamily="34" charset="0"/>
              </a:rPr>
              <a:t> protection, </a:t>
            </a:r>
            <a:r>
              <a:rPr lang="fr-FR" altLang="fr-FR" sz="1400" dirty="0">
                <a:solidFill>
                  <a:srgbClr val="7030A0"/>
                </a:solidFill>
                <a:latin typeface="Arial" panose="020B0604020202020204" pitchFamily="34" charset="0"/>
              </a:rPr>
              <a:t>THIBAULT Laurent, DELORME Robert, </a:t>
            </a:r>
            <a:r>
              <a:rPr lang="fr-FR" altLang="fr-FR" sz="1400" dirty="0" err="1">
                <a:solidFill>
                  <a:srgbClr val="7030A0"/>
                </a:solidFill>
                <a:latin typeface="Arial" panose="020B0604020202020204" pitchFamily="34" charset="0"/>
              </a:rPr>
              <a:t>Phytoma</a:t>
            </a:r>
            <a:r>
              <a:rPr lang="fr-FR" altLang="fr-FR" sz="1400" dirty="0">
                <a:solidFill>
                  <a:srgbClr val="7030A0"/>
                </a:solidFill>
                <a:latin typeface="Arial" panose="020B0604020202020204" pitchFamily="34" charset="0"/>
              </a:rPr>
              <a:t>, la défense des végétaux, 2005, no586, pp. 38-41 (4 pages).</a:t>
            </a:r>
          </a:p>
          <a:p>
            <a:pPr>
              <a:spcBef>
                <a:spcPct val="0"/>
              </a:spcBef>
              <a:buNone/>
            </a:pPr>
            <a:endParaRPr lang="fr-FR" altLang="fr-FR" sz="1800" dirty="0">
              <a:solidFill>
                <a:srgbClr val="7030A0"/>
              </a:solidFill>
              <a:latin typeface="Arial" panose="020B0604020202020204" pitchFamily="34" charset="0"/>
            </a:endParaRPr>
          </a:p>
          <a:p>
            <a:pPr>
              <a:spcBef>
                <a:spcPct val="0"/>
              </a:spcBef>
              <a:buNone/>
            </a:pPr>
            <a:r>
              <a:rPr lang="fr-FR" altLang="fr-FR" sz="1800" u="sng" dirty="0">
                <a:solidFill>
                  <a:srgbClr val="7030A0"/>
                </a:solidFill>
                <a:latin typeface="Arial" panose="020B0604020202020204" pitchFamily="34" charset="0"/>
              </a:rPr>
              <a:t>A19.4. Diaporamas</a:t>
            </a:r>
          </a:p>
          <a:p>
            <a:pPr algn="just" eaLnBrk="1" hangingPunct="1">
              <a:spcBef>
                <a:spcPct val="0"/>
              </a:spcBef>
              <a:buFontTx/>
              <a:buNone/>
            </a:pPr>
            <a:endParaRPr lang="fr-FR" altLang="fr-FR" sz="1400" dirty="0">
              <a:solidFill>
                <a:srgbClr val="7030A0"/>
              </a:solidFill>
              <a:latin typeface="Arial" panose="020B0604020202020204" pitchFamily="34" charset="0"/>
            </a:endParaRPr>
          </a:p>
          <a:p>
            <a:pPr algn="just">
              <a:spcBef>
                <a:spcPct val="0"/>
              </a:spcBef>
              <a:buNone/>
            </a:pPr>
            <a:r>
              <a:rPr lang="fr-FR" sz="1400" i="1" dirty="0">
                <a:solidFill>
                  <a:srgbClr val="7030A0"/>
                </a:solidFill>
                <a:latin typeface="Arial" panose="020B0604020202020204" pitchFamily="34" charset="0"/>
                <a:cs typeface="Arial" panose="020B0604020202020204" pitchFamily="34" charset="0"/>
              </a:rPr>
              <a:t>Proposition de l’adoption de l’agriculture microbiologique  en Algérie, dans le but de protéger les cultures agricoles contre les maladies fongique</a:t>
            </a:r>
            <a:r>
              <a:rPr lang="fr-FR" sz="1400" dirty="0">
                <a:solidFill>
                  <a:srgbClr val="7030A0"/>
                </a:solidFill>
                <a:latin typeface="Arial" panose="020B0604020202020204" pitchFamily="34" charset="0"/>
                <a:cs typeface="Arial" panose="020B0604020202020204" pitchFamily="34" charset="0"/>
              </a:rPr>
              <a:t>, Asma Ait Kaki, </a:t>
            </a:r>
            <a:r>
              <a:rPr lang="fr-FR" sz="1400" dirty="0">
                <a:solidFill>
                  <a:srgbClr val="7030A0"/>
                </a:solidFill>
                <a:latin typeface="Arial" panose="020B0604020202020204" pitchFamily="34" charset="0"/>
                <a:cs typeface="Arial" panose="020B0604020202020204" pitchFamily="34" charset="0"/>
                <a:hlinkClick r:id="rId4"/>
              </a:rPr>
              <a:t>http://slideplayer.fr/slide/3174185/</a:t>
            </a:r>
            <a:endParaRPr lang="fr-FR" altLang="fr-FR" sz="1400" dirty="0">
              <a:solidFill>
                <a:srgbClr val="7030A0"/>
              </a:solidFill>
              <a:latin typeface="Arial" panose="020B0604020202020204" pitchFamily="34" charset="0"/>
              <a:cs typeface="Arial" panose="020B0604020202020204" pitchFamily="34" charset="0"/>
            </a:endParaRPr>
          </a:p>
        </p:txBody>
      </p:sp>
      <p:pic>
        <p:nvPicPr>
          <p:cNvPr id="4" name="Picture 10" descr="rotation_pois_colza_ble-1d1c2">
            <a:extLst>
              <a:ext uri="{FF2B5EF4-FFF2-40B4-BE49-F238E27FC236}">
                <a16:creationId xmlns:a16="http://schemas.microsoft.com/office/drawing/2014/main" id="{8BBB4AD6-0E61-47E6-B1D9-ACE547A73A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650" y="846270"/>
            <a:ext cx="4555060" cy="341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5CD8852B-29BD-495E-8649-301B6C698104}"/>
              </a:ext>
            </a:extLst>
          </p:cNvPr>
          <p:cNvSpPr txBox="1"/>
          <p:nvPr/>
        </p:nvSpPr>
        <p:spPr>
          <a:xfrm>
            <a:off x="7243996" y="4299072"/>
            <a:ext cx="4226368" cy="276999"/>
          </a:xfrm>
          <a:prstGeom prst="rect">
            <a:avLst/>
          </a:prstGeom>
          <a:noFill/>
        </p:spPr>
        <p:txBody>
          <a:bodyPr wrap="square" rtlCol="0">
            <a:spAutoFit/>
          </a:bodyPr>
          <a:lstStyle/>
          <a:p>
            <a:pPr algn="ctr"/>
            <a:r>
              <a:rPr lang="fr-FR" sz="1200" dirty="0">
                <a:solidFill>
                  <a:srgbClr val="7030A0"/>
                </a:solidFill>
              </a:rPr>
              <a:t>Exemple de rotation de culture entre pois, colza, maïs, blé.</a:t>
            </a:r>
          </a:p>
        </p:txBody>
      </p:sp>
      <p:sp>
        <p:nvSpPr>
          <p:cNvPr id="6" name="Espace réservé du numéro de diapositive 1">
            <a:extLst>
              <a:ext uri="{FF2B5EF4-FFF2-40B4-BE49-F238E27FC236}">
                <a16:creationId xmlns:a16="http://schemas.microsoft.com/office/drawing/2014/main" id="{AE44EAF6-2C0D-4A3A-B81A-18C04F1C391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187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38822679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06B2B803-35D2-413F-A26A-C0AC7008F4F1}"/>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Text Box 4">
            <a:extLst>
              <a:ext uri="{FF2B5EF4-FFF2-40B4-BE49-F238E27FC236}">
                <a16:creationId xmlns:a16="http://schemas.microsoft.com/office/drawing/2014/main" id="{482170DC-DC49-4E66-B1D2-43F55A6EA7A6}"/>
              </a:ext>
            </a:extLst>
          </p:cNvPr>
          <p:cNvSpPr txBox="1">
            <a:spLocks noChangeArrowheads="1"/>
          </p:cNvSpPr>
          <p:nvPr/>
        </p:nvSpPr>
        <p:spPr bwMode="auto">
          <a:xfrm>
            <a:off x="179388" y="908050"/>
            <a:ext cx="8785225" cy="4832092"/>
          </a:xfrm>
          <a:prstGeom prst="rect">
            <a:avLst/>
          </a:prstGeom>
          <a:noFill/>
          <a:ln w="9525">
            <a:noFill/>
            <a:miter lim="800000"/>
            <a:headEnd/>
            <a:tailEnd/>
          </a:ln>
        </p:spPr>
        <p:txBody>
          <a:bodyPr>
            <a:spAutoFit/>
          </a:bodyPr>
          <a:lstStyle/>
          <a:p>
            <a:pPr>
              <a:defRPr/>
            </a:pPr>
            <a:r>
              <a:rPr lang="fr-FR" altLang="fr-FR" b="1" u="sng" dirty="0">
                <a:solidFill>
                  <a:srgbClr val="7030A0"/>
                </a:solidFill>
                <a:latin typeface="Arial" panose="020B0604020202020204" pitchFamily="34" charset="0"/>
              </a:rPr>
              <a:t>Annexe 19 </a:t>
            </a:r>
            <a:r>
              <a:rPr lang="fr-FR" b="1" u="sng" dirty="0">
                <a:solidFill>
                  <a:srgbClr val="7030A0"/>
                </a:solidFill>
                <a:latin typeface="Arial" charset="0"/>
              </a:rPr>
              <a:t>: Bibliographie </a:t>
            </a:r>
            <a:r>
              <a:rPr lang="fr-FR" altLang="fr-FR" b="1" u="sng" dirty="0">
                <a:solidFill>
                  <a:srgbClr val="7030A0"/>
                </a:solidFill>
                <a:latin typeface="Arial" panose="020B0604020202020204" pitchFamily="34" charset="0"/>
              </a:rPr>
              <a:t>(suite et fin)</a:t>
            </a:r>
            <a:endParaRPr lang="fr-FR" dirty="0">
              <a:solidFill>
                <a:srgbClr val="7030A0"/>
              </a:solidFill>
              <a:latin typeface="Arial" charset="0"/>
            </a:endParaRPr>
          </a:p>
          <a:p>
            <a:pPr eaLnBrk="1" hangingPunct="1">
              <a:defRPr/>
            </a:pPr>
            <a:endParaRPr lang="fr-FR" b="1" dirty="0">
              <a:solidFill>
                <a:srgbClr val="7030A0"/>
              </a:solidFill>
              <a:latin typeface="Arial" charset="0"/>
            </a:endParaRPr>
          </a:p>
          <a:p>
            <a:pPr marL="342900" indent="-342900" eaLnBrk="1" hangingPunct="1">
              <a:defRPr/>
            </a:pPr>
            <a:r>
              <a:rPr lang="fr-FR" b="1" u="sng" dirty="0">
                <a:solidFill>
                  <a:srgbClr val="7030A0"/>
                </a:solidFill>
                <a:latin typeface="Arial" charset="0"/>
              </a:rPr>
              <a:t>A19.5. Sites et pages web</a:t>
            </a:r>
            <a:endParaRPr lang="fr-FR" b="1" dirty="0">
              <a:solidFill>
                <a:srgbClr val="7030A0"/>
              </a:solidFill>
              <a:latin typeface="Arial" charset="0"/>
            </a:endParaRPr>
          </a:p>
          <a:p>
            <a:pPr marL="342900" indent="-342900" eaLnBrk="1" hangingPunct="1">
              <a:defRPr/>
            </a:pPr>
            <a:endParaRPr lang="fr-FR" sz="1600" dirty="0">
              <a:solidFill>
                <a:srgbClr val="7030A0"/>
              </a:solidFill>
              <a:latin typeface="Arial" charset="0"/>
            </a:endParaRPr>
          </a:p>
          <a:p>
            <a:pPr marL="342900" indent="-342900" eaLnBrk="1" hangingPunct="1">
              <a:defRPr/>
            </a:pPr>
            <a:r>
              <a:rPr lang="fr-FR" sz="1400" dirty="0">
                <a:solidFill>
                  <a:srgbClr val="7030A0"/>
                </a:solidFill>
                <a:latin typeface="Arial" charset="0"/>
                <a:hlinkClick r:id="rId2"/>
              </a:rPr>
              <a:t>www.agriculturebio.org</a:t>
            </a:r>
            <a:r>
              <a:rPr lang="fr-FR" sz="1400" dirty="0">
                <a:solidFill>
                  <a:srgbClr val="7030A0"/>
                </a:solidFill>
                <a:latin typeface="Arial" charset="0"/>
              </a:rPr>
              <a:t> </a:t>
            </a:r>
          </a:p>
          <a:p>
            <a:pPr marL="342900" indent="-342900" eaLnBrk="1" hangingPunct="1">
              <a:defRPr/>
            </a:pPr>
            <a:r>
              <a:rPr lang="fr-FR" sz="1400" dirty="0">
                <a:solidFill>
                  <a:srgbClr val="7030A0"/>
                </a:solidFill>
                <a:latin typeface="Arial" charset="0"/>
                <a:hlinkClick r:id="rId3"/>
              </a:rPr>
              <a:t>www.agri-bio.fr</a:t>
            </a:r>
            <a:r>
              <a:rPr lang="fr-FR" sz="1400" dirty="0">
                <a:solidFill>
                  <a:srgbClr val="7030A0"/>
                </a:solidFill>
                <a:latin typeface="Arial" charset="0"/>
              </a:rPr>
              <a:t> </a:t>
            </a:r>
          </a:p>
          <a:p>
            <a:pPr marL="342900" indent="-342900" eaLnBrk="1" hangingPunct="1">
              <a:defRPr/>
            </a:pPr>
            <a:r>
              <a:rPr lang="fr-FR" sz="1400" dirty="0">
                <a:solidFill>
                  <a:srgbClr val="7030A0"/>
                </a:solidFill>
                <a:latin typeface="Arial" charset="0"/>
                <a:hlinkClick r:id="rId4"/>
              </a:rPr>
              <a:t>www.intelligenceverte.org</a:t>
            </a:r>
            <a:r>
              <a:rPr lang="fr-FR" sz="1400" dirty="0">
                <a:solidFill>
                  <a:srgbClr val="7030A0"/>
                </a:solidFill>
                <a:latin typeface="Arial" charset="0"/>
              </a:rPr>
              <a:t> </a:t>
            </a:r>
          </a:p>
          <a:p>
            <a:pPr algn="just" eaLnBrk="1" hangingPunct="1">
              <a:buFont typeface="Arial" pitchFamily="34" charset="0"/>
              <a:buChar char="•"/>
              <a:defRPr/>
            </a:pPr>
            <a:r>
              <a:rPr lang="fr-FR" sz="1400" i="1" dirty="0">
                <a:solidFill>
                  <a:srgbClr val="7030A0"/>
                </a:solidFill>
                <a:latin typeface="Arial" charset="0"/>
              </a:rPr>
              <a:t> La lutte biologique à l'aide de Trichogrammes, Nicole </a:t>
            </a:r>
            <a:r>
              <a:rPr lang="fr-FR" sz="1400" i="1" dirty="0" err="1">
                <a:solidFill>
                  <a:srgbClr val="7030A0"/>
                </a:solidFill>
                <a:latin typeface="Arial" charset="0"/>
              </a:rPr>
              <a:t>Hawlitzky</a:t>
            </a:r>
            <a:r>
              <a:rPr lang="fr-FR" sz="1400" dirty="0">
                <a:solidFill>
                  <a:srgbClr val="7030A0"/>
                </a:solidFill>
                <a:latin typeface="Arial" charset="0"/>
              </a:rPr>
              <a:t>, Le Courrier de la Cellule Environnement n°16, avril 1992, </a:t>
            </a:r>
            <a:r>
              <a:rPr lang="fr-FR" sz="1400" dirty="0">
                <a:solidFill>
                  <a:srgbClr val="7030A0"/>
                </a:solidFill>
                <a:latin typeface="Arial" charset="0"/>
                <a:hlinkClick r:id="rId5"/>
              </a:rPr>
              <a:t>http://www.inra.fr/dpenv/hawlic16.htm</a:t>
            </a:r>
            <a:r>
              <a:rPr lang="fr-FR" sz="1400" dirty="0">
                <a:solidFill>
                  <a:srgbClr val="7030A0"/>
                </a:solidFill>
                <a:latin typeface="Arial" charset="0"/>
              </a:rPr>
              <a:t> </a:t>
            </a:r>
          </a:p>
          <a:p>
            <a:pPr algn="just" eaLnBrk="1" hangingPunct="1">
              <a:buFont typeface="Arial" pitchFamily="34" charset="0"/>
              <a:buChar char="•"/>
              <a:defRPr/>
            </a:pPr>
            <a:r>
              <a:rPr lang="fr-FR" sz="1400" i="1" dirty="0">
                <a:solidFill>
                  <a:srgbClr val="7030A0"/>
                </a:solidFill>
                <a:latin typeface="Arial" charset="0"/>
              </a:rPr>
              <a:t> La lutte biologique contre la Pyrale du maïs avec les trichogrammes. Évolution de la technique pour une utilisation à grande échelle</a:t>
            </a:r>
            <a:r>
              <a:rPr lang="fr-FR" sz="1400" dirty="0">
                <a:solidFill>
                  <a:srgbClr val="7030A0"/>
                </a:solidFill>
                <a:latin typeface="Arial" charset="0"/>
              </a:rPr>
              <a:t>, Jacques </a:t>
            </a:r>
            <a:r>
              <a:rPr lang="fr-FR" sz="1400" dirty="0" err="1">
                <a:solidFill>
                  <a:srgbClr val="7030A0"/>
                </a:solidFill>
                <a:latin typeface="Arial" charset="0"/>
              </a:rPr>
              <a:t>Frandon</a:t>
            </a:r>
            <a:r>
              <a:rPr lang="fr-FR" sz="1400" dirty="0">
                <a:solidFill>
                  <a:srgbClr val="7030A0"/>
                </a:solidFill>
                <a:latin typeface="Arial" charset="0"/>
              </a:rPr>
              <a:t> et </a:t>
            </a:r>
            <a:r>
              <a:rPr lang="fr-FR" sz="1400" dirty="0" err="1">
                <a:solidFill>
                  <a:srgbClr val="7030A0"/>
                </a:solidFill>
                <a:latin typeface="Arial" charset="0"/>
              </a:rPr>
              <a:t>Firouz</a:t>
            </a:r>
            <a:r>
              <a:rPr lang="fr-FR" sz="1400" dirty="0">
                <a:solidFill>
                  <a:srgbClr val="7030A0"/>
                </a:solidFill>
                <a:latin typeface="Arial" charset="0"/>
              </a:rPr>
              <a:t> </a:t>
            </a:r>
            <a:r>
              <a:rPr lang="fr-FR" sz="1400" dirty="0" err="1">
                <a:solidFill>
                  <a:srgbClr val="7030A0"/>
                </a:solidFill>
                <a:latin typeface="Arial" charset="0"/>
              </a:rPr>
              <a:t>Kabiri</a:t>
            </a:r>
            <a:r>
              <a:rPr lang="fr-FR" sz="1400" dirty="0">
                <a:solidFill>
                  <a:srgbClr val="7030A0"/>
                </a:solidFill>
                <a:latin typeface="Arial" charset="0"/>
              </a:rPr>
              <a:t>, 1998, BIOTOP, route de Biot - D4 , 06560 Valbonne, </a:t>
            </a:r>
            <a:r>
              <a:rPr lang="fr-FR" sz="1400" dirty="0">
                <a:solidFill>
                  <a:srgbClr val="7030A0"/>
                </a:solidFill>
                <a:latin typeface="Arial" charset="0"/>
                <a:hlinkClick r:id="rId6"/>
              </a:rPr>
              <a:t>http://www.inra.fr/dpenv/frandc00.htm</a:t>
            </a:r>
            <a:r>
              <a:rPr lang="fr-FR" sz="1400" dirty="0">
                <a:solidFill>
                  <a:srgbClr val="7030A0"/>
                </a:solidFill>
                <a:latin typeface="Arial" charset="0"/>
              </a:rPr>
              <a:t> </a:t>
            </a:r>
          </a:p>
          <a:p>
            <a:pPr algn="just" eaLnBrk="1" hangingPunct="1">
              <a:buFont typeface="Arial" pitchFamily="34" charset="0"/>
              <a:buChar char="•"/>
              <a:defRPr/>
            </a:pPr>
            <a:r>
              <a:rPr lang="fr-FR" sz="1400" i="1" dirty="0">
                <a:solidFill>
                  <a:srgbClr val="7030A0"/>
                </a:solidFill>
                <a:latin typeface="Arial" charset="0"/>
              </a:rPr>
              <a:t> Dossier : La Lutte Biologique : Les méthodes de lutte physique comme alternatives aux pesticides</a:t>
            </a:r>
            <a:r>
              <a:rPr lang="fr-FR" sz="1400" dirty="0">
                <a:solidFill>
                  <a:srgbClr val="7030A0"/>
                </a:solidFill>
                <a:latin typeface="Arial" charset="0"/>
              </a:rPr>
              <a:t>, Charles Vincent et Bernard Panneton, </a:t>
            </a:r>
            <a:r>
              <a:rPr lang="fr-FR" sz="1400" dirty="0">
                <a:solidFill>
                  <a:srgbClr val="7030A0"/>
                </a:solidFill>
                <a:latin typeface="Arial" charset="0"/>
                <a:hlinkClick r:id="rId7"/>
              </a:rPr>
              <a:t>http://vertigo.revues.org/index4093.html</a:t>
            </a:r>
            <a:r>
              <a:rPr lang="fr-FR" sz="1400" dirty="0">
                <a:solidFill>
                  <a:srgbClr val="7030A0"/>
                </a:solidFill>
                <a:latin typeface="Arial" charset="0"/>
              </a:rPr>
              <a:t> </a:t>
            </a:r>
          </a:p>
          <a:p>
            <a:pPr algn="just" eaLnBrk="1" hangingPunct="1">
              <a:buFont typeface="Arial" pitchFamily="34" charset="0"/>
              <a:buChar char="•"/>
              <a:defRPr/>
            </a:pPr>
            <a:r>
              <a:rPr lang="fr-FR" sz="1400" dirty="0">
                <a:solidFill>
                  <a:srgbClr val="7030A0"/>
                </a:solidFill>
                <a:latin typeface="Arial" charset="0"/>
              </a:rPr>
              <a:t> Organisme auxiliaire en protection des cultures, </a:t>
            </a:r>
            <a:r>
              <a:rPr lang="fr-FR" sz="1400" dirty="0">
                <a:solidFill>
                  <a:srgbClr val="7030A0"/>
                </a:solidFill>
                <a:latin typeface="Arial" charset="0"/>
                <a:hlinkClick r:id="rId8"/>
              </a:rPr>
              <a:t>http://fr.wikipedia.org/wiki/%C3%89liciteur</a:t>
            </a:r>
            <a:r>
              <a:rPr lang="fr-FR" sz="1400" dirty="0">
                <a:solidFill>
                  <a:srgbClr val="7030A0"/>
                </a:solidFill>
                <a:latin typeface="Arial" charset="0"/>
              </a:rPr>
              <a:t> </a:t>
            </a:r>
          </a:p>
          <a:p>
            <a:pPr algn="just" eaLnBrk="1" hangingPunct="1">
              <a:buFont typeface="Arial" pitchFamily="34" charset="0"/>
              <a:buChar char="•"/>
              <a:defRPr/>
            </a:pPr>
            <a:r>
              <a:rPr lang="fr-FR" sz="1400" dirty="0">
                <a:solidFill>
                  <a:srgbClr val="7030A0"/>
                </a:solidFill>
                <a:latin typeface="Arial" charset="0"/>
                <a:hlinkClick r:id="rId9"/>
              </a:rPr>
              <a:t> http://en.wikipedia.org/wiki/Biological_pesticide</a:t>
            </a:r>
            <a:r>
              <a:rPr lang="fr-FR" sz="1400" dirty="0">
                <a:solidFill>
                  <a:srgbClr val="7030A0"/>
                </a:solidFill>
                <a:latin typeface="Arial" charset="0"/>
              </a:rPr>
              <a:t> </a:t>
            </a:r>
          </a:p>
          <a:p>
            <a:pPr algn="just" eaLnBrk="1" hangingPunct="1">
              <a:buFont typeface="Arial" pitchFamily="34" charset="0"/>
              <a:buChar char="•"/>
              <a:defRPr/>
            </a:pPr>
            <a:r>
              <a:rPr lang="fr-FR" sz="1400" dirty="0">
                <a:solidFill>
                  <a:srgbClr val="7030A0"/>
                </a:solidFill>
                <a:latin typeface="Arial" charset="0"/>
                <a:hlinkClick r:id="rId10"/>
              </a:rPr>
              <a:t> www.combat-monsanto.org</a:t>
            </a:r>
            <a:r>
              <a:rPr lang="fr-FR" sz="1400" dirty="0">
                <a:solidFill>
                  <a:srgbClr val="7030A0"/>
                </a:solidFill>
                <a:latin typeface="Arial" charset="0"/>
              </a:rPr>
              <a:t> </a:t>
            </a:r>
          </a:p>
          <a:p>
            <a:pPr algn="just">
              <a:buFont typeface="Arial" pitchFamily="34" charset="0"/>
              <a:buChar char="•"/>
              <a:defRPr/>
            </a:pPr>
            <a:r>
              <a:rPr lang="fr-FR" sz="1400" dirty="0">
                <a:solidFill>
                  <a:srgbClr val="7030A0"/>
                </a:solidFill>
                <a:latin typeface="Arial" charset="0"/>
                <a:hlinkClick r:id="rId11"/>
              </a:rPr>
              <a:t> https://fr.wikipedia.org/wiki/Liste_de_plantes_r%C3%A9pulsives</a:t>
            </a:r>
            <a:endParaRPr lang="fr-FR" sz="1400" dirty="0">
              <a:solidFill>
                <a:srgbClr val="7030A0"/>
              </a:solidFill>
              <a:latin typeface="Arial" charset="0"/>
            </a:endParaRPr>
          </a:p>
          <a:p>
            <a:pPr algn="just">
              <a:buFont typeface="Arial" pitchFamily="34" charset="0"/>
              <a:buChar char="•"/>
              <a:defRPr/>
            </a:pPr>
            <a:r>
              <a:rPr lang="fr-FR" sz="1400" dirty="0">
                <a:solidFill>
                  <a:srgbClr val="7030A0"/>
                </a:solidFill>
                <a:latin typeface="Arial" charset="0"/>
              </a:rPr>
              <a:t> </a:t>
            </a:r>
            <a:r>
              <a:rPr lang="fr-FR" sz="1400" dirty="0">
                <a:solidFill>
                  <a:srgbClr val="7030A0"/>
                </a:solidFill>
                <a:latin typeface="Arial" charset="0"/>
                <a:hlinkClick r:id="rId12"/>
              </a:rPr>
              <a:t>http://www7.inra.fr/opie-insectes/luttebio.htm</a:t>
            </a:r>
            <a:r>
              <a:rPr lang="fr-FR" sz="1400" dirty="0">
                <a:solidFill>
                  <a:srgbClr val="7030A0"/>
                </a:solidFill>
                <a:latin typeface="Arial" charset="0"/>
              </a:rPr>
              <a:t>  </a:t>
            </a:r>
          </a:p>
          <a:p>
            <a:pPr algn="just">
              <a:buFont typeface="Arial" pitchFamily="34" charset="0"/>
              <a:buChar char="•"/>
              <a:defRPr/>
            </a:pPr>
            <a:r>
              <a:rPr lang="fr-FR" altLang="fr-FR" sz="1400" dirty="0">
                <a:solidFill>
                  <a:srgbClr val="7030A0"/>
                </a:solidFill>
                <a:latin typeface="Arial" panose="020B0604020202020204" pitchFamily="34" charset="0"/>
              </a:rPr>
              <a:t> </a:t>
            </a:r>
            <a:r>
              <a:rPr lang="fr-FR" altLang="fr-FR" sz="1400" i="1" dirty="0">
                <a:solidFill>
                  <a:srgbClr val="7030A0"/>
                </a:solidFill>
                <a:latin typeface="Arial" panose="020B0604020202020204" pitchFamily="34" charset="0"/>
              </a:rPr>
              <a:t>Une dizaine de livrets </a:t>
            </a:r>
            <a:r>
              <a:rPr lang="fr-FR" altLang="fr-FR" sz="1400" i="1" dirty="0" err="1">
                <a:solidFill>
                  <a:srgbClr val="7030A0"/>
                </a:solidFill>
                <a:latin typeface="Arial" panose="020B0604020202020204" pitchFamily="34" charset="0"/>
              </a:rPr>
              <a:t>pdf</a:t>
            </a:r>
            <a:r>
              <a:rPr lang="fr-FR" altLang="fr-FR" sz="1400" i="1" dirty="0">
                <a:solidFill>
                  <a:srgbClr val="7030A0"/>
                </a:solidFill>
                <a:latin typeface="Arial" panose="020B0604020202020204" pitchFamily="34" charset="0"/>
              </a:rPr>
              <a:t> pour le jardinage bio, sur le site « jardiner au naturel », </a:t>
            </a:r>
            <a:r>
              <a:rPr lang="fr-FR" altLang="fr-FR" sz="1400" dirty="0">
                <a:solidFill>
                  <a:srgbClr val="7030A0"/>
                </a:solidFill>
                <a:latin typeface="Arial" panose="020B0604020202020204" pitchFamily="34" charset="0"/>
                <a:hlinkClick r:id="rId13"/>
              </a:rPr>
              <a:t>http://www.jardineraunaturel.org/fr/outils-d-information/listing.php?id=81</a:t>
            </a:r>
            <a:r>
              <a:rPr lang="fr-FR" altLang="fr-FR" sz="1400" dirty="0">
                <a:solidFill>
                  <a:srgbClr val="7030A0"/>
                </a:solidFill>
                <a:latin typeface="Arial" panose="020B0604020202020204" pitchFamily="34" charset="0"/>
              </a:rPr>
              <a:t>  </a:t>
            </a:r>
          </a:p>
        </p:txBody>
      </p:sp>
      <p:pic>
        <p:nvPicPr>
          <p:cNvPr id="5" name="Image 4">
            <a:extLst>
              <a:ext uri="{FF2B5EF4-FFF2-40B4-BE49-F238E27FC236}">
                <a16:creationId xmlns:a16="http://schemas.microsoft.com/office/drawing/2014/main" id="{16DC559D-55C8-42A4-B4BB-27EAF89DEB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20132" y="3977933"/>
            <a:ext cx="2231755" cy="2231755"/>
          </a:xfrm>
          <a:prstGeom prst="rect">
            <a:avLst/>
          </a:prstGeom>
        </p:spPr>
      </p:pic>
      <p:sp>
        <p:nvSpPr>
          <p:cNvPr id="7" name="Espace réservé du numéro de diapositive 1">
            <a:extLst>
              <a:ext uri="{FF2B5EF4-FFF2-40B4-BE49-F238E27FC236}">
                <a16:creationId xmlns:a16="http://schemas.microsoft.com/office/drawing/2014/main" id="{C584052F-A0CC-430E-B70C-7B7EBFF80FC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188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62178794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A8F493E9-916A-4B93-91CF-286414477E44}"/>
              </a:ext>
            </a:extLst>
          </p:cNvPr>
          <p:cNvGraphicFramePr>
            <a:graphicFrameLocks noGrp="1"/>
          </p:cNvGraphicFramePr>
          <p:nvPr>
            <p:extLst>
              <p:ext uri="{D42A27DB-BD31-4B8C-83A1-F6EECF244321}">
                <p14:modId xmlns:p14="http://schemas.microsoft.com/office/powerpoint/2010/main" val="1021359493"/>
              </p:ext>
            </p:extLst>
          </p:nvPr>
        </p:nvGraphicFramePr>
        <p:xfrm>
          <a:off x="497086" y="613015"/>
          <a:ext cx="8715376" cy="6084893"/>
        </p:xfrm>
        <a:graphic>
          <a:graphicData uri="http://schemas.openxmlformats.org/drawingml/2006/table">
            <a:tbl>
              <a:tblPr/>
              <a:tblGrid>
                <a:gridCol w="2178844">
                  <a:extLst>
                    <a:ext uri="{9D8B030D-6E8A-4147-A177-3AD203B41FA5}">
                      <a16:colId xmlns:a16="http://schemas.microsoft.com/office/drawing/2014/main" val="20000"/>
                    </a:ext>
                  </a:extLst>
                </a:gridCol>
                <a:gridCol w="2178844">
                  <a:extLst>
                    <a:ext uri="{9D8B030D-6E8A-4147-A177-3AD203B41FA5}">
                      <a16:colId xmlns:a16="http://schemas.microsoft.com/office/drawing/2014/main" val="20001"/>
                    </a:ext>
                  </a:extLst>
                </a:gridCol>
                <a:gridCol w="2178844">
                  <a:extLst>
                    <a:ext uri="{9D8B030D-6E8A-4147-A177-3AD203B41FA5}">
                      <a16:colId xmlns:a16="http://schemas.microsoft.com/office/drawing/2014/main" val="20002"/>
                    </a:ext>
                  </a:extLst>
                </a:gridCol>
                <a:gridCol w="2178844">
                  <a:extLst>
                    <a:ext uri="{9D8B030D-6E8A-4147-A177-3AD203B41FA5}">
                      <a16:colId xmlns:a16="http://schemas.microsoft.com/office/drawing/2014/main" val="20003"/>
                    </a:ext>
                  </a:extLst>
                </a:gridCol>
              </a:tblGrid>
              <a:tr h="235582">
                <a:tc>
                  <a:txBody>
                    <a:bodyPr/>
                    <a:lstStyle/>
                    <a:p>
                      <a:pPr>
                        <a:lnSpc>
                          <a:spcPct val="115000"/>
                        </a:lnSpc>
                        <a:spcAft>
                          <a:spcPts val="1000"/>
                        </a:spcAft>
                      </a:pPr>
                      <a:r>
                        <a:rPr lang="fr-FR" sz="900" b="1" dirty="0">
                          <a:solidFill>
                            <a:srgbClr val="005C2A"/>
                          </a:solidFill>
                          <a:latin typeface="Times New Roman"/>
                          <a:ea typeface="Times New Roman"/>
                          <a:cs typeface="Times New Roman"/>
                        </a:rPr>
                        <a:t>CARACTÉRISTIQUE</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b="1" dirty="0">
                          <a:solidFill>
                            <a:srgbClr val="005C2A"/>
                          </a:solidFill>
                          <a:latin typeface="Times New Roman"/>
                          <a:ea typeface="Times New Roman"/>
                          <a:cs typeface="Times New Roman"/>
                        </a:rPr>
                        <a:t>MÉTHODE</a:t>
                      </a:r>
                      <a:r>
                        <a:rPr lang="fr-FR" sz="900" b="1" baseline="0" dirty="0">
                          <a:solidFill>
                            <a:srgbClr val="005C2A"/>
                          </a:solidFill>
                          <a:latin typeface="Times New Roman"/>
                          <a:ea typeface="Times New Roman"/>
                          <a:cs typeface="Times New Roman"/>
                        </a:rPr>
                        <a:t> </a:t>
                      </a:r>
                      <a:r>
                        <a:rPr lang="fr-FR" sz="900" b="1" dirty="0">
                          <a:solidFill>
                            <a:srgbClr val="005C2A"/>
                          </a:solidFill>
                          <a:latin typeface="Times New Roman"/>
                          <a:ea typeface="Times New Roman"/>
                          <a:cs typeface="Times New Roman"/>
                        </a:rPr>
                        <a:t>CHIMIQUE</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8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b="1" dirty="0">
                          <a:solidFill>
                            <a:srgbClr val="005C2A"/>
                          </a:solidFill>
                          <a:latin typeface="Times New Roman"/>
                          <a:ea typeface="Times New Roman"/>
                          <a:cs typeface="Times New Roman"/>
                        </a:rPr>
                        <a:t>MÉTHODE</a:t>
                      </a:r>
                      <a:r>
                        <a:rPr lang="fr-FR" sz="900" b="1" baseline="0" dirty="0">
                          <a:solidFill>
                            <a:srgbClr val="005C2A"/>
                          </a:solidFill>
                          <a:latin typeface="Times New Roman"/>
                          <a:ea typeface="Times New Roman"/>
                          <a:cs typeface="Times New Roman"/>
                        </a:rPr>
                        <a:t> </a:t>
                      </a:r>
                      <a:r>
                        <a:rPr lang="fr-FR" sz="900" b="1" dirty="0">
                          <a:solidFill>
                            <a:srgbClr val="005C2A"/>
                          </a:solidFill>
                          <a:latin typeface="Times New Roman"/>
                          <a:ea typeface="Times New Roman"/>
                          <a:cs typeface="Times New Roman"/>
                        </a:rPr>
                        <a:t>BIOLOGIQUE</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8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b="1" dirty="0">
                          <a:solidFill>
                            <a:srgbClr val="005C2A"/>
                          </a:solidFill>
                          <a:latin typeface="Times New Roman"/>
                          <a:ea typeface="Times New Roman"/>
                          <a:cs typeface="Times New Roman"/>
                        </a:rPr>
                        <a:t>MÉTHODE</a:t>
                      </a:r>
                      <a:r>
                        <a:rPr lang="fr-FR" sz="900" b="1" baseline="0" dirty="0">
                          <a:solidFill>
                            <a:srgbClr val="005C2A"/>
                          </a:solidFill>
                          <a:latin typeface="Times New Roman"/>
                          <a:ea typeface="Times New Roman"/>
                          <a:cs typeface="Times New Roman"/>
                        </a:rPr>
                        <a:t> </a:t>
                      </a:r>
                      <a:r>
                        <a:rPr lang="fr-FR" sz="900" b="1" dirty="0">
                          <a:solidFill>
                            <a:srgbClr val="005C2A"/>
                          </a:solidFill>
                          <a:latin typeface="Times New Roman"/>
                          <a:ea typeface="Times New Roman"/>
                          <a:cs typeface="Times New Roman"/>
                        </a:rPr>
                        <a:t>PHYSIQUE</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8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5582">
                <a:tc>
                  <a:txBody>
                    <a:bodyPr/>
                    <a:lstStyle/>
                    <a:p>
                      <a:pPr>
                        <a:lnSpc>
                          <a:spcPct val="115000"/>
                        </a:lnSpc>
                        <a:spcAft>
                          <a:spcPts val="1000"/>
                        </a:spcAft>
                      </a:pPr>
                      <a:r>
                        <a:rPr lang="fr-FR" sz="900">
                          <a:solidFill>
                            <a:srgbClr val="005C2A"/>
                          </a:solidFill>
                          <a:latin typeface="Times New Roman"/>
                          <a:ea typeface="Times New Roman"/>
                          <a:cs typeface="Times New Roman"/>
                        </a:rPr>
                        <a:t>Apparition</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20ième siècle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20ième siècle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Avec l’agriculture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5582">
                <a:tc>
                  <a:txBody>
                    <a:bodyPr/>
                    <a:lstStyle/>
                    <a:p>
                      <a:pPr>
                        <a:lnSpc>
                          <a:spcPct val="115000"/>
                        </a:lnSpc>
                        <a:spcAft>
                          <a:spcPts val="1000"/>
                        </a:spcAft>
                      </a:pPr>
                      <a:r>
                        <a:rPr lang="fr-FR" sz="900">
                          <a:solidFill>
                            <a:srgbClr val="005C2A"/>
                          </a:solidFill>
                          <a:latin typeface="Times New Roman"/>
                          <a:ea typeface="Times New Roman"/>
                          <a:cs typeface="Times New Roman"/>
                        </a:rPr>
                        <a:t>Homologation</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Requise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Quelques cas</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Jamais</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3316">
                <a:tc>
                  <a:txBody>
                    <a:bodyPr/>
                    <a:lstStyle/>
                    <a:p>
                      <a:pPr>
                        <a:lnSpc>
                          <a:spcPct val="115000"/>
                        </a:lnSpc>
                        <a:spcAft>
                          <a:spcPts val="1000"/>
                        </a:spcAft>
                      </a:pPr>
                      <a:r>
                        <a:rPr lang="fr-FR" sz="900">
                          <a:solidFill>
                            <a:srgbClr val="005C2A"/>
                          </a:solidFill>
                          <a:latin typeface="Times New Roman"/>
                          <a:ea typeface="Times New Roman"/>
                          <a:cs typeface="Times New Roman"/>
                        </a:rPr>
                        <a:t>Sciences en support</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Chimie analytique et de synthèse, biologie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Biologie, biotechnologie, écologie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Ingénierie (mécanique, électrique, électronique), biologie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5582">
                <a:tc>
                  <a:txBody>
                    <a:bodyPr/>
                    <a:lstStyle/>
                    <a:p>
                      <a:pPr>
                        <a:lnSpc>
                          <a:spcPct val="115000"/>
                        </a:lnSpc>
                        <a:spcAft>
                          <a:spcPts val="1000"/>
                        </a:spcAft>
                      </a:pPr>
                      <a:r>
                        <a:rPr lang="fr-FR" sz="900">
                          <a:solidFill>
                            <a:srgbClr val="005C2A"/>
                          </a:solidFill>
                          <a:latin typeface="Times New Roman"/>
                          <a:ea typeface="Times New Roman"/>
                          <a:cs typeface="Times New Roman"/>
                        </a:rPr>
                        <a:t>Références scientifiques</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Très abondantes</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Abondantes</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Peu</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4509">
                <a:tc>
                  <a:txBody>
                    <a:bodyPr/>
                    <a:lstStyle/>
                    <a:p>
                      <a:pPr>
                        <a:lnSpc>
                          <a:spcPct val="115000"/>
                        </a:lnSpc>
                        <a:spcAft>
                          <a:spcPts val="1000"/>
                        </a:spcAft>
                      </a:pPr>
                      <a:r>
                        <a:rPr lang="fr-FR" sz="900">
                          <a:solidFill>
                            <a:srgbClr val="005C2A"/>
                          </a:solidFill>
                          <a:latin typeface="Times New Roman"/>
                          <a:ea typeface="Times New Roman"/>
                          <a:cs typeface="Times New Roman"/>
                        </a:rPr>
                        <a:t>Action résiduelle (résidus et rémanence)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Oui (variable)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Oui (si reproduction)</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Négligeable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3316">
                <a:tc>
                  <a:txBody>
                    <a:bodyPr/>
                    <a:lstStyle/>
                    <a:p>
                      <a:pPr>
                        <a:lnSpc>
                          <a:spcPct val="115000"/>
                        </a:lnSpc>
                        <a:spcAft>
                          <a:spcPts val="1000"/>
                        </a:spcAft>
                      </a:pPr>
                      <a:r>
                        <a:rPr lang="fr-FR" sz="900">
                          <a:solidFill>
                            <a:srgbClr val="005C2A"/>
                          </a:solidFill>
                          <a:latin typeface="Times New Roman"/>
                          <a:ea typeface="Times New Roman"/>
                          <a:cs typeface="Times New Roman"/>
                        </a:rPr>
                        <a:t>Possibilités d’utilisation avec une autre méthode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005C2A"/>
                          </a:solidFill>
                          <a:latin typeface="Times New Roman"/>
                          <a:ea typeface="Times New Roman"/>
                          <a:cs typeface="Times New Roman"/>
                        </a:rPr>
                        <a:t>Oui </a:t>
                      </a:r>
                      <a:r>
                        <a:rPr lang="fr-FR" sz="900" dirty="0">
                          <a:solidFill>
                            <a:srgbClr val="EE4422"/>
                          </a:solidFill>
                          <a:latin typeface="Times New Roman"/>
                          <a:ea typeface="Times New Roman"/>
                          <a:cs typeface="Times New Roman"/>
                        </a:rPr>
                        <a:t>(parfois difficile avec méthodes biologiques)</a:t>
                      </a:r>
                      <a:endParaRPr lang="fr-FR" sz="900" dirty="0">
                        <a:solidFill>
                          <a:srgbClr val="EE4422"/>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Oui</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Oui</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5582">
                <a:tc>
                  <a:txBody>
                    <a:bodyPr/>
                    <a:lstStyle/>
                    <a:p>
                      <a:pPr>
                        <a:lnSpc>
                          <a:spcPct val="115000"/>
                        </a:lnSpc>
                        <a:spcAft>
                          <a:spcPts val="1000"/>
                        </a:spcAft>
                      </a:pPr>
                      <a:r>
                        <a:rPr lang="fr-FR" sz="900">
                          <a:solidFill>
                            <a:srgbClr val="005C2A"/>
                          </a:solidFill>
                          <a:latin typeface="Times New Roman"/>
                          <a:ea typeface="Times New Roman"/>
                          <a:cs typeface="Times New Roman"/>
                        </a:rPr>
                        <a:t>Méthode active ou passive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Active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Active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Active et passive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5582">
                <a:tc>
                  <a:txBody>
                    <a:bodyPr/>
                    <a:lstStyle/>
                    <a:p>
                      <a:pPr>
                        <a:lnSpc>
                          <a:spcPct val="115000"/>
                        </a:lnSpc>
                        <a:spcAft>
                          <a:spcPts val="1000"/>
                        </a:spcAft>
                      </a:pPr>
                      <a:r>
                        <a:rPr lang="fr-FR" sz="900">
                          <a:solidFill>
                            <a:srgbClr val="005C2A"/>
                          </a:solidFill>
                          <a:latin typeface="Times New Roman"/>
                          <a:ea typeface="Times New Roman"/>
                          <a:cs typeface="Times New Roman"/>
                        </a:rPr>
                        <a:t>Application en grandes cultures</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Elevée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Faible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Faible à modérée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93316">
                <a:tc>
                  <a:txBody>
                    <a:bodyPr/>
                    <a:lstStyle/>
                    <a:p>
                      <a:pPr>
                        <a:lnSpc>
                          <a:spcPct val="115000"/>
                        </a:lnSpc>
                        <a:spcAft>
                          <a:spcPts val="1000"/>
                        </a:spcAft>
                      </a:pPr>
                      <a:r>
                        <a:rPr lang="fr-FR" sz="900" dirty="0">
                          <a:solidFill>
                            <a:srgbClr val="005C2A"/>
                          </a:solidFill>
                          <a:latin typeface="Times New Roman"/>
                          <a:ea typeface="Times New Roman"/>
                          <a:cs typeface="Times New Roman"/>
                        </a:rPr>
                        <a:t>Application pour des cultures à forte marge à l’hectare</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Elevée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Modérée à élevée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Modérée à élevée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5582">
                <a:tc>
                  <a:txBody>
                    <a:bodyPr/>
                    <a:lstStyle/>
                    <a:p>
                      <a:pPr>
                        <a:lnSpc>
                          <a:spcPct val="115000"/>
                        </a:lnSpc>
                        <a:spcAft>
                          <a:spcPts val="1000"/>
                        </a:spcAft>
                      </a:pPr>
                      <a:r>
                        <a:rPr lang="fr-FR" sz="900">
                          <a:solidFill>
                            <a:srgbClr val="005C2A"/>
                          </a:solidFill>
                          <a:latin typeface="Times New Roman"/>
                          <a:ea typeface="Times New Roman"/>
                          <a:cs typeface="Times New Roman"/>
                        </a:rPr>
                        <a:t>Sécurité pour la culture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005C2A"/>
                          </a:solidFill>
                          <a:latin typeface="Times New Roman"/>
                          <a:ea typeface="Times New Roman"/>
                          <a:cs typeface="Times New Roman"/>
                        </a:rPr>
                        <a:t>Moyenne à élevé (</a:t>
                      </a:r>
                      <a:r>
                        <a:rPr lang="fr-FR" sz="900" dirty="0" err="1">
                          <a:solidFill>
                            <a:srgbClr val="EE4422"/>
                          </a:solidFill>
                          <a:latin typeface="Times New Roman"/>
                          <a:ea typeface="Times New Roman"/>
                          <a:cs typeface="Times New Roman"/>
                        </a:rPr>
                        <a:t>phytotoxicité</a:t>
                      </a:r>
                      <a:r>
                        <a:rPr lang="fr-FR" sz="900" dirty="0">
                          <a:solidFill>
                            <a:srgbClr val="005C2A"/>
                          </a:solidFill>
                          <a:latin typeface="Times New Roman"/>
                          <a:ea typeface="Times New Roman"/>
                          <a:cs typeface="Times New Roman"/>
                        </a:rPr>
                        <a:t>)</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005C2A"/>
                          </a:solidFill>
                          <a:latin typeface="Times New Roman"/>
                          <a:ea typeface="Times New Roman"/>
                          <a:cs typeface="Times New Roman"/>
                        </a:rPr>
                        <a:t>Élevée</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Élevée (passives) Faible (actives)</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5582">
                <a:tc>
                  <a:txBody>
                    <a:bodyPr/>
                    <a:lstStyle/>
                    <a:p>
                      <a:pPr>
                        <a:lnSpc>
                          <a:spcPct val="115000"/>
                        </a:lnSpc>
                        <a:spcAft>
                          <a:spcPts val="1000"/>
                        </a:spcAft>
                      </a:pPr>
                      <a:r>
                        <a:rPr lang="fr-FR" sz="900">
                          <a:solidFill>
                            <a:srgbClr val="005C2A"/>
                          </a:solidFill>
                          <a:latin typeface="Times New Roman"/>
                          <a:ea typeface="Times New Roman"/>
                          <a:cs typeface="Times New Roman"/>
                        </a:rPr>
                        <a:t>Main-d’œuvre requise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Faible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Elevée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Moyenne à élevée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14509">
                <a:tc>
                  <a:txBody>
                    <a:bodyPr/>
                    <a:lstStyle/>
                    <a:p>
                      <a:pPr>
                        <a:lnSpc>
                          <a:spcPct val="115000"/>
                        </a:lnSpc>
                        <a:spcAft>
                          <a:spcPts val="1000"/>
                        </a:spcAft>
                      </a:pPr>
                      <a:r>
                        <a:rPr lang="fr-FR" sz="900" b="1" dirty="0">
                          <a:solidFill>
                            <a:srgbClr val="005C2A"/>
                          </a:solidFill>
                          <a:latin typeface="Times New Roman"/>
                          <a:ea typeface="Times New Roman"/>
                          <a:cs typeface="Times New Roman"/>
                        </a:rPr>
                        <a:t>Rendement de chantier (hectares / heure)</a:t>
                      </a:r>
                      <a:endParaRPr lang="fr-FR" sz="900" b="1"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1C17ED"/>
                          </a:solidFill>
                          <a:latin typeface="Times New Roman"/>
                          <a:ea typeface="Times New Roman"/>
                          <a:cs typeface="Times New Roman"/>
                        </a:rPr>
                        <a:t>Elevé</a:t>
                      </a:r>
                      <a:endParaRPr lang="fr-FR" sz="900" dirty="0">
                        <a:solidFill>
                          <a:srgbClr val="1C17ED"/>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005C2A"/>
                          </a:solidFill>
                          <a:latin typeface="Times New Roman"/>
                          <a:ea typeface="Times New Roman"/>
                          <a:cs typeface="Times New Roman"/>
                        </a:rPr>
                        <a:t>Variable</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005C2A"/>
                          </a:solidFill>
                          <a:latin typeface="Times New Roman"/>
                          <a:ea typeface="Times New Roman"/>
                          <a:cs typeface="Times New Roman"/>
                        </a:rPr>
                        <a:t>Faible (actives) </a:t>
                      </a:r>
                      <a:r>
                        <a:rPr lang="fr-FR" sz="900" dirty="0">
                          <a:solidFill>
                            <a:srgbClr val="1C17ED"/>
                          </a:solidFill>
                          <a:latin typeface="Times New Roman"/>
                          <a:ea typeface="Times New Roman"/>
                          <a:cs typeface="Times New Roman"/>
                        </a:rPr>
                        <a:t>Elevé (passives)</a:t>
                      </a:r>
                      <a:endParaRPr lang="fr-FR" sz="900" dirty="0">
                        <a:solidFill>
                          <a:srgbClr val="1C17ED"/>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17849">
                <a:tc>
                  <a:txBody>
                    <a:bodyPr/>
                    <a:lstStyle/>
                    <a:p>
                      <a:pPr>
                        <a:lnSpc>
                          <a:spcPct val="115000"/>
                        </a:lnSpc>
                        <a:spcAft>
                          <a:spcPts val="1000"/>
                        </a:spcAft>
                      </a:pPr>
                      <a:r>
                        <a:rPr lang="fr-FR" sz="900" dirty="0">
                          <a:solidFill>
                            <a:srgbClr val="005C2A"/>
                          </a:solidFill>
                          <a:latin typeface="Times New Roman"/>
                          <a:ea typeface="Times New Roman"/>
                          <a:cs typeface="Times New Roman"/>
                        </a:rPr>
                        <a:t>Site d’action</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Appareil photosynthétique, système nerveux (quelques gênes seulement)</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Systèmes d’adaptation aux stress biotiques</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Systèmes d’adaptation aux stress abiotiques</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93316">
                <a:tc>
                  <a:txBody>
                    <a:bodyPr/>
                    <a:lstStyle/>
                    <a:p>
                      <a:pPr>
                        <a:lnSpc>
                          <a:spcPct val="115000"/>
                        </a:lnSpc>
                        <a:spcAft>
                          <a:spcPts val="1000"/>
                        </a:spcAft>
                      </a:pPr>
                      <a:r>
                        <a:rPr lang="fr-FR" sz="900" b="1" dirty="0">
                          <a:solidFill>
                            <a:srgbClr val="005C2A"/>
                          </a:solidFill>
                          <a:latin typeface="Times New Roman"/>
                          <a:ea typeface="Times New Roman"/>
                          <a:cs typeface="Times New Roman"/>
                        </a:rPr>
                        <a:t>Exigences environnementales ou toxicologiques, sécurité</a:t>
                      </a:r>
                      <a:endParaRPr lang="fr-FR" sz="900" b="1"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FF0000"/>
                          </a:solidFill>
                          <a:latin typeface="Times New Roman"/>
                          <a:ea typeface="Times New Roman"/>
                          <a:cs typeface="Times New Roman"/>
                        </a:rPr>
                        <a:t>Elevées et coûteuses</a:t>
                      </a:r>
                      <a:endParaRPr lang="fr-FR" sz="900" dirty="0">
                        <a:solidFill>
                          <a:srgbClr val="FF0000"/>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EE4422"/>
                          </a:solidFill>
                          <a:latin typeface="Times New Roman"/>
                          <a:ea typeface="Times New Roman"/>
                          <a:cs typeface="Times New Roman"/>
                        </a:rPr>
                        <a:t>Moyennes (ex. virus)</a:t>
                      </a:r>
                      <a:endParaRPr lang="fr-FR" sz="900" dirty="0">
                        <a:solidFill>
                          <a:srgbClr val="EE4422"/>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Faibles (exception: rayonnement électromagnétique)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17849">
                <a:tc>
                  <a:txBody>
                    <a:bodyPr/>
                    <a:lstStyle/>
                    <a:p>
                      <a:pPr>
                        <a:lnSpc>
                          <a:spcPct val="115000"/>
                        </a:lnSpc>
                        <a:spcAft>
                          <a:spcPts val="1000"/>
                        </a:spcAft>
                      </a:pPr>
                      <a:r>
                        <a:rPr lang="fr-FR" sz="900">
                          <a:solidFill>
                            <a:srgbClr val="005C2A"/>
                          </a:solidFill>
                          <a:latin typeface="Times New Roman"/>
                          <a:ea typeface="Times New Roman"/>
                          <a:cs typeface="Times New Roman"/>
                        </a:rPr>
                        <a:t>Impact géographique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b="1" dirty="0">
                          <a:solidFill>
                            <a:srgbClr val="FF0000"/>
                          </a:solidFill>
                          <a:latin typeface="Times New Roman"/>
                          <a:ea typeface="Times New Roman"/>
                          <a:cs typeface="Times New Roman"/>
                        </a:rPr>
                        <a:t>Dérive, ruissellement, évaporation, chaîne alimentaire</a:t>
                      </a:r>
                      <a:endParaRPr lang="fr-FR" sz="900" b="1" dirty="0">
                        <a:solidFill>
                          <a:srgbClr val="FF0000"/>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FF0000"/>
                          </a:solidFill>
                          <a:latin typeface="Times New Roman"/>
                          <a:ea typeface="Times New Roman"/>
                          <a:cs typeface="Times New Roman"/>
                        </a:rPr>
                        <a:t>Colonisation par des parasites ou prédateurs d’habitats non visés</a:t>
                      </a:r>
                      <a:endParaRPr lang="fr-FR" sz="900" dirty="0">
                        <a:solidFill>
                          <a:srgbClr val="FF0000"/>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005C2A"/>
                          </a:solidFill>
                          <a:latin typeface="Times New Roman"/>
                          <a:ea typeface="Times New Roman"/>
                          <a:cs typeface="Times New Roman"/>
                        </a:rPr>
                        <a:t>Restreint à la zone traitée (exception: rayonnement électromagnétique)</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35582">
                <a:tc>
                  <a:txBody>
                    <a:bodyPr/>
                    <a:lstStyle/>
                    <a:p>
                      <a:pPr>
                        <a:lnSpc>
                          <a:spcPct val="115000"/>
                        </a:lnSpc>
                        <a:spcAft>
                          <a:spcPts val="1000"/>
                        </a:spcAft>
                      </a:pPr>
                      <a:r>
                        <a:rPr lang="fr-FR" sz="900" b="1" dirty="0">
                          <a:solidFill>
                            <a:srgbClr val="005C2A"/>
                          </a:solidFill>
                          <a:latin typeface="Times New Roman"/>
                          <a:ea typeface="Times New Roman"/>
                          <a:cs typeface="Times New Roman"/>
                        </a:rPr>
                        <a:t>Quantité d’énergie requise</a:t>
                      </a:r>
                      <a:endParaRPr lang="fr-FR" sz="900" b="1"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b="1" dirty="0">
                          <a:solidFill>
                            <a:srgbClr val="FF0000"/>
                          </a:solidFill>
                          <a:latin typeface="Times New Roman"/>
                          <a:ea typeface="Times New Roman"/>
                          <a:cs typeface="Times New Roman"/>
                        </a:rPr>
                        <a:t>Élevée pour la production</a:t>
                      </a:r>
                      <a:endParaRPr lang="fr-FR" sz="900" b="1" dirty="0">
                        <a:solidFill>
                          <a:srgbClr val="FF0000"/>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Faible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Faible (passives) Elevée (actives)</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533359">
                <a:tc>
                  <a:txBody>
                    <a:bodyPr/>
                    <a:lstStyle/>
                    <a:p>
                      <a:pPr>
                        <a:lnSpc>
                          <a:spcPct val="115000"/>
                        </a:lnSpc>
                        <a:spcAft>
                          <a:spcPts val="1000"/>
                        </a:spcAft>
                      </a:pPr>
                      <a:r>
                        <a:rPr lang="fr-FR" sz="900" b="1" dirty="0">
                          <a:solidFill>
                            <a:srgbClr val="005C2A"/>
                          </a:solidFill>
                          <a:latin typeface="Times New Roman"/>
                          <a:ea typeface="Times New Roman"/>
                          <a:cs typeface="Times New Roman"/>
                        </a:rPr>
                        <a:t>Machinerie requise</a:t>
                      </a:r>
                      <a:endParaRPr lang="fr-FR" sz="900" b="1"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FF0000"/>
                          </a:solidFill>
                          <a:latin typeface="Times New Roman"/>
                          <a:ea typeface="Times New Roman"/>
                          <a:cs typeface="Times New Roman"/>
                        </a:rPr>
                        <a:t>Pulvérisateur terrestre ou aérien</a:t>
                      </a:r>
                      <a:endParaRPr lang="fr-FR" sz="900" dirty="0">
                        <a:solidFill>
                          <a:srgbClr val="FF0000"/>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1C17ED"/>
                          </a:solidFill>
                          <a:latin typeface="Times New Roman"/>
                          <a:ea typeface="Times New Roman"/>
                          <a:cs typeface="Times New Roman"/>
                        </a:rPr>
                        <a:t>Peu ou pas</a:t>
                      </a:r>
                      <a:endParaRPr lang="fr-FR" sz="900" dirty="0">
                        <a:solidFill>
                          <a:srgbClr val="1C17ED"/>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a:solidFill>
                            <a:srgbClr val="005C2A"/>
                          </a:solidFill>
                          <a:latin typeface="Times New Roman"/>
                          <a:ea typeface="Times New Roman"/>
                          <a:cs typeface="Times New Roman"/>
                        </a:rPr>
                        <a:t>Machines nombreuses et variées, peu d’utilisations multiples de la même machine</a:t>
                      </a:r>
                      <a:endParaRPr lang="fr-FR" sz="90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93316">
                <a:tc>
                  <a:txBody>
                    <a:bodyPr/>
                    <a:lstStyle/>
                    <a:p>
                      <a:pPr>
                        <a:lnSpc>
                          <a:spcPct val="115000"/>
                        </a:lnSpc>
                        <a:spcAft>
                          <a:spcPts val="1000"/>
                        </a:spcAft>
                      </a:pPr>
                      <a:r>
                        <a:rPr lang="fr-FR" sz="900" b="1" dirty="0">
                          <a:solidFill>
                            <a:srgbClr val="005C2A"/>
                          </a:solidFill>
                          <a:latin typeface="Times New Roman"/>
                          <a:ea typeface="Times New Roman"/>
                          <a:cs typeface="Times New Roman"/>
                        </a:rPr>
                        <a:t>Marché actuel</a:t>
                      </a:r>
                      <a:endParaRPr lang="fr-FR" sz="900" b="1"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EE4422"/>
                          </a:solidFill>
                          <a:latin typeface="Times New Roman"/>
                          <a:ea typeface="Times New Roman"/>
                          <a:cs typeface="Times New Roman"/>
                        </a:rPr>
                        <a:t>32 milliards $US (192 milliards FF)</a:t>
                      </a:r>
                      <a:endParaRPr lang="fr-FR" sz="900" dirty="0">
                        <a:solidFill>
                          <a:srgbClr val="EE4422"/>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005C2A"/>
                          </a:solidFill>
                          <a:latin typeface="Times New Roman"/>
                          <a:ea typeface="Times New Roman"/>
                          <a:cs typeface="Times New Roman"/>
                        </a:rPr>
                        <a:t>Environ 1.5% du marché des pesticides chimiques</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nSpc>
                          <a:spcPct val="115000"/>
                        </a:lnSpc>
                        <a:spcAft>
                          <a:spcPts val="1000"/>
                        </a:spcAft>
                      </a:pPr>
                      <a:r>
                        <a:rPr lang="fr-FR" sz="900" dirty="0">
                          <a:solidFill>
                            <a:srgbClr val="005C2A"/>
                          </a:solidFill>
                          <a:latin typeface="Times New Roman"/>
                          <a:ea typeface="Times New Roman"/>
                          <a:cs typeface="Times New Roman"/>
                        </a:rPr>
                        <a:t>Négligeable</a:t>
                      </a:r>
                      <a:endParaRPr lang="fr-FR" sz="900" dirty="0">
                        <a:solidFill>
                          <a:srgbClr val="005C2A"/>
                        </a:solidFill>
                        <a:latin typeface="Calibri"/>
                        <a:ea typeface="Calibri"/>
                        <a:cs typeface="Times New Roman"/>
                      </a:endParaRPr>
                    </a:p>
                  </a:txBody>
                  <a:tcPr marL="38927" marR="38927" marT="38924" marB="38924">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
        <p:nvSpPr>
          <p:cNvPr id="4" name="ZoneTexte 2">
            <a:extLst>
              <a:ext uri="{FF2B5EF4-FFF2-40B4-BE49-F238E27FC236}">
                <a16:creationId xmlns:a16="http://schemas.microsoft.com/office/drawing/2014/main" id="{34500A23-5A7F-43B9-B087-EDCF126C8EB7}"/>
              </a:ext>
            </a:extLst>
          </p:cNvPr>
          <p:cNvSpPr txBox="1">
            <a:spLocks noChangeArrowheads="1"/>
          </p:cNvSpPr>
          <p:nvPr/>
        </p:nvSpPr>
        <p:spPr bwMode="auto">
          <a:xfrm>
            <a:off x="163031" y="151053"/>
            <a:ext cx="113476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Arial" panose="020B0604020202020204" pitchFamily="34" charset="0"/>
              </a:rPr>
              <a:t>Annexe 20 : Comparaison entre les méthodes de lutte en protection des plantes (D’après Panneton et al. 2000b).</a:t>
            </a:r>
          </a:p>
          <a:p>
            <a:pPr algn="ctr" eaLnBrk="1" hangingPunct="1">
              <a:spcBef>
                <a:spcPct val="0"/>
              </a:spcBef>
              <a:buFontTx/>
              <a:buNone/>
            </a:pPr>
            <a:r>
              <a:rPr lang="fr-FR" altLang="fr-FR" sz="1200" dirty="0">
                <a:solidFill>
                  <a:srgbClr val="7030A0"/>
                </a:solidFill>
                <a:latin typeface="Arial" panose="020B0604020202020204" pitchFamily="34" charset="0"/>
              </a:rPr>
              <a:t>Source : </a:t>
            </a:r>
            <a:r>
              <a:rPr lang="fr-FR" altLang="fr-FR" sz="1200" dirty="0">
                <a:solidFill>
                  <a:srgbClr val="7030A0"/>
                </a:solidFill>
                <a:latin typeface="Arial" panose="020B0604020202020204" pitchFamily="34" charset="0"/>
                <a:hlinkClick r:id="rId2"/>
              </a:rPr>
              <a:t>http://vertigo.revues.org/index4093.html</a:t>
            </a:r>
            <a:r>
              <a:rPr lang="fr-FR" altLang="fr-FR" sz="1200" dirty="0">
                <a:solidFill>
                  <a:srgbClr val="7030A0"/>
                </a:solidFill>
                <a:latin typeface="Arial" panose="020B0604020202020204" pitchFamily="34" charset="0"/>
              </a:rPr>
              <a:t> </a:t>
            </a:r>
          </a:p>
        </p:txBody>
      </p:sp>
      <p:sp>
        <p:nvSpPr>
          <p:cNvPr id="5" name="Espace réservé du numéro de diapositive 1">
            <a:extLst>
              <a:ext uri="{FF2B5EF4-FFF2-40B4-BE49-F238E27FC236}">
                <a16:creationId xmlns:a16="http://schemas.microsoft.com/office/drawing/2014/main" id="{CBB7A5A3-39F4-4A9B-AC06-02EA30CBED83}"/>
              </a:ext>
            </a:extLst>
          </p:cNvPr>
          <p:cNvSpPr txBox="1">
            <a:spLocks noGrp="1"/>
          </p:cNvSpPr>
          <p:nvPr/>
        </p:nvSpPr>
        <p:spPr bwMode="auto">
          <a:xfrm>
            <a:off x="11734800" y="5365769"/>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8E7F3DF-CE04-4CC3-92E9-5263B72C612D}" type="slidenum">
              <a:rPr lang="fr-FR" altLang="fr-FR" sz="1200">
                <a:solidFill>
                  <a:srgbClr val="898989"/>
                </a:solidFill>
                <a:latin typeface="Times New Roman" panose="02020603050405020304" pitchFamily="18" charset="0"/>
              </a:rPr>
              <a:pPr algn="r" eaLnBrk="1" hangingPunct="1">
                <a:spcBef>
                  <a:spcPct val="0"/>
                </a:spcBef>
                <a:buFontTx/>
                <a:buNone/>
              </a:pPr>
              <a:t>189</a:t>
            </a:fld>
            <a:endParaRPr lang="fr-FR" altLang="fr-FR" sz="1200" dirty="0">
              <a:solidFill>
                <a:srgbClr val="898989"/>
              </a:solidFill>
              <a:latin typeface="Times New Roman" panose="02020603050405020304" pitchFamily="18" charset="0"/>
            </a:endParaRPr>
          </a:p>
        </p:txBody>
      </p:sp>
      <p:sp>
        <p:nvSpPr>
          <p:cNvPr id="6" name="Espace réservé du numéro de diapositive 1">
            <a:extLst>
              <a:ext uri="{FF2B5EF4-FFF2-40B4-BE49-F238E27FC236}">
                <a16:creationId xmlns:a16="http://schemas.microsoft.com/office/drawing/2014/main" id="{7CA129CD-3101-493C-A757-CED7E4111CCB}"/>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189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792801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FBDC0FBF-8CC9-4B95-81D7-655D47796186}"/>
              </a:ext>
            </a:extLst>
          </p:cNvPr>
          <p:cNvGraphicFramePr>
            <a:graphicFrameLocks noGrp="1"/>
          </p:cNvGraphicFramePr>
          <p:nvPr>
            <p:extLst>
              <p:ext uri="{D42A27DB-BD31-4B8C-83A1-F6EECF244321}">
                <p14:modId xmlns:p14="http://schemas.microsoft.com/office/powerpoint/2010/main" val="994991137"/>
              </p:ext>
            </p:extLst>
          </p:nvPr>
        </p:nvGraphicFramePr>
        <p:xfrm>
          <a:off x="116689" y="1649136"/>
          <a:ext cx="11867330" cy="4411401"/>
        </p:xfrm>
        <a:graphic>
          <a:graphicData uri="http://schemas.openxmlformats.org/drawingml/2006/table">
            <a:tbl>
              <a:tblPr firstRow="1" bandRow="1">
                <a:tableStyleId>{5C22544A-7EE6-4342-B048-85BDC9FD1C3A}</a:tableStyleId>
              </a:tblPr>
              <a:tblGrid>
                <a:gridCol w="5681683">
                  <a:extLst>
                    <a:ext uri="{9D8B030D-6E8A-4147-A177-3AD203B41FA5}">
                      <a16:colId xmlns:a16="http://schemas.microsoft.com/office/drawing/2014/main" val="844915472"/>
                    </a:ext>
                  </a:extLst>
                </a:gridCol>
                <a:gridCol w="6185647">
                  <a:extLst>
                    <a:ext uri="{9D8B030D-6E8A-4147-A177-3AD203B41FA5}">
                      <a16:colId xmlns:a16="http://schemas.microsoft.com/office/drawing/2014/main" val="1664705672"/>
                    </a:ext>
                  </a:extLst>
                </a:gridCol>
              </a:tblGrid>
              <a:tr h="388041">
                <a:tc>
                  <a:txBody>
                    <a:bodyPr/>
                    <a:lstStyle/>
                    <a:p>
                      <a:r>
                        <a:rPr lang="fr-FR" u="none" dirty="0">
                          <a:latin typeface="Arial" panose="020B0604020202020204" pitchFamily="34" charset="0"/>
                          <a:cs typeface="Arial" panose="020B0604020202020204" pitchFamily="34" charset="0"/>
                        </a:rPr>
                        <a:t>Avantages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u="none" dirty="0">
                          <a:latin typeface="Arial" panose="020B0604020202020204" pitchFamily="34" charset="0"/>
                          <a:cs typeface="Arial" panose="020B0604020202020204" pitchFamily="34" charset="0"/>
                        </a:rPr>
                        <a:t>Inconvénients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6777328"/>
                  </a:ext>
                </a:extLst>
              </a:tr>
              <a:tr h="446937">
                <a:tc>
                  <a:txBody>
                    <a:bodyPr/>
                    <a:lstStyle/>
                    <a:p>
                      <a:pPr eaLnBrk="1" hangingPunct="1">
                        <a:spcBef>
                          <a:spcPct val="0"/>
                        </a:spcBef>
                        <a:buFontTx/>
                        <a:buNone/>
                      </a:pPr>
                      <a:r>
                        <a:rPr lang="fr-FR" altLang="fr-FR" sz="1800" dirty="0">
                          <a:solidFill>
                            <a:srgbClr val="7030A0"/>
                          </a:solidFill>
                          <a:latin typeface="Arial" panose="020B0604020202020204" pitchFamily="34" charset="0"/>
                        </a:rPr>
                        <a:t>Très peu d'exemples de pertes d'efficacité d'agents de lutte biologique contre les </a:t>
                      </a:r>
                      <a:r>
                        <a:rPr lang="fr-FR" altLang="fr-FR" sz="1800" i="1" dirty="0">
                          <a:solidFill>
                            <a:srgbClr val="7030A0"/>
                          </a:solidFill>
                          <a:latin typeface="Arial" panose="020B0604020202020204" pitchFamily="34" charset="0"/>
                        </a:rPr>
                        <a:t>maladies</a:t>
                      </a:r>
                      <a:r>
                        <a:rPr lang="fr-FR" altLang="fr-FR" sz="1800" dirty="0">
                          <a:solidFill>
                            <a:srgbClr val="7030A0"/>
                          </a:solidFill>
                          <a:latin typeface="Arial" panose="020B0604020202020204" pitchFamily="34" charset="0"/>
                        </a:rPr>
                        <a:t> :</a:t>
                      </a:r>
                    </a:p>
                    <a:p>
                      <a:pPr marL="285750" indent="-285750" eaLnBrk="1" hangingPunct="1">
                        <a:spcBef>
                          <a:spcPct val="0"/>
                        </a:spcBef>
                        <a:buFont typeface="Arial" panose="020B0604020202020204" pitchFamily="34" charset="0"/>
                        <a:buChar char="•"/>
                      </a:pPr>
                      <a:r>
                        <a:rPr lang="fr-FR" altLang="fr-FR" sz="1800" i="1" dirty="0" err="1">
                          <a:solidFill>
                            <a:srgbClr val="7030A0"/>
                          </a:solidFill>
                          <a:latin typeface="Arial" panose="020B0604020202020204" pitchFamily="34" charset="0"/>
                        </a:rPr>
                        <a:t>Agrobacterium</a:t>
                      </a:r>
                      <a:r>
                        <a:rPr lang="fr-FR" altLang="fr-FR" sz="1800" i="1" dirty="0">
                          <a:solidFill>
                            <a:srgbClr val="7030A0"/>
                          </a:solidFill>
                          <a:latin typeface="Arial" panose="020B0604020202020204" pitchFamily="34" charset="0"/>
                        </a:rPr>
                        <a:t> </a:t>
                      </a:r>
                      <a:r>
                        <a:rPr lang="fr-FR" altLang="fr-FR" sz="1800" i="1" dirty="0" err="1">
                          <a:solidFill>
                            <a:srgbClr val="7030A0"/>
                          </a:solidFill>
                          <a:latin typeface="Arial" panose="020B0604020202020204" pitchFamily="34" charset="0"/>
                        </a:rPr>
                        <a:t>tumefaciens</a:t>
                      </a:r>
                      <a:r>
                        <a:rPr lang="fr-FR" altLang="fr-FR" sz="1800" i="1" dirty="0">
                          <a:solidFill>
                            <a:srgbClr val="7030A0"/>
                          </a:solidFill>
                          <a:latin typeface="Arial" panose="020B0604020202020204" pitchFamily="34" charset="0"/>
                        </a:rPr>
                        <a:t> </a:t>
                      </a:r>
                      <a:r>
                        <a:rPr lang="fr-FR" altLang="fr-FR" sz="1800" dirty="0">
                          <a:solidFill>
                            <a:srgbClr val="7030A0"/>
                          </a:solidFill>
                          <a:latin typeface="Arial" panose="020B0604020202020204" pitchFamily="34" charset="0"/>
                        </a:rPr>
                        <a:t>/ </a:t>
                      </a:r>
                      <a:r>
                        <a:rPr lang="fr-FR" altLang="fr-FR" sz="1800" i="1" dirty="0">
                          <a:solidFill>
                            <a:srgbClr val="7030A0"/>
                          </a:solidFill>
                          <a:latin typeface="Arial" panose="020B0604020202020204" pitchFamily="34" charset="0"/>
                        </a:rPr>
                        <a:t>A. </a:t>
                      </a:r>
                      <a:r>
                        <a:rPr lang="fr-FR" altLang="fr-FR" sz="1800" i="1" dirty="0" err="1">
                          <a:solidFill>
                            <a:srgbClr val="7030A0"/>
                          </a:solidFill>
                          <a:latin typeface="Arial" panose="020B0604020202020204" pitchFamily="34" charset="0"/>
                        </a:rPr>
                        <a:t>rhizogenes</a:t>
                      </a:r>
                      <a:r>
                        <a:rPr lang="fr-FR" altLang="fr-FR" sz="1800" i="1" dirty="0">
                          <a:solidFill>
                            <a:srgbClr val="7030A0"/>
                          </a:solidFill>
                          <a:latin typeface="Arial" panose="020B0604020202020204" pitchFamily="34" charset="0"/>
                        </a:rPr>
                        <a:t> </a:t>
                      </a:r>
                      <a:r>
                        <a:rPr lang="fr-FR" altLang="fr-FR" sz="1800" dirty="0">
                          <a:solidFill>
                            <a:srgbClr val="7030A0"/>
                          </a:solidFill>
                          <a:latin typeface="Arial" panose="020B0604020202020204" pitchFamily="34" charset="0"/>
                        </a:rPr>
                        <a:t>- Agrocine84 (</a:t>
                      </a:r>
                      <a:r>
                        <a:rPr lang="fr-FR" altLang="fr-FR" sz="1800" dirty="0" err="1">
                          <a:solidFill>
                            <a:srgbClr val="7030A0"/>
                          </a:solidFill>
                          <a:latin typeface="Arial" panose="020B0604020202020204" pitchFamily="34" charset="0"/>
                        </a:rPr>
                        <a:t>Stockwell</a:t>
                      </a:r>
                      <a:r>
                        <a:rPr lang="fr-FR" altLang="fr-FR" sz="1800" dirty="0">
                          <a:solidFill>
                            <a:srgbClr val="7030A0"/>
                          </a:solidFill>
                          <a:latin typeface="Arial" panose="020B0604020202020204" pitchFamily="34" charset="0"/>
                        </a:rPr>
                        <a:t> et al., </a:t>
                      </a:r>
                      <a:r>
                        <a:rPr lang="fr-FR" altLang="fr-FR" sz="1800" dirty="0" err="1">
                          <a:solidFill>
                            <a:srgbClr val="7030A0"/>
                          </a:solidFill>
                          <a:latin typeface="Arial" panose="020B0604020202020204" pitchFamily="34" charset="0"/>
                        </a:rPr>
                        <a:t>Phytopathology</a:t>
                      </a:r>
                      <a:r>
                        <a:rPr lang="fr-FR" altLang="fr-FR" sz="1800" dirty="0">
                          <a:solidFill>
                            <a:srgbClr val="7030A0"/>
                          </a:solidFill>
                          <a:latin typeface="Arial" panose="020B0604020202020204" pitchFamily="34" charset="0"/>
                        </a:rPr>
                        <a:t>).</a:t>
                      </a:r>
                    </a:p>
                    <a:p>
                      <a:pPr marL="285750" indent="-285750" eaLnBrk="1" hangingPunct="1">
                        <a:spcBef>
                          <a:spcPct val="0"/>
                        </a:spcBef>
                        <a:buFont typeface="Arial" panose="020B0604020202020204" pitchFamily="34" charset="0"/>
                        <a:buChar char="•"/>
                      </a:pPr>
                      <a:r>
                        <a:rPr lang="fr-FR" altLang="fr-FR" sz="1800" i="1" dirty="0">
                          <a:solidFill>
                            <a:srgbClr val="7030A0"/>
                          </a:solidFill>
                          <a:latin typeface="Arial" panose="020B0604020202020204" pitchFamily="34" charset="0"/>
                        </a:rPr>
                        <a:t>Botrytis </a:t>
                      </a:r>
                      <a:r>
                        <a:rPr lang="fr-FR" altLang="fr-FR" sz="1800" i="1" dirty="0" err="1">
                          <a:solidFill>
                            <a:srgbClr val="7030A0"/>
                          </a:solidFill>
                          <a:latin typeface="Arial" panose="020B0604020202020204" pitchFamily="34" charset="0"/>
                        </a:rPr>
                        <a:t>cinerea</a:t>
                      </a:r>
                      <a:r>
                        <a:rPr lang="fr-FR" altLang="fr-FR" sz="1800" i="1" dirty="0">
                          <a:solidFill>
                            <a:srgbClr val="7030A0"/>
                          </a:solidFill>
                          <a:latin typeface="Arial" panose="020B0604020202020204" pitchFamily="34" charset="0"/>
                        </a:rPr>
                        <a:t> / Bacillus subtilis </a:t>
                      </a:r>
                      <a:r>
                        <a:rPr lang="fr-FR" altLang="fr-FR" sz="1800" dirty="0">
                          <a:solidFill>
                            <a:srgbClr val="7030A0"/>
                          </a:solidFill>
                          <a:latin typeface="Arial" panose="020B0604020202020204" pitchFamily="34" charset="0"/>
                        </a:rPr>
                        <a:t>- Antibiotiques (Li and </a:t>
                      </a:r>
                      <a:r>
                        <a:rPr lang="fr-FR" altLang="fr-FR" sz="1800" dirty="0" err="1">
                          <a:solidFill>
                            <a:srgbClr val="7030A0"/>
                          </a:solidFill>
                          <a:latin typeface="Arial" panose="020B0604020202020204" pitchFamily="34" charset="0"/>
                        </a:rPr>
                        <a:t>Leifert</a:t>
                      </a:r>
                      <a:r>
                        <a:rPr lang="fr-FR" altLang="fr-FR" sz="1800" dirty="0">
                          <a:solidFill>
                            <a:srgbClr val="7030A0"/>
                          </a:solidFill>
                          <a:latin typeface="Arial" panose="020B0604020202020204" pitchFamily="34" charset="0"/>
                        </a:rPr>
                        <a:t>, 1994. Z. </a:t>
                      </a:r>
                      <a:r>
                        <a:rPr lang="fr-FR" altLang="fr-FR" sz="1800" dirty="0" err="1">
                          <a:solidFill>
                            <a:srgbClr val="7030A0"/>
                          </a:solidFill>
                          <a:latin typeface="Arial" panose="020B0604020202020204" pitchFamily="34" charset="0"/>
                        </a:rPr>
                        <a:t>Pflanzenkr</a:t>
                      </a:r>
                      <a:r>
                        <a:rPr lang="fr-FR" altLang="fr-FR" sz="1800" dirty="0">
                          <a:solidFill>
                            <a:srgbClr val="7030A0"/>
                          </a:solidFill>
                          <a:latin typeface="Arial" panose="020B0604020202020204" pitchFamily="34" charset="0"/>
                        </a:rPr>
                        <a:t>. </a:t>
                      </a:r>
                      <a:r>
                        <a:rPr lang="fr-FR" altLang="fr-FR" sz="1800" dirty="0" err="1">
                          <a:solidFill>
                            <a:srgbClr val="7030A0"/>
                          </a:solidFill>
                          <a:latin typeface="Arial" panose="020B0604020202020204" pitchFamily="34" charset="0"/>
                        </a:rPr>
                        <a:t>Pfanzenschutz</a:t>
                      </a:r>
                      <a:r>
                        <a:rPr lang="fr-FR" altLang="fr-FR" sz="1800" dirty="0">
                          <a:solidFill>
                            <a:srgbClr val="7030A0"/>
                          </a:solidFill>
                          <a:latin typeface="Arial" panose="020B0604020202020204" pitchFamily="34" charset="0"/>
                        </a:rPr>
                        <a:t>).</a:t>
                      </a:r>
                    </a:p>
                    <a:p>
                      <a:pPr marL="285750" indent="-285750" eaLnBrk="1" hangingPunct="1">
                        <a:spcBef>
                          <a:spcPct val="0"/>
                        </a:spcBef>
                        <a:buFont typeface="Arial" panose="020B0604020202020204" pitchFamily="34" charset="0"/>
                        <a:buChar char="•"/>
                      </a:pPr>
                      <a:r>
                        <a:rPr lang="fr-FR" altLang="fr-FR" sz="1800" i="1" dirty="0" err="1">
                          <a:solidFill>
                            <a:srgbClr val="7030A0"/>
                          </a:solidFill>
                          <a:latin typeface="Arial" panose="020B0604020202020204" pitchFamily="34" charset="0"/>
                        </a:rPr>
                        <a:t>Gaeumannomyces</a:t>
                      </a:r>
                      <a:r>
                        <a:rPr lang="fr-FR" altLang="fr-FR" sz="1800" i="1" dirty="0">
                          <a:solidFill>
                            <a:srgbClr val="7030A0"/>
                          </a:solidFill>
                          <a:latin typeface="Arial" panose="020B0604020202020204" pitchFamily="34" charset="0"/>
                        </a:rPr>
                        <a:t> </a:t>
                      </a:r>
                      <a:r>
                        <a:rPr lang="fr-FR" altLang="fr-FR" sz="1800" i="1" dirty="0" err="1">
                          <a:solidFill>
                            <a:srgbClr val="7030A0"/>
                          </a:solidFill>
                          <a:latin typeface="Arial" panose="020B0604020202020204" pitchFamily="34" charset="0"/>
                        </a:rPr>
                        <a:t>graminis</a:t>
                      </a:r>
                      <a:r>
                        <a:rPr lang="fr-FR" altLang="fr-FR" sz="1800" i="1" dirty="0">
                          <a:solidFill>
                            <a:srgbClr val="7030A0"/>
                          </a:solidFill>
                          <a:latin typeface="Arial" panose="020B0604020202020204" pitchFamily="34" charset="0"/>
                        </a:rPr>
                        <a:t> / Pseudomonas </a:t>
                      </a:r>
                      <a:r>
                        <a:rPr lang="fr-FR" altLang="fr-FR" sz="1800" i="1" dirty="0" err="1">
                          <a:solidFill>
                            <a:srgbClr val="7030A0"/>
                          </a:solidFill>
                          <a:latin typeface="Arial" panose="020B0604020202020204" pitchFamily="34" charset="0"/>
                        </a:rPr>
                        <a:t>fluorescens</a:t>
                      </a:r>
                      <a:r>
                        <a:rPr lang="fr-FR" altLang="fr-FR" sz="1800" i="1" dirty="0">
                          <a:solidFill>
                            <a:srgbClr val="7030A0"/>
                          </a:solidFill>
                          <a:latin typeface="Arial" panose="020B0604020202020204" pitchFamily="34" charset="0"/>
                        </a:rPr>
                        <a:t> </a:t>
                      </a:r>
                      <a:r>
                        <a:rPr lang="fr-FR" altLang="fr-FR" sz="1800" dirty="0">
                          <a:solidFill>
                            <a:srgbClr val="7030A0"/>
                          </a:solidFill>
                          <a:latin typeface="Arial" panose="020B0604020202020204" pitchFamily="34" charset="0"/>
                        </a:rPr>
                        <a:t>- Antibiotiques (Mazzola et al., 1995. </a:t>
                      </a:r>
                      <a:r>
                        <a:rPr lang="fr-FR" altLang="fr-FR" sz="1800" dirty="0" err="1">
                          <a:solidFill>
                            <a:srgbClr val="7030A0"/>
                          </a:solidFill>
                          <a:latin typeface="Arial" panose="020B0604020202020204" pitchFamily="34" charset="0"/>
                        </a:rPr>
                        <a:t>Appl</a:t>
                      </a:r>
                      <a:r>
                        <a:rPr lang="fr-FR" altLang="fr-FR" sz="1800" dirty="0">
                          <a:solidFill>
                            <a:srgbClr val="7030A0"/>
                          </a:solidFill>
                          <a:latin typeface="Arial" panose="020B0604020202020204" pitchFamily="34" charset="0"/>
                        </a:rPr>
                        <a:t>. Environ. </a:t>
                      </a:r>
                      <a:r>
                        <a:rPr lang="fr-FR" altLang="fr-FR" sz="1800" dirty="0" err="1">
                          <a:solidFill>
                            <a:srgbClr val="7030A0"/>
                          </a:solidFill>
                          <a:latin typeface="Arial" panose="020B0604020202020204" pitchFamily="34" charset="0"/>
                        </a:rPr>
                        <a:t>Microbiol</a:t>
                      </a:r>
                      <a:r>
                        <a:rPr lang="fr-FR" altLang="fr-FR" sz="1800" dirty="0">
                          <a:solidFill>
                            <a:srgbClr val="7030A0"/>
                          </a:solidFill>
                          <a:latin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1" hangingPunct="1">
                        <a:spcBef>
                          <a:spcPct val="0"/>
                        </a:spcBef>
                        <a:buFontTx/>
                        <a:buNone/>
                      </a:pPr>
                      <a:r>
                        <a:rPr lang="fr-FR" altLang="fr-FR" sz="1800" dirty="0">
                          <a:solidFill>
                            <a:srgbClr val="FF0000"/>
                          </a:solidFill>
                          <a:latin typeface="Arial" panose="020B0604020202020204" pitchFamily="34" charset="0"/>
                        </a:rPr>
                        <a:t>Apparition de résistances à des agents de lutte biologique utilisés contre les </a:t>
                      </a:r>
                      <a:r>
                        <a:rPr lang="fr-FR" altLang="fr-FR" sz="1800" i="1" dirty="0">
                          <a:solidFill>
                            <a:srgbClr val="FF0000"/>
                          </a:solidFill>
                          <a:latin typeface="Arial" panose="020B0604020202020204" pitchFamily="34" charset="0"/>
                        </a:rPr>
                        <a:t>insectes nuisibles</a:t>
                      </a:r>
                      <a:r>
                        <a:rPr lang="fr-FR" altLang="fr-FR" sz="1800" dirty="0">
                          <a:solidFill>
                            <a:srgbClr val="FF0000"/>
                          </a:solidFill>
                          <a:latin typeface="Arial" panose="020B0604020202020204" pitchFamily="34" charset="0"/>
                        </a:rPr>
                        <a:t>: Exemples de pertes d'efficacité :</a:t>
                      </a:r>
                    </a:p>
                    <a:p>
                      <a:pPr marL="285750" indent="-285750" eaLnBrk="1" hangingPunct="1">
                        <a:spcBef>
                          <a:spcPct val="0"/>
                        </a:spcBef>
                        <a:buFont typeface="Arial" panose="020B0604020202020204" pitchFamily="34" charset="0"/>
                        <a:buChar char="•"/>
                      </a:pPr>
                      <a:r>
                        <a:rPr lang="fr-FR" altLang="fr-FR" sz="1800" dirty="0">
                          <a:solidFill>
                            <a:srgbClr val="FF0000"/>
                          </a:solidFill>
                          <a:latin typeface="Arial" panose="020B0604020202020204" pitchFamily="34" charset="0"/>
                        </a:rPr>
                        <a:t>8 insectes différents / </a:t>
                      </a:r>
                      <a:r>
                        <a:rPr lang="fr-FR" altLang="fr-FR" sz="1800" i="1" dirty="0">
                          <a:solidFill>
                            <a:srgbClr val="FF0000"/>
                          </a:solidFill>
                          <a:latin typeface="Arial" panose="020B0604020202020204" pitchFamily="34" charset="0"/>
                        </a:rPr>
                        <a:t>Bacillus </a:t>
                      </a:r>
                      <a:r>
                        <a:rPr lang="fr-FR" altLang="fr-FR" sz="1800" i="1" dirty="0" err="1">
                          <a:solidFill>
                            <a:srgbClr val="FF0000"/>
                          </a:solidFill>
                          <a:latin typeface="Arial" panose="020B0604020202020204" pitchFamily="34" charset="0"/>
                        </a:rPr>
                        <a:t>thuringiensis</a:t>
                      </a:r>
                      <a:r>
                        <a:rPr lang="fr-FR" altLang="fr-FR" sz="1800" i="1" dirty="0">
                          <a:solidFill>
                            <a:srgbClr val="FF0000"/>
                          </a:solidFill>
                          <a:latin typeface="Arial" panose="020B0604020202020204" pitchFamily="34" charset="0"/>
                        </a:rPr>
                        <a:t> </a:t>
                      </a:r>
                      <a:r>
                        <a:rPr lang="fr-FR" altLang="fr-FR" sz="1800" dirty="0">
                          <a:solidFill>
                            <a:srgbClr val="FF0000"/>
                          </a:solidFill>
                          <a:latin typeface="Arial" panose="020B0604020202020204" pitchFamily="34" charset="0"/>
                        </a:rPr>
                        <a:t>(</a:t>
                      </a:r>
                      <a:r>
                        <a:rPr lang="fr-FR" altLang="fr-FR" sz="1800" dirty="0" err="1">
                          <a:solidFill>
                            <a:srgbClr val="FF0000"/>
                          </a:solidFill>
                          <a:latin typeface="Arial" panose="020B0604020202020204" pitchFamily="34" charset="0"/>
                        </a:rPr>
                        <a:t>McGaugheey</a:t>
                      </a:r>
                      <a:r>
                        <a:rPr lang="fr-FR" altLang="fr-FR" sz="1800" dirty="0">
                          <a:solidFill>
                            <a:srgbClr val="FF0000"/>
                          </a:solidFill>
                          <a:latin typeface="Arial" panose="020B0604020202020204" pitchFamily="34" charset="0"/>
                        </a:rPr>
                        <a:t> et al., 1992. Science).</a:t>
                      </a:r>
                    </a:p>
                    <a:p>
                      <a:pPr marL="285750" indent="-285750" eaLnBrk="1" hangingPunct="1">
                        <a:spcBef>
                          <a:spcPct val="0"/>
                        </a:spcBef>
                        <a:buFont typeface="Arial" panose="020B0604020202020204" pitchFamily="34" charset="0"/>
                        <a:buChar char="•"/>
                      </a:pPr>
                      <a:r>
                        <a:rPr lang="fr-FR" altLang="fr-FR" sz="1800" dirty="0">
                          <a:solidFill>
                            <a:srgbClr val="FF0000"/>
                          </a:solidFill>
                          <a:latin typeface="Arial" panose="020B0604020202020204" pitchFamily="34" charset="0"/>
                        </a:rPr>
                        <a:t>Carpocapse des pommes / virus de la </a:t>
                      </a:r>
                      <a:r>
                        <a:rPr lang="fr-FR" altLang="fr-FR" sz="1800" dirty="0" err="1">
                          <a:solidFill>
                            <a:srgbClr val="FF0000"/>
                          </a:solidFill>
                          <a:latin typeface="Arial" panose="020B0604020202020204" pitchFamily="34" charset="0"/>
                        </a:rPr>
                        <a:t>granulose</a:t>
                      </a:r>
                      <a:r>
                        <a:rPr lang="fr-FR" altLang="fr-FR" sz="1800" dirty="0">
                          <a:solidFill>
                            <a:srgbClr val="FF0000"/>
                          </a:solidFill>
                          <a:latin typeface="Arial" panose="020B0604020202020204" pitchFamily="34" charset="0"/>
                        </a:rPr>
                        <a:t> (</a:t>
                      </a:r>
                      <a:r>
                        <a:rPr lang="fr-FR" altLang="fr-FR" sz="1800" dirty="0" err="1">
                          <a:solidFill>
                            <a:srgbClr val="FF0000"/>
                          </a:solidFill>
                          <a:latin typeface="Arial" panose="020B0604020202020204" pitchFamily="34" charset="0"/>
                        </a:rPr>
                        <a:t>Sauphanor</a:t>
                      </a:r>
                      <a:r>
                        <a:rPr lang="fr-FR" altLang="fr-FR" sz="1800" dirty="0">
                          <a:solidFill>
                            <a:srgbClr val="FF0000"/>
                          </a:solidFill>
                          <a:latin typeface="Arial" panose="020B0604020202020204" pitchFamily="34" charset="0"/>
                        </a:rPr>
                        <a:t> et al., 2006. </a:t>
                      </a:r>
                      <a:r>
                        <a:rPr lang="fr-FR" altLang="fr-FR" sz="1800" dirty="0" err="1">
                          <a:solidFill>
                            <a:srgbClr val="FF0000"/>
                          </a:solidFill>
                          <a:latin typeface="Arial" panose="020B0604020202020204" pitchFamily="34" charset="0"/>
                        </a:rPr>
                        <a:t>Phytoma</a:t>
                      </a:r>
                      <a:r>
                        <a:rPr lang="fr-FR" altLang="fr-FR" sz="1800" dirty="0">
                          <a:solidFill>
                            <a:srgbClr val="FF0000"/>
                          </a:solidFill>
                          <a:latin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233552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dirty="0">
                          <a:solidFill>
                            <a:srgbClr val="008000"/>
                          </a:solidFill>
                          <a:latin typeface="Arial" panose="020B0604020202020204" pitchFamily="34" charset="0"/>
                        </a:rPr>
                        <a:t>La lutte biologique améliore beaucoup les conditions et l’environnement de travail des travailleurs (plus de problèmes phytosanitaires pour les travailleurs _ agriculteurs, jardiniers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dirty="0">
                          <a:solidFill>
                            <a:srgbClr val="C00000"/>
                          </a:solidFill>
                          <a:latin typeface="Arial" panose="020B0604020202020204" pitchFamily="34" charset="0"/>
                        </a:rPr>
                        <a:t> Tout n’est pas encore parfait car aussi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sz="1800" i="1" dirty="0">
                          <a:solidFill>
                            <a:srgbClr val="C00000"/>
                          </a:solidFill>
                          <a:latin typeface="Arial" panose="020B0604020202020204" pitchFamily="34" charset="0"/>
                        </a:rPr>
                        <a:t>Nouveaux insectes ou lignées nuisibles se développent (avec les échanges internationaux).</a:t>
                      </a:r>
                    </a:p>
                    <a:p>
                      <a:pPr marL="285750" indent="-285750" eaLnBrk="1" hangingPunct="1">
                        <a:spcBef>
                          <a:spcPct val="0"/>
                        </a:spcBef>
                        <a:buFont typeface="Arial" panose="020B0604020202020204" pitchFamily="34" charset="0"/>
                        <a:buChar char="•"/>
                      </a:pPr>
                      <a:r>
                        <a:rPr lang="fr-FR" altLang="fr-FR" sz="1800" i="1" dirty="0">
                          <a:solidFill>
                            <a:srgbClr val="C00000"/>
                          </a:solidFill>
                          <a:latin typeface="Arial" panose="020B0604020202020204" pitchFamily="34" charset="0"/>
                        </a:rPr>
                        <a:t>Contrôle des thrips (à améliorer).</a:t>
                      </a:r>
                    </a:p>
                    <a:p>
                      <a:pPr marL="285750" indent="-285750" eaLnBrk="1" hangingPunct="1">
                        <a:spcBef>
                          <a:spcPct val="0"/>
                        </a:spcBef>
                        <a:buFont typeface="Arial" panose="020B0604020202020204" pitchFamily="34" charset="0"/>
                        <a:buChar char="•"/>
                      </a:pPr>
                      <a:r>
                        <a:rPr lang="fr-FR" altLang="fr-FR" sz="1800" i="1" dirty="0">
                          <a:solidFill>
                            <a:srgbClr val="C00000"/>
                          </a:solidFill>
                          <a:latin typeface="Arial" panose="020B0604020202020204" pitchFamily="34" charset="0"/>
                        </a:rPr>
                        <a:t> Auxiliaires VS [nuisibles aux] Tomates.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7251275"/>
                  </a:ext>
                </a:extLst>
              </a:tr>
            </a:tbl>
          </a:graphicData>
        </a:graphic>
      </p:graphicFrame>
      <p:sp>
        <p:nvSpPr>
          <p:cNvPr id="3" name="WordArt 4">
            <a:extLst>
              <a:ext uri="{FF2B5EF4-FFF2-40B4-BE49-F238E27FC236}">
                <a16:creationId xmlns:a16="http://schemas.microsoft.com/office/drawing/2014/main" id="{BB77F49E-0D01-4B47-8823-6F2AA8BD7EA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190B101F-2883-4B40-8DB4-AD7633649F40}"/>
              </a:ext>
            </a:extLst>
          </p:cNvPr>
          <p:cNvSpPr/>
          <p:nvPr/>
        </p:nvSpPr>
        <p:spPr>
          <a:xfrm>
            <a:off x="116689" y="1229606"/>
            <a:ext cx="3185487" cy="369332"/>
          </a:xfrm>
          <a:prstGeom prst="rect">
            <a:avLst/>
          </a:prstGeom>
        </p:spPr>
        <p:txBody>
          <a:bodyPr wrap="none">
            <a:spAutoFit/>
          </a:bodyPr>
          <a:lstStyle/>
          <a:p>
            <a:r>
              <a:rPr lang="fr-FR" altLang="fr-FR" b="1" dirty="0">
                <a:solidFill>
                  <a:srgbClr val="7030A0"/>
                </a:solidFill>
                <a:latin typeface="Arial" panose="020B0604020202020204" pitchFamily="34" charset="0"/>
                <a:cs typeface="Arial" panose="020B0604020202020204" pitchFamily="34" charset="0"/>
              </a:rPr>
              <a:t>4.3. Lutte biologique (suite)</a:t>
            </a:r>
            <a:endParaRPr lang="fr-FR" altLang="fr-FR" b="1" dirty="0">
              <a:solidFill>
                <a:srgbClr val="7030A0"/>
              </a:solidFill>
              <a:latin typeface="Arial" panose="020B0604020202020204" pitchFamily="34" charset="0"/>
            </a:endParaRPr>
          </a:p>
        </p:txBody>
      </p:sp>
      <p:sp>
        <p:nvSpPr>
          <p:cNvPr id="5" name="Rectangle 4">
            <a:extLst>
              <a:ext uri="{FF2B5EF4-FFF2-40B4-BE49-F238E27FC236}">
                <a16:creationId xmlns:a16="http://schemas.microsoft.com/office/drawing/2014/main" id="{30E9CEC2-5216-4646-B947-7F0129863D50}"/>
              </a:ext>
            </a:extLst>
          </p:cNvPr>
          <p:cNvSpPr/>
          <p:nvPr/>
        </p:nvSpPr>
        <p:spPr>
          <a:xfrm>
            <a:off x="116689" y="780834"/>
            <a:ext cx="10807189"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vs plantes OGM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3F017D9-BE02-4DA8-8C51-34107FF971CC}"/>
              </a:ext>
            </a:extLst>
          </p:cNvPr>
          <p:cNvSpPr/>
          <p:nvPr/>
        </p:nvSpPr>
        <p:spPr>
          <a:xfrm>
            <a:off x="116689" y="6110735"/>
            <a:ext cx="6096000" cy="461665"/>
          </a:xfrm>
          <a:prstGeom prst="rect">
            <a:avLst/>
          </a:prstGeom>
        </p:spPr>
        <p:txBody>
          <a:bodyPr>
            <a:spAutoFit/>
          </a:bodyPr>
          <a:lstStyle/>
          <a:p>
            <a:pPr>
              <a:spcBef>
                <a:spcPct val="0"/>
              </a:spcBef>
            </a:pPr>
            <a:r>
              <a:rPr lang="fr-FR" altLang="fr-FR" sz="1200" dirty="0">
                <a:solidFill>
                  <a:srgbClr val="7030A0"/>
                </a:solidFill>
                <a:latin typeface="Arial" panose="020B0604020202020204" pitchFamily="34" charset="0"/>
              </a:rPr>
              <a:t>Source  : </a:t>
            </a:r>
            <a:r>
              <a:rPr lang="fr-FR" altLang="fr-FR" sz="1200" i="1" dirty="0">
                <a:solidFill>
                  <a:srgbClr val="7030A0"/>
                </a:solidFill>
                <a:latin typeface="Arial" panose="020B0604020202020204" pitchFamily="34" charset="0"/>
              </a:rPr>
              <a:t>Lutte biologique contre les maladies : Situation actuelle et perspectives de durabilité</a:t>
            </a:r>
            <a:r>
              <a:rPr lang="fr-FR" altLang="fr-FR" sz="1200" dirty="0">
                <a:solidFill>
                  <a:srgbClr val="7030A0"/>
                </a:solidFill>
                <a:latin typeface="Arial" panose="020B0604020202020204" pitchFamily="34" charset="0"/>
              </a:rPr>
              <a:t>, Marc </a:t>
            </a:r>
            <a:r>
              <a:rPr lang="fr-FR" altLang="fr-FR" sz="1200" dirty="0" err="1">
                <a:solidFill>
                  <a:srgbClr val="7030A0"/>
                </a:solidFill>
                <a:latin typeface="Arial" panose="020B0604020202020204" pitchFamily="34" charset="0"/>
              </a:rPr>
              <a:t>Bardin</a:t>
            </a:r>
            <a:r>
              <a:rPr lang="fr-FR" altLang="fr-FR" sz="1200" dirty="0">
                <a:solidFill>
                  <a:srgbClr val="7030A0"/>
                </a:solidFill>
                <a:latin typeface="Arial" panose="020B0604020202020204" pitchFamily="34" charset="0"/>
              </a:rPr>
              <a:t> &amp; Philippe Nicot, INRA, Avignon. 2005.</a:t>
            </a:r>
          </a:p>
        </p:txBody>
      </p:sp>
      <p:sp>
        <p:nvSpPr>
          <p:cNvPr id="7" name="Espace réservé du numéro de diapositive 1">
            <a:extLst>
              <a:ext uri="{FF2B5EF4-FFF2-40B4-BE49-F238E27FC236}">
                <a16:creationId xmlns:a16="http://schemas.microsoft.com/office/drawing/2014/main" id="{248EC070-EA49-4429-AC6E-780048CBB43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7431867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EB985DE3-7E74-4635-B9D4-76FED48276D7}"/>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1">
            <a:extLst>
              <a:ext uri="{FF2B5EF4-FFF2-40B4-BE49-F238E27FC236}">
                <a16:creationId xmlns:a16="http://schemas.microsoft.com/office/drawing/2014/main" id="{3CAB13EB-4454-448B-91CC-11CAB31B83AB}"/>
              </a:ext>
            </a:extLst>
          </p:cNvPr>
          <p:cNvSpPr>
            <a:spLocks noChangeArrowheads="1"/>
          </p:cNvSpPr>
          <p:nvPr/>
        </p:nvSpPr>
        <p:spPr bwMode="auto">
          <a:xfrm>
            <a:off x="179388" y="890588"/>
            <a:ext cx="3697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6600CC"/>
                </a:solidFill>
              </a:rPr>
              <a:t>Annexe 21 : Le problème des limaces</a:t>
            </a:r>
            <a:endParaRPr lang="fr-FR" altLang="fr-FR" sz="1800" b="1" dirty="0">
              <a:latin typeface="Arial" panose="020B0604020202020204" pitchFamily="34" charset="0"/>
            </a:endParaRPr>
          </a:p>
        </p:txBody>
      </p:sp>
      <p:sp>
        <p:nvSpPr>
          <p:cNvPr id="4" name="ZoneTexte 4">
            <a:extLst>
              <a:ext uri="{FF2B5EF4-FFF2-40B4-BE49-F238E27FC236}">
                <a16:creationId xmlns:a16="http://schemas.microsoft.com/office/drawing/2014/main" id="{10120260-7EC4-46C5-A5BD-9B60ADF60888}"/>
              </a:ext>
            </a:extLst>
          </p:cNvPr>
          <p:cNvSpPr txBox="1">
            <a:spLocks noChangeArrowheads="1"/>
          </p:cNvSpPr>
          <p:nvPr/>
        </p:nvSpPr>
        <p:spPr bwMode="auto">
          <a:xfrm>
            <a:off x="93663" y="1398495"/>
            <a:ext cx="9760342"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dirty="0">
                <a:solidFill>
                  <a:srgbClr val="6600CC"/>
                </a:solidFill>
                <a:latin typeface="Arial" panose="020B0604020202020204" pitchFamily="34" charset="0"/>
              </a:rPr>
              <a:t>Dans les régions à climats humides (Bretagne …), ceux qui pratiquent le SVC (semis-direct sous couvert) observent une </a:t>
            </a:r>
            <a:r>
              <a:rPr lang="fr-FR" altLang="fr-FR" sz="1600" dirty="0">
                <a:solidFill>
                  <a:srgbClr val="FF0000"/>
                </a:solidFill>
                <a:latin typeface="Arial" panose="020B0604020202020204" pitchFamily="34" charset="0"/>
              </a:rPr>
              <a:t>explosion des limaces, qui se dissimulent sous le mulch (le paillis)</a:t>
            </a:r>
            <a:r>
              <a:rPr lang="fr-FR" altLang="fr-FR" sz="1600" dirty="0">
                <a:solidFill>
                  <a:srgbClr val="6600CC"/>
                </a:solidFill>
                <a:latin typeface="Arial" panose="020B0604020202020204" pitchFamily="34" charset="0"/>
              </a:rPr>
              <a:t>. </a:t>
            </a:r>
          </a:p>
          <a:p>
            <a:pPr algn="just" eaLnBrk="1" hangingPunct="1">
              <a:spcBef>
                <a:spcPct val="0"/>
              </a:spcBef>
              <a:buFontTx/>
              <a:buNone/>
            </a:pPr>
            <a:endParaRPr lang="fr-FR" altLang="fr-FR" sz="1500" dirty="0">
              <a:solidFill>
                <a:srgbClr val="6600CC"/>
              </a:solidFill>
              <a:latin typeface="Arial" panose="020B0604020202020204" pitchFamily="34" charset="0"/>
            </a:endParaRPr>
          </a:p>
          <a:p>
            <a:pPr algn="just" eaLnBrk="1" hangingPunct="1">
              <a:spcBef>
                <a:spcPct val="0"/>
              </a:spcBef>
              <a:buFontTx/>
              <a:buNone/>
            </a:pPr>
            <a:r>
              <a:rPr lang="fr-FR" altLang="fr-FR" sz="1500" dirty="0">
                <a:solidFill>
                  <a:srgbClr val="6600CC"/>
                </a:solidFill>
                <a:latin typeface="Arial" panose="020B0604020202020204" pitchFamily="34" charset="0"/>
              </a:rPr>
              <a:t>Note : </a:t>
            </a:r>
            <a:r>
              <a:rPr lang="fr-FR" altLang="fr-FR" sz="1500" dirty="0">
                <a:solidFill>
                  <a:srgbClr val="FF0000"/>
                </a:solidFill>
                <a:latin typeface="Arial" panose="020B0604020202020204" pitchFamily="34" charset="0"/>
              </a:rPr>
              <a:t>ces méthodes restent empiriques</a:t>
            </a:r>
            <a:r>
              <a:rPr lang="fr-FR" altLang="fr-FR" sz="1500" dirty="0">
                <a:solidFill>
                  <a:srgbClr val="6600CC"/>
                </a:solidFill>
                <a:latin typeface="Arial" panose="020B0604020202020204" pitchFamily="34" charset="0"/>
              </a:rPr>
              <a:t>.</a:t>
            </a:r>
          </a:p>
          <a:p>
            <a:pPr algn="just" eaLnBrk="1" hangingPunct="1">
              <a:spcBef>
                <a:spcPct val="0"/>
              </a:spcBef>
              <a:buFontTx/>
              <a:buNone/>
            </a:pPr>
            <a:endParaRPr lang="fr-FR" altLang="fr-FR" sz="1500" dirty="0">
              <a:solidFill>
                <a:srgbClr val="6600CC"/>
              </a:solidFill>
              <a:latin typeface="Arial" panose="020B0604020202020204" pitchFamily="34" charset="0"/>
            </a:endParaRPr>
          </a:p>
          <a:p>
            <a:pPr algn="just" eaLnBrk="1" hangingPunct="1">
              <a:spcBef>
                <a:spcPct val="0"/>
              </a:spcBef>
              <a:buFontTx/>
              <a:buNone/>
            </a:pPr>
            <a:r>
              <a:rPr lang="fr-FR" altLang="fr-FR" sz="1500" dirty="0">
                <a:solidFill>
                  <a:srgbClr val="6600CC"/>
                </a:solidFill>
                <a:latin typeface="Arial" panose="020B0604020202020204" pitchFamily="34" charset="0"/>
              </a:rPr>
              <a:t>1) </a:t>
            </a:r>
            <a:r>
              <a:rPr lang="fr-FR" altLang="fr-FR" sz="1500" i="1" dirty="0">
                <a:solidFill>
                  <a:srgbClr val="6600CC"/>
                </a:solidFill>
                <a:latin typeface="Arial" panose="020B0604020202020204" pitchFamily="34" charset="0"/>
              </a:rPr>
              <a:t>Favoriser les prédateurs des limaces  </a:t>
            </a:r>
            <a:r>
              <a:rPr lang="fr-FR" altLang="fr-FR" sz="1500" dirty="0">
                <a:solidFill>
                  <a:srgbClr val="6600CC"/>
                </a:solidFill>
                <a:latin typeface="Arial" panose="020B0604020202020204" pitchFamily="34" charset="0"/>
              </a:rPr>
              <a:t>: Les prédateurs des œufs et adultes des limaces :</a:t>
            </a:r>
          </a:p>
          <a:p>
            <a:pPr algn="just" eaLnBrk="1" hangingPunct="1">
              <a:spcBef>
                <a:spcPct val="0"/>
              </a:spcBef>
              <a:buFontTx/>
              <a:buNone/>
            </a:pPr>
            <a:r>
              <a:rPr lang="fr-FR" altLang="fr-FR" sz="1500" dirty="0">
                <a:solidFill>
                  <a:srgbClr val="6600CC"/>
                </a:solidFill>
                <a:latin typeface="Arial" panose="020B0604020202020204" pitchFamily="34" charset="0"/>
              </a:rPr>
              <a:t>- </a:t>
            </a:r>
            <a:r>
              <a:rPr lang="fr-FR" altLang="fr-FR" sz="1500" u="sng" dirty="0">
                <a:solidFill>
                  <a:srgbClr val="6600CC"/>
                </a:solidFill>
                <a:latin typeface="Arial" panose="020B0604020202020204" pitchFamily="34" charset="0"/>
              </a:rPr>
              <a:t>Insectes</a:t>
            </a:r>
            <a:r>
              <a:rPr lang="fr-FR" altLang="fr-FR" sz="1500" dirty="0">
                <a:solidFill>
                  <a:srgbClr val="6600CC"/>
                </a:solidFill>
                <a:latin typeface="Arial" panose="020B0604020202020204" pitchFamily="34" charset="0"/>
              </a:rPr>
              <a:t> : Carabes, staphylin, Nématode '</a:t>
            </a:r>
            <a:r>
              <a:rPr lang="fr-FR" altLang="fr-FR" sz="1500" dirty="0" err="1">
                <a:solidFill>
                  <a:srgbClr val="6600CC"/>
                </a:solidFill>
                <a:latin typeface="Arial" panose="020B0604020202020204" pitchFamily="34" charset="0"/>
              </a:rPr>
              <a:t>Phasmarhabditis</a:t>
            </a:r>
            <a:r>
              <a:rPr lang="fr-FR" altLang="fr-FR" sz="1500" dirty="0">
                <a:solidFill>
                  <a:srgbClr val="6600CC"/>
                </a:solidFill>
                <a:latin typeface="Arial" panose="020B0604020202020204" pitchFamily="34" charset="0"/>
              </a:rPr>
              <a:t>, perce-oreilles ou forficules, Vers luisants (lampyres), Chilopode, Lithobie</a:t>
            </a:r>
          </a:p>
          <a:p>
            <a:pPr algn="just" eaLnBrk="1" hangingPunct="1">
              <a:spcBef>
                <a:spcPct val="0"/>
              </a:spcBef>
              <a:buFontTx/>
              <a:buNone/>
            </a:pPr>
            <a:r>
              <a:rPr lang="fr-FR" altLang="fr-FR" sz="1500" dirty="0">
                <a:solidFill>
                  <a:srgbClr val="6600CC"/>
                </a:solidFill>
                <a:latin typeface="Arial" panose="020B0604020202020204" pitchFamily="34" charset="0"/>
              </a:rPr>
              <a:t>- </a:t>
            </a:r>
            <a:r>
              <a:rPr lang="fr-FR" altLang="fr-FR" sz="1500" u="sng" dirty="0">
                <a:solidFill>
                  <a:srgbClr val="6600CC"/>
                </a:solidFill>
                <a:latin typeface="Arial" panose="020B0604020202020204" pitchFamily="34" charset="0"/>
              </a:rPr>
              <a:t>Animaux</a:t>
            </a:r>
            <a:r>
              <a:rPr lang="fr-FR" altLang="fr-FR" sz="1500" dirty="0">
                <a:solidFill>
                  <a:srgbClr val="6600CC"/>
                </a:solidFill>
                <a:latin typeface="Arial" panose="020B0604020202020204" pitchFamily="34" charset="0"/>
              </a:rPr>
              <a:t> : hérisson, grenouille, salamandre et crapaud, taupe, lézard, orvet, oiseaux : canard, poule, grive musicienne, étourneau, merle, corbeau, pigeon.</a:t>
            </a:r>
          </a:p>
          <a:p>
            <a:pPr algn="just" eaLnBrk="1" hangingPunct="1">
              <a:spcBef>
                <a:spcPct val="0"/>
              </a:spcBef>
              <a:buFontTx/>
              <a:buNone/>
            </a:pPr>
            <a:r>
              <a:rPr lang="fr-FR" altLang="fr-FR" sz="1500" dirty="0">
                <a:solidFill>
                  <a:srgbClr val="6600CC"/>
                </a:solidFill>
                <a:latin typeface="Arial" panose="020B0604020202020204" pitchFamily="34" charset="0"/>
              </a:rPr>
              <a:t>- </a:t>
            </a:r>
            <a:r>
              <a:rPr lang="fr-FR" altLang="fr-FR" sz="1500" u="sng" dirty="0">
                <a:solidFill>
                  <a:srgbClr val="6600CC"/>
                </a:solidFill>
                <a:latin typeface="Arial" panose="020B0604020202020204" pitchFamily="34" charset="0"/>
              </a:rPr>
              <a:t>Crapaud</a:t>
            </a:r>
            <a:r>
              <a:rPr lang="fr-FR" altLang="fr-FR" sz="1500" dirty="0">
                <a:solidFill>
                  <a:srgbClr val="6600CC"/>
                </a:solidFill>
                <a:latin typeface="Arial" panose="020B0604020202020204" pitchFamily="34" charset="0"/>
              </a:rPr>
              <a:t> : il appréciera lui aussi les planches ou tuiles "pièges" pour se cacher au frais le jour. </a:t>
            </a:r>
          </a:p>
          <a:p>
            <a:pPr algn="just" eaLnBrk="1" hangingPunct="1">
              <a:spcBef>
                <a:spcPct val="0"/>
              </a:spcBef>
              <a:buFontTx/>
              <a:buNone/>
            </a:pPr>
            <a:r>
              <a:rPr lang="fr-FR" altLang="fr-FR" sz="1500" dirty="0">
                <a:solidFill>
                  <a:srgbClr val="6600CC"/>
                </a:solidFill>
                <a:latin typeface="Arial" panose="020B0604020202020204" pitchFamily="34" charset="0"/>
              </a:rPr>
              <a:t>- </a:t>
            </a:r>
            <a:r>
              <a:rPr lang="fr-FR" altLang="fr-FR" sz="1500" u="sng" dirty="0">
                <a:solidFill>
                  <a:srgbClr val="6600CC"/>
                </a:solidFill>
                <a:latin typeface="Arial" panose="020B0604020202020204" pitchFamily="34" charset="0"/>
              </a:rPr>
              <a:t>Poules</a:t>
            </a:r>
            <a:r>
              <a:rPr lang="fr-FR" altLang="fr-FR" sz="1500" dirty="0">
                <a:solidFill>
                  <a:srgbClr val="6600CC"/>
                </a:solidFill>
                <a:latin typeface="Arial" panose="020B0604020202020204" pitchFamily="34" charset="0"/>
              </a:rPr>
              <a:t> : elle consomment certaines limaces, elles sont aussi très friandes de leurs œufs. Les lâcher au moment de leur sortie. </a:t>
            </a:r>
          </a:p>
          <a:p>
            <a:pPr algn="just" eaLnBrk="1" hangingPunct="1">
              <a:spcBef>
                <a:spcPct val="0"/>
              </a:spcBef>
              <a:buFontTx/>
              <a:buNone/>
            </a:pPr>
            <a:r>
              <a:rPr lang="fr-FR" altLang="fr-FR" sz="1500" dirty="0">
                <a:solidFill>
                  <a:srgbClr val="6600CC"/>
                </a:solidFill>
                <a:latin typeface="Arial" panose="020B0604020202020204" pitchFamily="34" charset="0"/>
              </a:rPr>
              <a:t>2) </a:t>
            </a:r>
            <a:r>
              <a:rPr lang="fr-FR" altLang="fr-FR" sz="1500" i="1" dirty="0">
                <a:solidFill>
                  <a:srgbClr val="6600CC"/>
                </a:solidFill>
                <a:latin typeface="Arial" panose="020B0604020202020204" pitchFamily="34" charset="0"/>
              </a:rPr>
              <a:t>Plantes attractives </a:t>
            </a:r>
            <a:r>
              <a:rPr lang="fr-FR" altLang="fr-FR" sz="1500" b="1"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rPr>
              <a:t>Les limaces peuvent être éloignées en plaçant une plante qu'elles apprécient particulièrement (</a:t>
            </a:r>
            <a:r>
              <a:rPr lang="fr-FR" altLang="fr-FR" sz="1500" dirty="0">
                <a:solidFill>
                  <a:srgbClr val="6600CC"/>
                </a:solidFill>
                <a:latin typeface="Arial" panose="020B0604020202020204" pitchFamily="34" charset="0"/>
                <a:hlinkClick r:id="rId2" tooltip="Consoude"/>
              </a:rPr>
              <a:t>consoude</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3" tooltip="Œillet d'Inde"/>
              </a:rPr>
              <a:t>œillet d'Inde</a:t>
            </a:r>
            <a:r>
              <a:rPr lang="fr-FR" altLang="fr-FR" sz="1500" dirty="0">
                <a:solidFill>
                  <a:srgbClr val="6600CC"/>
                </a:solidFill>
                <a:latin typeface="Arial" panose="020B0604020202020204" pitchFamily="34" charset="0"/>
              </a:rPr>
              <a:t>) qui fera qu'elles délaisseront les plantes à protéger.</a:t>
            </a:r>
          </a:p>
          <a:p>
            <a:pPr algn="just" eaLnBrk="1" hangingPunct="1">
              <a:spcBef>
                <a:spcPct val="0"/>
              </a:spcBef>
              <a:buFontTx/>
              <a:buNone/>
            </a:pPr>
            <a:r>
              <a:rPr lang="fr-FR" altLang="fr-FR" sz="1500" dirty="0">
                <a:solidFill>
                  <a:srgbClr val="6600CC"/>
                </a:solidFill>
                <a:latin typeface="Arial" panose="020B0604020202020204" pitchFamily="34" charset="0"/>
              </a:rPr>
              <a:t>3) </a:t>
            </a:r>
            <a:r>
              <a:rPr lang="fr-FR" altLang="fr-FR" sz="1500" i="1" dirty="0">
                <a:solidFill>
                  <a:srgbClr val="6600CC"/>
                </a:solidFill>
                <a:latin typeface="Arial" panose="020B0604020202020204" pitchFamily="34" charset="0"/>
              </a:rPr>
              <a:t>Plantes répulsives </a:t>
            </a:r>
            <a:r>
              <a:rPr lang="fr-FR" altLang="fr-FR" sz="1500" b="1"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rPr>
              <a:t>On entoure les plantes à protéger (salades, </a:t>
            </a:r>
            <a:r>
              <a:rPr lang="fr-FR" altLang="fr-FR" sz="1500" dirty="0" err="1">
                <a:solidFill>
                  <a:srgbClr val="6600CC"/>
                </a:solidFill>
                <a:latin typeface="Arial" panose="020B0604020202020204" pitchFamily="34" charset="0"/>
              </a:rPr>
              <a:t>choux-fleurs</a:t>
            </a:r>
            <a:r>
              <a:rPr lang="fr-FR" altLang="fr-FR" sz="1500" dirty="0">
                <a:solidFill>
                  <a:srgbClr val="6600CC"/>
                </a:solidFill>
                <a:latin typeface="Arial" panose="020B0604020202020204" pitchFamily="34" charset="0"/>
              </a:rPr>
              <a:t>,...) de plantes barrière (</a:t>
            </a:r>
            <a:r>
              <a:rPr lang="fr-FR" altLang="fr-FR" sz="1500" dirty="0">
                <a:solidFill>
                  <a:srgbClr val="6600CC"/>
                </a:solidFill>
                <a:latin typeface="Arial" panose="020B0604020202020204" pitchFamily="34" charset="0"/>
                <a:hlinkClick r:id="rId4" tooltip="Ail cultivé"/>
              </a:rPr>
              <a:t>ail</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5" tooltip="Civette"/>
              </a:rPr>
              <a:t>civette</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6" tooltip="Pélargonium"/>
              </a:rPr>
              <a:t>géranium</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7" tooltip="Digitale"/>
              </a:rPr>
              <a:t>digitale</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8" tooltip="Fenouil"/>
              </a:rPr>
              <a:t>fenouil</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9" tooltip="Oignon"/>
              </a:rPr>
              <a:t>oignons</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10" tooltip="Moutarde"/>
              </a:rPr>
              <a:t>moutarde</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11" tooltip="Trèfle"/>
              </a:rPr>
              <a:t>trèfle</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12" tooltip="Cerfeuil"/>
              </a:rPr>
              <a:t>cerfeuil</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13" tooltip="Tropaeolum"/>
              </a:rPr>
              <a:t>capucine</a:t>
            </a:r>
            <a:r>
              <a:rPr lang="fr-FR" altLang="fr-FR" sz="1500" dirty="0">
                <a:solidFill>
                  <a:srgbClr val="6600CC"/>
                </a:solidFill>
                <a:latin typeface="Arial" panose="020B0604020202020204" pitchFamily="34" charset="0"/>
              </a:rPr>
              <a:t>, </a:t>
            </a:r>
          </a:p>
          <a:p>
            <a:pPr algn="just" eaLnBrk="1" hangingPunct="1">
              <a:spcBef>
                <a:spcPct val="0"/>
              </a:spcBef>
              <a:buFontTx/>
              <a:buNone/>
            </a:pPr>
            <a:r>
              <a:rPr lang="fr-FR" altLang="fr-FR" sz="1500" dirty="0">
                <a:solidFill>
                  <a:srgbClr val="6600CC"/>
                </a:solidFill>
                <a:latin typeface="Arial" panose="020B0604020202020204" pitchFamily="34" charset="0"/>
                <a:hlinkClick r:id="rId14" tooltip="Bégonia"/>
              </a:rPr>
              <a:t>bégonias</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15" tooltip="Cassis (fruit)"/>
              </a:rPr>
              <a:t>cassis</a:t>
            </a:r>
            <a:r>
              <a:rPr lang="fr-FR" altLang="fr-FR" sz="1500" dirty="0">
                <a:solidFill>
                  <a:srgbClr val="6600CC"/>
                </a:solidFill>
                <a:latin typeface="Arial" panose="020B0604020202020204" pitchFamily="34" charset="0"/>
              </a:rPr>
              <a:t>...) nettement moins appréciés des limaces.</a:t>
            </a:r>
          </a:p>
          <a:p>
            <a:pPr algn="just" eaLnBrk="1" hangingPunct="1">
              <a:spcBef>
                <a:spcPct val="0"/>
              </a:spcBef>
              <a:buFontTx/>
              <a:buNone/>
            </a:pPr>
            <a:r>
              <a:rPr lang="fr-FR" altLang="fr-FR" sz="1500" dirty="0">
                <a:solidFill>
                  <a:srgbClr val="6600CC"/>
                </a:solidFill>
                <a:latin typeface="Arial" panose="020B0604020202020204" pitchFamily="34" charset="0"/>
              </a:rPr>
              <a:t>4) </a:t>
            </a:r>
            <a:r>
              <a:rPr lang="fr-FR" altLang="fr-FR" sz="1500" i="1" dirty="0">
                <a:solidFill>
                  <a:srgbClr val="6600CC"/>
                </a:solidFill>
                <a:latin typeface="Arial" panose="020B0604020202020204" pitchFamily="34" charset="0"/>
              </a:rPr>
              <a:t>Collecte manuelle </a:t>
            </a:r>
            <a:r>
              <a:rPr lang="fr-FR" altLang="fr-FR" sz="1500" b="1"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rPr>
              <a:t>les</a:t>
            </a:r>
            <a:r>
              <a:rPr lang="fr-FR" altLang="fr-FR" sz="1500" b="1"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rPr>
              <a:t>collecter après une pluie ou un arrosage, deux heures après la tombée de la nuit, à la lampe frontale, sur les plantes ou l'herbe humide. Puis les donner aux poules (avec du pain).</a:t>
            </a:r>
          </a:p>
        </p:txBody>
      </p:sp>
      <p:sp>
        <p:nvSpPr>
          <p:cNvPr id="5" name="Espace réservé du numéro de diapositive 1">
            <a:extLst>
              <a:ext uri="{FF2B5EF4-FFF2-40B4-BE49-F238E27FC236}">
                <a16:creationId xmlns:a16="http://schemas.microsoft.com/office/drawing/2014/main" id="{4AA123F3-CE38-4A85-A9A5-7A8C921C11F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190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9028943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9EA40A76-9B4C-4419-8DAD-6988EE7D499C}"/>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1">
            <a:extLst>
              <a:ext uri="{FF2B5EF4-FFF2-40B4-BE49-F238E27FC236}">
                <a16:creationId xmlns:a16="http://schemas.microsoft.com/office/drawing/2014/main" id="{ABE301CD-0C7A-4A7F-B0E6-E33B7E87EFF5}"/>
              </a:ext>
            </a:extLst>
          </p:cNvPr>
          <p:cNvSpPr>
            <a:spLocks noChangeArrowheads="1"/>
          </p:cNvSpPr>
          <p:nvPr/>
        </p:nvSpPr>
        <p:spPr bwMode="auto">
          <a:xfrm>
            <a:off x="109538" y="749578"/>
            <a:ext cx="4358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6600CC"/>
                </a:solidFill>
              </a:rPr>
              <a:t>Annexe 21 : Le problème des limaces (suite)</a:t>
            </a:r>
            <a:endParaRPr lang="fr-FR" altLang="fr-FR" sz="1800" b="1" dirty="0">
              <a:latin typeface="Arial" panose="020B0604020202020204" pitchFamily="34" charset="0"/>
            </a:endParaRPr>
          </a:p>
        </p:txBody>
      </p:sp>
      <p:sp>
        <p:nvSpPr>
          <p:cNvPr id="4" name="ZoneTexte 4">
            <a:extLst>
              <a:ext uri="{FF2B5EF4-FFF2-40B4-BE49-F238E27FC236}">
                <a16:creationId xmlns:a16="http://schemas.microsoft.com/office/drawing/2014/main" id="{51B68E2B-F374-41C4-AF9B-B0FBE01B17D4}"/>
              </a:ext>
            </a:extLst>
          </p:cNvPr>
          <p:cNvSpPr txBox="1">
            <a:spLocks noChangeArrowheads="1"/>
          </p:cNvSpPr>
          <p:nvPr/>
        </p:nvSpPr>
        <p:spPr bwMode="auto">
          <a:xfrm>
            <a:off x="109538" y="1196975"/>
            <a:ext cx="8856662"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500" dirty="0">
                <a:solidFill>
                  <a:srgbClr val="6600CC"/>
                </a:solidFill>
                <a:latin typeface="Arial" panose="020B0604020202020204" pitchFamily="34" charset="0"/>
              </a:rPr>
              <a:t>5) </a:t>
            </a:r>
            <a:r>
              <a:rPr lang="fr-FR" altLang="fr-FR" sz="1500" i="1" dirty="0">
                <a:solidFill>
                  <a:srgbClr val="6600CC"/>
                </a:solidFill>
                <a:latin typeface="Arial" panose="020B0604020202020204" pitchFamily="34" charset="0"/>
              </a:rPr>
              <a:t>Les planches en bois </a:t>
            </a:r>
            <a:r>
              <a:rPr lang="fr-FR" altLang="fr-FR" sz="1500" dirty="0">
                <a:solidFill>
                  <a:srgbClr val="6600CC"/>
                </a:solidFill>
                <a:latin typeface="Arial" panose="020B0604020202020204" pitchFamily="34" charset="0"/>
              </a:rPr>
              <a:t>: celles que l'on met au sol, entre les rangs de culture, permettent de récolter les limaces et limaçons tôt le matin, en retournant les planches de bois, refuge des limaces. Lâcher les poules à ce moment là. Mais il faut faire vite.</a:t>
            </a:r>
          </a:p>
          <a:p>
            <a:pPr algn="just" eaLnBrk="1" hangingPunct="1">
              <a:spcBef>
                <a:spcPct val="0"/>
              </a:spcBef>
              <a:buFontTx/>
              <a:buNone/>
            </a:pPr>
            <a:r>
              <a:rPr lang="fr-FR" altLang="fr-FR" sz="1500" dirty="0">
                <a:solidFill>
                  <a:srgbClr val="6600CC"/>
                </a:solidFill>
                <a:latin typeface="Arial" panose="020B0604020202020204" pitchFamily="34" charset="0"/>
              </a:rPr>
              <a:t>6) </a:t>
            </a:r>
            <a:r>
              <a:rPr lang="fr-FR" altLang="fr-FR" sz="1500" i="1" dirty="0">
                <a:solidFill>
                  <a:srgbClr val="6600CC"/>
                </a:solidFill>
                <a:latin typeface="Arial" panose="020B0604020202020204" pitchFamily="34" charset="0"/>
              </a:rPr>
              <a:t>Barrière physique au sol </a:t>
            </a:r>
            <a:r>
              <a:rPr lang="fr-FR" altLang="fr-FR" sz="1500" dirty="0">
                <a:solidFill>
                  <a:srgbClr val="6600CC"/>
                </a:solidFill>
                <a:latin typeface="Arial" panose="020B0604020202020204" pitchFamily="34" charset="0"/>
              </a:rPr>
              <a:t>: a) </a:t>
            </a:r>
            <a:r>
              <a:rPr lang="fr-FR" altLang="fr-FR" sz="1500" dirty="0">
                <a:solidFill>
                  <a:srgbClr val="6600CC"/>
                </a:solidFill>
                <a:latin typeface="Arial" panose="020B0604020202020204" pitchFamily="34" charset="0"/>
                <a:hlinkClick r:id="rId2" tooltip="Purin"/>
              </a:rPr>
              <a:t>purin</a:t>
            </a:r>
            <a:r>
              <a:rPr lang="fr-FR" altLang="fr-FR" sz="1500" dirty="0">
                <a:solidFill>
                  <a:srgbClr val="6600CC"/>
                </a:solidFill>
                <a:latin typeface="Arial" panose="020B0604020202020204" pitchFamily="34" charset="0"/>
              </a:rPr>
              <a:t> ou simple paillage de </a:t>
            </a:r>
            <a:r>
              <a:rPr lang="fr-FR" altLang="fr-FR" sz="1500" dirty="0">
                <a:solidFill>
                  <a:srgbClr val="6600CC"/>
                </a:solidFill>
                <a:latin typeface="Arial" panose="020B0604020202020204" pitchFamily="34" charset="0"/>
                <a:hlinkClick r:id="rId3" tooltip="Fougère aigle"/>
              </a:rPr>
              <a:t>fougère aigle</a:t>
            </a:r>
            <a:r>
              <a:rPr lang="fr-FR" altLang="fr-FR" sz="1500"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hlinkClick r:id="rId4" tooltip="Marc de café"/>
              </a:rPr>
              <a:t>marc de café</a:t>
            </a:r>
            <a:r>
              <a:rPr lang="fr-FR" altLang="fr-FR" sz="1500" dirty="0">
                <a:solidFill>
                  <a:srgbClr val="6600CC"/>
                </a:solidFill>
                <a:latin typeface="Arial" panose="020B0604020202020204" pitchFamily="34" charset="0"/>
              </a:rPr>
              <a:t>, pouzzolane.</a:t>
            </a:r>
          </a:p>
          <a:p>
            <a:pPr algn="just" eaLnBrk="1" hangingPunct="1">
              <a:spcBef>
                <a:spcPct val="0"/>
              </a:spcBef>
              <a:buFontTx/>
              <a:buNone/>
            </a:pPr>
            <a:r>
              <a:rPr lang="fr-FR" altLang="fr-FR" sz="1600" i="1" dirty="0">
                <a:solidFill>
                  <a:srgbClr val="6600CC"/>
                </a:solidFill>
                <a:latin typeface="Arial" panose="020B0604020202020204" pitchFamily="34" charset="0"/>
              </a:rPr>
              <a:t>Coquilles d'œufs </a:t>
            </a:r>
            <a:r>
              <a:rPr lang="fr-FR" altLang="fr-FR" sz="1600" b="1" dirty="0">
                <a:solidFill>
                  <a:srgbClr val="6600CC"/>
                </a:solidFill>
                <a:latin typeface="Arial" panose="020B0604020202020204" pitchFamily="34" charset="0"/>
              </a:rPr>
              <a:t>: </a:t>
            </a:r>
            <a:r>
              <a:rPr lang="fr-FR" altLang="fr-FR" sz="1600" dirty="0">
                <a:solidFill>
                  <a:srgbClr val="6600CC"/>
                </a:solidFill>
                <a:latin typeface="Arial" panose="020B0604020202020204" pitchFamily="34" charset="0"/>
              </a:rPr>
              <a:t>en miettes autour des jeunes plants transplantés ou des semis en terre ameublie font un bon rempart contre les limaces et ne posent pas de problème écologique</a:t>
            </a:r>
            <a:r>
              <a:rPr lang="fr-FR" altLang="fr-FR" sz="1500" dirty="0">
                <a:solidFill>
                  <a:srgbClr val="6600CC"/>
                </a:solidFill>
                <a:latin typeface="Arial" panose="020B0604020202020204" pitchFamily="34" charset="0"/>
              </a:rPr>
              <a:t>.</a:t>
            </a:r>
          </a:p>
          <a:p>
            <a:pPr algn="just" eaLnBrk="1" hangingPunct="1">
              <a:spcBef>
                <a:spcPct val="0"/>
              </a:spcBef>
              <a:buFontTx/>
              <a:buNone/>
            </a:pPr>
            <a:r>
              <a:rPr lang="fr-FR" altLang="fr-FR" sz="1500" dirty="0">
                <a:solidFill>
                  <a:srgbClr val="6600CC"/>
                </a:solidFill>
                <a:latin typeface="Arial" panose="020B0604020202020204" pitchFamily="34" charset="0"/>
              </a:rPr>
              <a:t>7) </a:t>
            </a:r>
            <a:r>
              <a:rPr lang="fr-FR" altLang="fr-FR" sz="1500" i="1" dirty="0">
                <a:solidFill>
                  <a:srgbClr val="6600CC"/>
                </a:solidFill>
                <a:latin typeface="Arial" panose="020B0604020202020204" pitchFamily="34" charset="0"/>
              </a:rPr>
              <a:t>Le piège à son </a:t>
            </a:r>
            <a:r>
              <a:rPr lang="fr-FR" altLang="fr-FR" sz="1500" dirty="0">
                <a:solidFill>
                  <a:srgbClr val="6600CC"/>
                </a:solidFill>
                <a:latin typeface="Arial" panose="020B0604020202020204" pitchFamily="34" charset="0"/>
              </a:rPr>
              <a:t>: Mettre du son de blé ou d'avoine dans une assiette, avec un seau par-dessus qui a des petites encoches ou petits orifices, afin que les limaces puissent y entrer. Et le placer bien à l'ombre. Récolter les limaces 2 fois par jour et les donner à manger aux poules.</a:t>
            </a:r>
          </a:p>
          <a:p>
            <a:pPr algn="just" eaLnBrk="1" hangingPunct="1">
              <a:spcBef>
                <a:spcPct val="0"/>
              </a:spcBef>
              <a:buFontTx/>
              <a:buNone/>
            </a:pPr>
            <a:r>
              <a:rPr lang="fr-FR" altLang="fr-FR" sz="1500" dirty="0">
                <a:solidFill>
                  <a:srgbClr val="6600CC"/>
                </a:solidFill>
                <a:latin typeface="Arial" panose="020B0604020202020204" pitchFamily="34" charset="0"/>
              </a:rPr>
              <a:t>8) </a:t>
            </a:r>
            <a:r>
              <a:rPr lang="fr-FR" altLang="fr-FR" sz="1500" i="1" dirty="0">
                <a:solidFill>
                  <a:srgbClr val="6600CC"/>
                </a:solidFill>
                <a:latin typeface="Arial" panose="020B0604020202020204" pitchFamily="34" charset="0"/>
              </a:rPr>
              <a:t>Piège à bière </a:t>
            </a:r>
            <a:r>
              <a:rPr lang="fr-FR" altLang="fr-FR" sz="1500" b="1" dirty="0">
                <a:solidFill>
                  <a:srgbClr val="6600CC"/>
                </a:solidFill>
                <a:latin typeface="Arial" panose="020B0604020202020204" pitchFamily="34" charset="0"/>
              </a:rPr>
              <a:t>: </a:t>
            </a:r>
            <a:r>
              <a:rPr lang="fr-FR" altLang="fr-FR" sz="1500" dirty="0">
                <a:solidFill>
                  <a:srgbClr val="6600CC"/>
                </a:solidFill>
                <a:latin typeface="Arial" panose="020B0604020202020204" pitchFamily="34" charset="0"/>
              </a:rPr>
              <a:t>enterrer des récipients au niveau du sol dans lesquels on verse de la </a:t>
            </a:r>
            <a:r>
              <a:rPr lang="fr-FR" altLang="fr-FR" sz="1500" dirty="0">
                <a:solidFill>
                  <a:srgbClr val="6600CC"/>
                </a:solidFill>
                <a:latin typeface="Arial" panose="020B0604020202020204" pitchFamily="34" charset="0"/>
                <a:hlinkClick r:id="rId5" tooltip="Bière"/>
              </a:rPr>
              <a:t>bière</a:t>
            </a:r>
            <a:r>
              <a:rPr lang="fr-FR" altLang="fr-FR" sz="1500" dirty="0">
                <a:solidFill>
                  <a:srgbClr val="6600CC"/>
                </a:solidFill>
                <a:latin typeface="Arial" panose="020B0604020202020204" pitchFamily="34" charset="0"/>
              </a:rPr>
              <a:t> (l’odeur de houblon ou de chicorée attirent les limaces). </a:t>
            </a:r>
            <a:r>
              <a:rPr lang="fr-FR" altLang="fr-FR" sz="1500" dirty="0">
                <a:solidFill>
                  <a:srgbClr val="FF0000"/>
                </a:solidFill>
                <a:latin typeface="Arial" panose="020B0604020202020204" pitchFamily="34" charset="0"/>
              </a:rPr>
              <a:t>Cette solution coûte cher et tue aussi des insectes dont les précieux auxiliaires.</a:t>
            </a:r>
          </a:p>
          <a:p>
            <a:pPr algn="just" eaLnBrk="1" hangingPunct="1">
              <a:spcBef>
                <a:spcPct val="0"/>
              </a:spcBef>
              <a:buFontTx/>
              <a:buNone/>
            </a:pPr>
            <a:r>
              <a:rPr lang="fr-FR" altLang="fr-FR" sz="1500" dirty="0">
                <a:solidFill>
                  <a:srgbClr val="6600CC"/>
                </a:solidFill>
                <a:latin typeface="Arial" panose="020B0604020202020204" pitchFamily="34" charset="0"/>
              </a:rPr>
              <a:t>9) </a:t>
            </a:r>
            <a:r>
              <a:rPr lang="fr-FR" altLang="fr-FR" sz="1500" i="1" dirty="0">
                <a:solidFill>
                  <a:srgbClr val="6600CC"/>
                </a:solidFill>
                <a:latin typeface="Arial" panose="020B0604020202020204" pitchFamily="34" charset="0"/>
              </a:rPr>
              <a:t>Pulvérisation d'ail </a:t>
            </a:r>
            <a:r>
              <a:rPr lang="fr-FR" altLang="fr-FR" sz="1500" dirty="0">
                <a:solidFill>
                  <a:srgbClr val="6600CC"/>
                </a:solidFill>
                <a:latin typeface="Arial" panose="020B0604020202020204" pitchFamily="34" charset="0"/>
              </a:rPr>
              <a:t>: jus de 3 gousses d'ail + 20 ml alcool ménager + 2 ml de savon liquide : cette méthode marcherait très bien pour protéger les plantes attaquées.</a:t>
            </a:r>
          </a:p>
          <a:p>
            <a:pPr algn="just" eaLnBrk="1" hangingPunct="1">
              <a:spcBef>
                <a:spcPct val="0"/>
              </a:spcBef>
              <a:buFontTx/>
              <a:buNone/>
            </a:pPr>
            <a:r>
              <a:rPr lang="fr-FR" altLang="fr-FR" sz="1500" dirty="0">
                <a:solidFill>
                  <a:srgbClr val="6600CC"/>
                </a:solidFill>
                <a:latin typeface="Arial" panose="020B0604020202020204" pitchFamily="34" charset="0"/>
              </a:rPr>
              <a:t>10) </a:t>
            </a:r>
            <a:r>
              <a:rPr lang="fr-FR" altLang="fr-FR" sz="1500" i="1" dirty="0">
                <a:solidFill>
                  <a:srgbClr val="6600CC"/>
                </a:solidFill>
                <a:latin typeface="Arial" panose="020B0604020202020204" pitchFamily="34" charset="0"/>
              </a:rPr>
              <a:t>L'huile pimentée </a:t>
            </a:r>
            <a:r>
              <a:rPr lang="fr-FR" altLang="fr-FR" sz="1500" dirty="0">
                <a:solidFill>
                  <a:srgbClr val="6600CC"/>
                </a:solidFill>
                <a:latin typeface="Arial" panose="020B0604020202020204" pitchFamily="34" charset="0"/>
              </a:rPr>
              <a:t>: piment macéré, dans de l'huile de lin, badigeonné sur la tige du plant à protéger (attention il faut que la tige soit ligneuse (marron), si elle est verte, le piment risque d'affaiblir la plante).</a:t>
            </a:r>
          </a:p>
        </p:txBody>
      </p:sp>
      <p:pic>
        <p:nvPicPr>
          <p:cNvPr id="5" name="Image 4">
            <a:extLst>
              <a:ext uri="{FF2B5EF4-FFF2-40B4-BE49-F238E27FC236}">
                <a16:creationId xmlns:a16="http://schemas.microsoft.com/office/drawing/2014/main" id="{DECD9B4B-9FA3-4DD5-AEF0-1D5B2F99C3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43285" y="1075254"/>
            <a:ext cx="15875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07FB4C8-2F34-4A7E-9C4D-496F42135976}"/>
              </a:ext>
            </a:extLst>
          </p:cNvPr>
          <p:cNvSpPr>
            <a:spLocks noChangeArrowheads="1"/>
          </p:cNvSpPr>
          <p:nvPr/>
        </p:nvSpPr>
        <p:spPr bwMode="auto">
          <a:xfrm>
            <a:off x="10237726" y="2068375"/>
            <a:ext cx="7986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6600CC"/>
                </a:solidFill>
                <a:latin typeface="Arial" panose="020B0604020202020204" pitchFamily="34" charset="0"/>
              </a:rPr>
              <a:t>Limaces </a:t>
            </a:r>
          </a:p>
        </p:txBody>
      </p:sp>
      <p:pic>
        <p:nvPicPr>
          <p:cNvPr id="8" name="Image 7">
            <a:extLst>
              <a:ext uri="{FF2B5EF4-FFF2-40B4-BE49-F238E27FC236}">
                <a16:creationId xmlns:a16="http://schemas.microsoft.com/office/drawing/2014/main" id="{2DA0BBF5-E64C-456C-B754-28BB091503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6234" y="2531268"/>
            <a:ext cx="2847975" cy="1609725"/>
          </a:xfrm>
          <a:prstGeom prst="rect">
            <a:avLst/>
          </a:prstGeom>
        </p:spPr>
      </p:pic>
      <p:sp>
        <p:nvSpPr>
          <p:cNvPr id="9" name="ZoneTexte 8">
            <a:extLst>
              <a:ext uri="{FF2B5EF4-FFF2-40B4-BE49-F238E27FC236}">
                <a16:creationId xmlns:a16="http://schemas.microsoft.com/office/drawing/2014/main" id="{BBE767E1-8D00-42D8-8388-9FA8037F81EC}"/>
              </a:ext>
            </a:extLst>
          </p:cNvPr>
          <p:cNvSpPr txBox="1"/>
          <p:nvPr/>
        </p:nvSpPr>
        <p:spPr>
          <a:xfrm>
            <a:off x="8966200" y="4205130"/>
            <a:ext cx="2968009" cy="1200329"/>
          </a:xfrm>
          <a:prstGeom prst="rect">
            <a:avLst/>
          </a:prstGeom>
          <a:noFill/>
        </p:spPr>
        <p:txBody>
          <a:bodyPr wrap="square" rtlCol="0">
            <a:spAutoFit/>
          </a:bodyPr>
          <a:lstStyle/>
          <a:p>
            <a:pPr algn="ctr"/>
            <a:r>
              <a:rPr lang="fr-FR" sz="1200" dirty="0">
                <a:solidFill>
                  <a:srgbClr val="7030A0"/>
                </a:solidFill>
              </a:rPr>
              <a:t>Attention, un paillage fait de pailles (ou de tonte d’herbe) peut dissimuler des limaces.</a:t>
            </a:r>
          </a:p>
          <a:p>
            <a:pPr algn="ctr"/>
            <a:r>
              <a:rPr lang="fr-FR" sz="1200" dirty="0">
                <a:solidFill>
                  <a:srgbClr val="7030A0"/>
                </a:solidFill>
              </a:rPr>
              <a:t>Source : </a:t>
            </a:r>
            <a:r>
              <a:rPr lang="fr-FR" sz="1200" dirty="0">
                <a:solidFill>
                  <a:srgbClr val="7030A0"/>
                </a:solidFill>
                <a:hlinkClick r:id="rId8"/>
              </a:rPr>
              <a:t>http://www.monpotager.net/blog/index.php/2012/06/10/252-10-trucs-pour-cohabiter-presque-pacifiquement-avec-les-limaces</a:t>
            </a:r>
            <a:r>
              <a:rPr lang="fr-FR" sz="1200" dirty="0">
                <a:solidFill>
                  <a:srgbClr val="7030A0"/>
                </a:solidFill>
              </a:rPr>
              <a:t> </a:t>
            </a:r>
          </a:p>
        </p:txBody>
      </p:sp>
      <p:sp>
        <p:nvSpPr>
          <p:cNvPr id="10" name="Espace réservé du numéro de diapositive 1">
            <a:extLst>
              <a:ext uri="{FF2B5EF4-FFF2-40B4-BE49-F238E27FC236}">
                <a16:creationId xmlns:a16="http://schemas.microsoft.com/office/drawing/2014/main" id="{2B3583FF-27E3-425A-A9FC-888662501F5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191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25613952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EB985DE3-7E74-4635-B9D4-76FED48276D7}"/>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ZoneTexte 4">
            <a:extLst>
              <a:ext uri="{FF2B5EF4-FFF2-40B4-BE49-F238E27FC236}">
                <a16:creationId xmlns:a16="http://schemas.microsoft.com/office/drawing/2014/main" id="{0386DA9D-4BDB-436C-B2E4-322EAE436228}"/>
              </a:ext>
            </a:extLst>
          </p:cNvPr>
          <p:cNvSpPr txBox="1">
            <a:spLocks noChangeArrowheads="1"/>
          </p:cNvSpPr>
          <p:nvPr/>
        </p:nvSpPr>
        <p:spPr bwMode="auto">
          <a:xfrm>
            <a:off x="107950" y="1344706"/>
            <a:ext cx="10402272"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dirty="0">
                <a:solidFill>
                  <a:srgbClr val="6600CC"/>
                </a:solidFill>
                <a:latin typeface="Arial" panose="020B0604020202020204" pitchFamily="34" charset="0"/>
              </a:rPr>
              <a:t>11) </a:t>
            </a:r>
            <a:r>
              <a:rPr lang="fr-FR" altLang="fr-FR" sz="1600" i="1" dirty="0">
                <a:solidFill>
                  <a:srgbClr val="6600CC"/>
                </a:solidFill>
                <a:latin typeface="Arial" panose="020B0604020202020204" pitchFamily="34" charset="0"/>
              </a:rPr>
              <a:t>Phosphate de fer (</a:t>
            </a:r>
            <a:r>
              <a:rPr lang="fr-FR" altLang="fr-FR" sz="1600" i="1" dirty="0" err="1">
                <a:solidFill>
                  <a:srgbClr val="6600CC"/>
                </a:solidFill>
                <a:latin typeface="Arial" panose="020B0604020202020204" pitchFamily="34" charset="0"/>
              </a:rPr>
              <a:t>Ferramol</a:t>
            </a:r>
            <a:r>
              <a:rPr lang="fr-FR" altLang="fr-FR" sz="1600" i="1" dirty="0">
                <a:solidFill>
                  <a:srgbClr val="6600CC"/>
                </a:solidFill>
                <a:latin typeface="Arial" panose="020B0604020202020204" pitchFamily="34" charset="0"/>
              </a:rPr>
              <a:t> …) </a:t>
            </a:r>
            <a:r>
              <a:rPr lang="fr-FR" altLang="fr-FR" sz="1600" dirty="0">
                <a:solidFill>
                  <a:srgbClr val="6600CC"/>
                </a:solidFill>
                <a:latin typeface="Arial" panose="020B0604020202020204" pitchFamily="34" charset="0"/>
              </a:rPr>
              <a:t>: Il existe sur le marché des produits biologiques à base de </a:t>
            </a:r>
            <a:r>
              <a:rPr lang="fr-FR" altLang="fr-FR" sz="1600" u="sng" dirty="0">
                <a:solidFill>
                  <a:srgbClr val="6600CC"/>
                </a:solidFill>
                <a:latin typeface="Arial" panose="020B0604020202020204" pitchFamily="34" charset="0"/>
                <a:hlinkClick r:id="rId2" tooltip="Phosphate de fer (page inexistante)"/>
              </a:rPr>
              <a:t>phosphate de fer</a:t>
            </a:r>
            <a:r>
              <a:rPr lang="fr-FR" altLang="fr-FR" sz="1600" dirty="0">
                <a:solidFill>
                  <a:srgbClr val="6600CC"/>
                </a:solidFill>
                <a:latin typeface="Arial" panose="020B0604020202020204" pitchFamily="34" charset="0"/>
              </a:rPr>
              <a:t>, qui bloque l’appétit des limaces, </a:t>
            </a:r>
            <a:r>
              <a:rPr lang="fr-FR" altLang="fr-FR" sz="1600" dirty="0">
                <a:solidFill>
                  <a:srgbClr val="FF0000"/>
                </a:solidFill>
                <a:latin typeface="Arial" panose="020B0604020202020204" pitchFamily="34" charset="0"/>
              </a:rPr>
              <a:t>mais aussi des vers de terre (effet indésirable). Cette méthode coûte cher.</a:t>
            </a:r>
          </a:p>
          <a:p>
            <a:pPr algn="just" eaLnBrk="1" hangingPunct="1">
              <a:spcBef>
                <a:spcPct val="0"/>
              </a:spcBef>
              <a:buFontTx/>
              <a:buNone/>
            </a:pPr>
            <a:r>
              <a:rPr lang="fr-FR" altLang="fr-FR" sz="1600" dirty="0">
                <a:solidFill>
                  <a:srgbClr val="6600CC"/>
                </a:solidFill>
                <a:latin typeface="Arial" panose="020B0604020202020204" pitchFamily="34" charset="0"/>
              </a:rPr>
              <a:t>12) L</a:t>
            </a:r>
            <a:r>
              <a:rPr lang="fr-FR" altLang="fr-FR" sz="1600" i="1" dirty="0">
                <a:solidFill>
                  <a:srgbClr val="6600CC"/>
                </a:solidFill>
                <a:latin typeface="Arial" panose="020B0604020202020204" pitchFamily="34" charset="0"/>
              </a:rPr>
              <a:t>'Alun </a:t>
            </a:r>
            <a:r>
              <a:rPr lang="fr-FR" altLang="fr-FR" sz="1600" dirty="0">
                <a:solidFill>
                  <a:srgbClr val="6600CC"/>
                </a:solidFill>
                <a:latin typeface="Arial" panose="020B0604020202020204" pitchFamily="34" charset="0"/>
              </a:rPr>
              <a:t>: diluer deux cuillères à soupe de poudre d'alun dans un peu d'eau bouillante puis mélanger à 10 litres d'eau, assez efficace contre les chenilles, limaces et pucerons et de longue durée. </a:t>
            </a:r>
            <a:r>
              <a:rPr lang="fr-FR" altLang="fr-FR" sz="1600" dirty="0">
                <a:solidFill>
                  <a:srgbClr val="FF0000"/>
                </a:solidFill>
                <a:latin typeface="Arial" panose="020B0604020202020204" pitchFamily="34" charset="0"/>
              </a:rPr>
              <a:t>Solution coûteuse (si appliquée à grande échelle).</a:t>
            </a:r>
          </a:p>
          <a:p>
            <a:pPr algn="just" eaLnBrk="1" hangingPunct="1">
              <a:spcBef>
                <a:spcPct val="0"/>
              </a:spcBef>
              <a:buFontTx/>
              <a:buNone/>
            </a:pPr>
            <a:r>
              <a:rPr lang="fr-FR" altLang="fr-FR" sz="1600" dirty="0">
                <a:solidFill>
                  <a:srgbClr val="6600CC"/>
                </a:solidFill>
                <a:latin typeface="Arial" panose="020B0604020202020204" pitchFamily="34" charset="0"/>
              </a:rPr>
              <a:t>13) </a:t>
            </a:r>
            <a:r>
              <a:rPr lang="fr-FR" altLang="fr-FR" sz="1600" i="1" dirty="0">
                <a:solidFill>
                  <a:srgbClr val="6600CC"/>
                </a:solidFill>
                <a:latin typeface="Arial" panose="020B0604020202020204" pitchFamily="34" charset="0"/>
              </a:rPr>
              <a:t>Anti-limaces à base de nématodes</a:t>
            </a:r>
            <a:r>
              <a:rPr lang="fr-FR" altLang="fr-FR" sz="1600" dirty="0">
                <a:solidFill>
                  <a:srgbClr val="6600CC"/>
                </a:solidFill>
                <a:latin typeface="Arial" panose="020B0604020202020204" pitchFamily="34" charset="0"/>
              </a:rPr>
              <a:t> : Certains produits sont à base de </a:t>
            </a:r>
            <a:r>
              <a:rPr lang="fr-FR" altLang="fr-FR" sz="1600" dirty="0">
                <a:solidFill>
                  <a:srgbClr val="6600CC"/>
                </a:solidFill>
                <a:latin typeface="Arial" panose="020B0604020202020204" pitchFamily="34" charset="0"/>
                <a:hlinkClick r:id="rId3" tooltip="Nématodes"/>
              </a:rPr>
              <a:t>nématodes</a:t>
            </a:r>
            <a:r>
              <a:rPr lang="fr-FR" altLang="fr-FR" sz="1600" dirty="0">
                <a:solidFill>
                  <a:srgbClr val="6600CC"/>
                </a:solidFill>
                <a:latin typeface="Arial" panose="020B0604020202020204" pitchFamily="34" charset="0"/>
              </a:rPr>
              <a:t> qui parasitent et tuent les limaces comme </a:t>
            </a:r>
            <a:r>
              <a:rPr lang="fr-FR" altLang="fr-FR" sz="1600" i="1" dirty="0" err="1">
                <a:latin typeface="Arial" panose="020B0604020202020204" pitchFamily="34" charset="0"/>
                <a:hlinkClick r:id="rId4" tooltip="Phasmarhabditis hermaphrodita"/>
              </a:rPr>
              <a:t>phasmarhabditis</a:t>
            </a:r>
            <a:r>
              <a:rPr lang="fr-FR" altLang="fr-FR" sz="1600" i="1" dirty="0">
                <a:latin typeface="Arial" panose="020B0604020202020204" pitchFamily="34" charset="0"/>
                <a:hlinkClick r:id="rId4" tooltip="Phasmarhabditis hermaphrodita"/>
              </a:rPr>
              <a:t> </a:t>
            </a:r>
            <a:r>
              <a:rPr lang="fr-FR" altLang="fr-FR" sz="1600" i="1" dirty="0" err="1">
                <a:latin typeface="Arial" panose="020B0604020202020204" pitchFamily="34" charset="0"/>
                <a:hlinkClick r:id="rId4" tooltip="Phasmarhabditis hermaphrodita"/>
              </a:rPr>
              <a:t>hermaphrodita</a:t>
            </a:r>
            <a:r>
              <a:rPr lang="fr-FR" altLang="fr-FR" sz="1600" dirty="0">
                <a:latin typeface="Arial" panose="020B0604020202020204" pitchFamily="34" charset="0"/>
              </a:rPr>
              <a:t>, </a:t>
            </a:r>
            <a:r>
              <a:rPr lang="fr-FR" altLang="fr-FR" sz="1600" dirty="0">
                <a:solidFill>
                  <a:srgbClr val="FF0000"/>
                </a:solidFill>
                <a:latin typeface="Arial" panose="020B0604020202020204" pitchFamily="34" charset="0"/>
              </a:rPr>
              <a:t>mais ces parasites s'attaquent aussi aux escargots dont se nourrissent les</a:t>
            </a:r>
            <a:r>
              <a:rPr lang="fr-FR" altLang="fr-FR" sz="1600" dirty="0">
                <a:latin typeface="Arial" panose="020B0604020202020204" pitchFamily="34" charset="0"/>
              </a:rPr>
              <a:t> </a:t>
            </a:r>
            <a:r>
              <a:rPr lang="fr-FR" altLang="fr-FR" sz="1600" dirty="0">
                <a:latin typeface="Arial" panose="020B0604020202020204" pitchFamily="34" charset="0"/>
                <a:hlinkClick r:id="rId5" tooltip="Erinaceus europaeus"/>
              </a:rPr>
              <a:t>hérissons</a:t>
            </a:r>
            <a:r>
              <a:rPr lang="fr-FR" altLang="fr-FR" sz="1600" dirty="0">
                <a:solidFill>
                  <a:srgbClr val="6600CC"/>
                </a:solidFill>
                <a:latin typeface="Arial" panose="020B0604020202020204" pitchFamily="34" charset="0"/>
              </a:rPr>
              <a:t>.</a:t>
            </a:r>
            <a:endParaRPr lang="fr-FR" altLang="fr-FR" sz="1600" i="1" dirty="0">
              <a:solidFill>
                <a:srgbClr val="6600CC"/>
              </a:solidFill>
              <a:latin typeface="Arial" panose="020B0604020202020204" pitchFamily="34" charset="0"/>
            </a:endParaRPr>
          </a:p>
          <a:p>
            <a:pPr algn="just" eaLnBrk="1" hangingPunct="1">
              <a:spcBef>
                <a:spcPct val="0"/>
              </a:spcBef>
              <a:buFontTx/>
              <a:buNone/>
            </a:pPr>
            <a:r>
              <a:rPr lang="fr-FR" altLang="fr-FR" sz="1600" dirty="0">
                <a:solidFill>
                  <a:srgbClr val="6600CC"/>
                </a:solidFill>
                <a:latin typeface="Arial" panose="020B0604020202020204" pitchFamily="34" charset="0"/>
              </a:rPr>
              <a:t>14) </a:t>
            </a:r>
            <a:r>
              <a:rPr lang="fr-FR" altLang="fr-FR" sz="1600" i="1" dirty="0">
                <a:solidFill>
                  <a:srgbClr val="6600CC"/>
                </a:solidFill>
                <a:latin typeface="Arial" panose="020B0604020202020204" pitchFamily="34" charset="0"/>
              </a:rPr>
              <a:t>Bacillus </a:t>
            </a:r>
            <a:r>
              <a:rPr lang="fr-FR" altLang="fr-FR" sz="1600" i="1" dirty="0" err="1">
                <a:solidFill>
                  <a:srgbClr val="6600CC"/>
                </a:solidFill>
                <a:latin typeface="Arial" panose="020B0604020202020204" pitchFamily="34" charset="0"/>
              </a:rPr>
              <a:t>Thuringiensis</a:t>
            </a:r>
            <a:r>
              <a:rPr lang="fr-FR" altLang="fr-FR" sz="1600" i="1" dirty="0">
                <a:solidFill>
                  <a:srgbClr val="6600CC"/>
                </a:solidFill>
                <a:latin typeface="Arial" panose="020B0604020202020204" pitchFamily="34" charset="0"/>
              </a:rPr>
              <a:t> </a:t>
            </a:r>
            <a:r>
              <a:rPr lang="fr-FR" altLang="fr-FR" sz="1600" dirty="0">
                <a:solidFill>
                  <a:srgbClr val="6600CC"/>
                </a:solidFill>
                <a:latin typeface="Arial" panose="020B0604020202020204" pitchFamily="34" charset="0"/>
              </a:rPr>
              <a:t>: il s'agit d'un bacille (bactérie) naturellement présent dans le sol qui s'attaque aux limaces</a:t>
            </a:r>
            <a:r>
              <a:rPr lang="fr-FR" altLang="fr-FR" sz="1600" dirty="0">
                <a:solidFill>
                  <a:srgbClr val="FF0000"/>
                </a:solidFill>
                <a:latin typeface="Arial" panose="020B0604020202020204" pitchFamily="34" charset="0"/>
              </a:rPr>
              <a:t> et aux escargots. M</a:t>
            </a:r>
            <a:r>
              <a:rPr lang="fr-FR" altLang="fr-FR" sz="1600" i="1" dirty="0">
                <a:solidFill>
                  <a:srgbClr val="FF0000"/>
                </a:solidFill>
                <a:latin typeface="Arial" panose="020B0604020202020204" pitchFamily="34" charset="0"/>
              </a:rPr>
              <a:t>ais à éviter, car il s'attaque aussi à de nombreux coléoptères auxiliaires (dont leurs larves ou chenilles) et à d’autres insectes précieux à l'équilibre</a:t>
            </a:r>
            <a:r>
              <a:rPr lang="fr-FR" altLang="fr-FR" sz="1600" dirty="0">
                <a:solidFill>
                  <a:srgbClr val="6600CC"/>
                </a:solidFill>
                <a:latin typeface="Arial" panose="020B0604020202020204" pitchFamily="34" charset="0"/>
              </a:rPr>
              <a:t>.</a:t>
            </a:r>
          </a:p>
          <a:p>
            <a:pPr algn="just" eaLnBrk="1" hangingPunct="1">
              <a:spcBef>
                <a:spcPct val="0"/>
              </a:spcBef>
              <a:buFontTx/>
              <a:buNone/>
            </a:pPr>
            <a:r>
              <a:rPr lang="fr-FR" altLang="fr-FR" sz="1600" dirty="0">
                <a:solidFill>
                  <a:srgbClr val="6600CC"/>
                </a:solidFill>
                <a:latin typeface="Arial" panose="020B0604020202020204" pitchFamily="34" charset="0"/>
              </a:rPr>
              <a:t>10) </a:t>
            </a:r>
            <a:r>
              <a:rPr lang="fr-FR" altLang="fr-FR" sz="1600" i="1" dirty="0">
                <a:solidFill>
                  <a:srgbClr val="6600CC"/>
                </a:solidFill>
                <a:latin typeface="Arial" panose="020B0604020202020204" pitchFamily="34" charset="0"/>
              </a:rPr>
              <a:t>Métaldéhyde</a:t>
            </a:r>
            <a:r>
              <a:rPr lang="fr-FR" altLang="fr-FR" sz="1600" b="1" dirty="0">
                <a:latin typeface="Arial" panose="020B0604020202020204" pitchFamily="34" charset="0"/>
              </a:rPr>
              <a:t> </a:t>
            </a:r>
            <a:r>
              <a:rPr lang="fr-FR" altLang="fr-FR" sz="1600" dirty="0">
                <a:solidFill>
                  <a:srgbClr val="6600CC"/>
                </a:solidFill>
                <a:latin typeface="Arial" panose="020B0604020202020204" pitchFamily="34" charset="0"/>
              </a:rPr>
              <a:t>: Les granulés à base de </a:t>
            </a:r>
            <a:r>
              <a:rPr lang="fr-FR" altLang="fr-FR" sz="1600" dirty="0">
                <a:solidFill>
                  <a:srgbClr val="6600CC"/>
                </a:solidFill>
                <a:latin typeface="Arial" panose="020B0604020202020204" pitchFamily="34" charset="0"/>
                <a:hlinkClick r:id="rId6" tooltip="Métaldéhyde"/>
              </a:rPr>
              <a:t>métaldéhyde</a:t>
            </a:r>
            <a:r>
              <a:rPr lang="fr-FR" altLang="fr-FR" sz="1600" dirty="0">
                <a:solidFill>
                  <a:srgbClr val="6600CC"/>
                </a:solidFill>
                <a:latin typeface="Arial" panose="020B0604020202020204" pitchFamily="34" charset="0"/>
              </a:rPr>
              <a:t> permettent d'éliminer les limaces par application sur les zones infestées. </a:t>
            </a:r>
            <a:r>
              <a:rPr lang="fr-FR" altLang="fr-FR" sz="1600" dirty="0">
                <a:solidFill>
                  <a:srgbClr val="FF0000"/>
                </a:solidFill>
                <a:latin typeface="Arial" panose="020B0604020202020204" pitchFamily="34" charset="0"/>
              </a:rPr>
              <a:t>Mais ces granulés sont très toxiques pour l'homme ou les animaux domestiques (chats, chiens) attirés par les granulés ou ceux qui consomment les limaces intoxiquées qui les avalent et s'empoisonnent à leur tour, notamment les </a:t>
            </a:r>
            <a:r>
              <a:rPr lang="fr-FR" altLang="fr-FR" sz="1600" dirty="0">
                <a:solidFill>
                  <a:srgbClr val="FF0000"/>
                </a:solidFill>
                <a:latin typeface="Arial" panose="020B0604020202020204" pitchFamily="34" charset="0"/>
                <a:hlinkClick r:id="rId7" tooltip="Hérisson"/>
              </a:rPr>
              <a:t>hérissons</a:t>
            </a:r>
            <a:r>
              <a:rPr lang="fr-FR" altLang="fr-FR" sz="1600" dirty="0">
                <a:solidFill>
                  <a:srgbClr val="FF0000"/>
                </a:solidFill>
                <a:latin typeface="Arial" panose="020B0604020202020204" pitchFamily="34" charset="0"/>
              </a:rPr>
              <a:t>.</a:t>
            </a:r>
            <a:endParaRPr lang="fr-FR" altLang="fr-FR" sz="1200" dirty="0">
              <a:solidFill>
                <a:srgbClr val="6600CC"/>
              </a:solidFill>
              <a:latin typeface="Arial" panose="020B0604020202020204" pitchFamily="34" charset="0"/>
            </a:endParaRPr>
          </a:p>
          <a:p>
            <a:pPr algn="just" eaLnBrk="1" hangingPunct="1">
              <a:spcBef>
                <a:spcPct val="0"/>
              </a:spcBef>
              <a:buFontTx/>
              <a:buNone/>
            </a:pPr>
            <a:r>
              <a:rPr lang="fr-FR" altLang="fr-FR" sz="1200" dirty="0">
                <a:solidFill>
                  <a:srgbClr val="6600CC"/>
                </a:solidFill>
                <a:latin typeface="Arial" panose="020B0604020202020204" pitchFamily="34" charset="0"/>
              </a:rPr>
              <a:t>Source : </a:t>
            </a:r>
            <a:r>
              <a:rPr lang="fr-FR" altLang="fr-FR" sz="1200" dirty="0">
                <a:solidFill>
                  <a:srgbClr val="6600CC"/>
                </a:solidFill>
                <a:latin typeface="Arial" panose="020B0604020202020204" pitchFamily="34" charset="0"/>
                <a:hlinkClick r:id="rId8"/>
              </a:rPr>
              <a:t>http://fr.wikipedia.org/wiki/Limace</a:t>
            </a:r>
            <a:r>
              <a:rPr lang="fr-FR" altLang="fr-FR" sz="1200" dirty="0">
                <a:solidFill>
                  <a:srgbClr val="6600CC"/>
                </a:solidFill>
                <a:latin typeface="Arial" panose="020B0604020202020204" pitchFamily="34" charset="0"/>
              </a:rPr>
              <a:t> </a:t>
            </a:r>
          </a:p>
          <a:p>
            <a:pPr algn="just" eaLnBrk="1" hangingPunct="1">
              <a:spcBef>
                <a:spcPct val="0"/>
              </a:spcBef>
              <a:buFontTx/>
              <a:buNone/>
            </a:pPr>
            <a:endParaRPr lang="fr-FR" altLang="fr-FR" sz="1200" dirty="0">
              <a:solidFill>
                <a:srgbClr val="6600CC"/>
              </a:solidFill>
              <a:latin typeface="Arial" panose="020B0604020202020204" pitchFamily="34" charset="0"/>
            </a:endParaRPr>
          </a:p>
          <a:p>
            <a:pPr algn="just" eaLnBrk="1" hangingPunct="1">
              <a:spcBef>
                <a:spcPct val="0"/>
              </a:spcBef>
              <a:buFontTx/>
              <a:buNone/>
            </a:pPr>
            <a:r>
              <a:rPr lang="fr-FR" altLang="fr-FR" sz="1200" dirty="0">
                <a:solidFill>
                  <a:srgbClr val="6600CC"/>
                </a:solidFill>
                <a:latin typeface="Arial" panose="020B0604020202020204" pitchFamily="34" charset="0"/>
              </a:rPr>
              <a:t>Note : il serait intéressant d’essayer aussi un </a:t>
            </a:r>
            <a:r>
              <a:rPr lang="fr-FR" altLang="fr-FR" sz="1200" b="1" dirty="0">
                <a:solidFill>
                  <a:srgbClr val="6600CC"/>
                </a:solidFill>
                <a:latin typeface="Arial" panose="020B0604020202020204" pitchFamily="34" charset="0"/>
              </a:rPr>
              <a:t>mulch à base de plantes répulsives de limaces (moutarde, fenouil ….).</a:t>
            </a:r>
            <a:endParaRPr lang="fr-FR" altLang="fr-FR" sz="1000" b="1" dirty="0">
              <a:solidFill>
                <a:srgbClr val="6600CC"/>
              </a:solidFill>
              <a:latin typeface="Arial" panose="020B0604020202020204" pitchFamily="34" charset="0"/>
            </a:endParaRPr>
          </a:p>
          <a:p>
            <a:pPr algn="just" eaLnBrk="1" hangingPunct="1">
              <a:spcBef>
                <a:spcPct val="0"/>
              </a:spcBef>
              <a:buFont typeface="Arial" panose="020B0604020202020204" pitchFamily="34" charset="0"/>
              <a:buNone/>
            </a:pPr>
            <a:r>
              <a:rPr lang="fr-FR" altLang="fr-FR" sz="1000" dirty="0">
                <a:solidFill>
                  <a:srgbClr val="6600CC"/>
                </a:solidFill>
              </a:rPr>
              <a:t>Sources infos : a) </a:t>
            </a:r>
            <a:r>
              <a:rPr lang="fr-FR" altLang="fr-FR" sz="1000" dirty="0">
                <a:solidFill>
                  <a:srgbClr val="6600CC"/>
                </a:solidFill>
                <a:hlinkClick r:id="rId8"/>
              </a:rPr>
              <a:t>http://fr.wikipedia.org/wiki/Limace</a:t>
            </a:r>
            <a:r>
              <a:rPr lang="fr-FR" altLang="fr-FR" sz="1000" dirty="0">
                <a:solidFill>
                  <a:srgbClr val="6600CC"/>
                </a:solidFill>
              </a:rPr>
              <a:t>, b) </a:t>
            </a:r>
            <a:r>
              <a:rPr lang="fr-FR" altLang="fr-FR" sz="1000" i="1" dirty="0">
                <a:solidFill>
                  <a:srgbClr val="6600CC"/>
                </a:solidFill>
              </a:rPr>
              <a:t>Permaculture en climat tempéré,</a:t>
            </a:r>
            <a:r>
              <a:rPr lang="fr-FR" altLang="fr-FR" sz="1000" dirty="0">
                <a:solidFill>
                  <a:srgbClr val="6600CC"/>
                </a:solidFill>
              </a:rPr>
              <a:t> Franck Nathié, Association La Forêt nourricière, p. 161, Réguler les limaces.</a:t>
            </a:r>
            <a:endParaRPr lang="fr-FR" altLang="fr-FR" sz="1000" dirty="0">
              <a:solidFill>
                <a:srgbClr val="FF0000"/>
              </a:solidFill>
            </a:endParaRPr>
          </a:p>
        </p:txBody>
      </p:sp>
      <p:sp>
        <p:nvSpPr>
          <p:cNvPr id="4" name="Rectangle 1">
            <a:extLst>
              <a:ext uri="{FF2B5EF4-FFF2-40B4-BE49-F238E27FC236}">
                <a16:creationId xmlns:a16="http://schemas.microsoft.com/office/drawing/2014/main" id="{DC9E4E19-8BA2-4DDB-9C95-5733808A8181}"/>
              </a:ext>
            </a:extLst>
          </p:cNvPr>
          <p:cNvSpPr>
            <a:spLocks noChangeArrowheads="1"/>
          </p:cNvSpPr>
          <p:nvPr/>
        </p:nvSpPr>
        <p:spPr bwMode="auto">
          <a:xfrm>
            <a:off x="109538" y="749578"/>
            <a:ext cx="4911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6600CC"/>
                </a:solidFill>
              </a:rPr>
              <a:t>Annexe 21 : Le problème des limaces (suite et fin)</a:t>
            </a:r>
            <a:endParaRPr lang="fr-FR" altLang="fr-FR" sz="1800" b="1" dirty="0">
              <a:latin typeface="Arial" panose="020B0604020202020204" pitchFamily="34" charset="0"/>
            </a:endParaRPr>
          </a:p>
        </p:txBody>
      </p:sp>
      <p:sp>
        <p:nvSpPr>
          <p:cNvPr id="5" name="Espace réservé du numéro de diapositive 1">
            <a:extLst>
              <a:ext uri="{FF2B5EF4-FFF2-40B4-BE49-F238E27FC236}">
                <a16:creationId xmlns:a16="http://schemas.microsoft.com/office/drawing/2014/main" id="{315128FB-E278-4238-8FD2-BD7CF92D2DDF}"/>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192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9334289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EB985DE3-7E74-4635-B9D4-76FED48276D7}"/>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1">
            <a:extLst>
              <a:ext uri="{FF2B5EF4-FFF2-40B4-BE49-F238E27FC236}">
                <a16:creationId xmlns:a16="http://schemas.microsoft.com/office/drawing/2014/main" id="{DC9E4E19-8BA2-4DDB-9C95-5733808A8181}"/>
              </a:ext>
            </a:extLst>
          </p:cNvPr>
          <p:cNvSpPr>
            <a:spLocks noChangeArrowheads="1"/>
          </p:cNvSpPr>
          <p:nvPr/>
        </p:nvSpPr>
        <p:spPr bwMode="auto">
          <a:xfrm>
            <a:off x="109538" y="749578"/>
            <a:ext cx="7808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6600CC"/>
                </a:solidFill>
                <a:latin typeface="Arial" panose="020B0604020202020204" pitchFamily="34" charset="0"/>
                <a:cs typeface="Arial" panose="020B0604020202020204" pitchFamily="34" charset="0"/>
              </a:rPr>
              <a:t>Annexe 22 : Bio-productions et leurs utilisations dans le monde</a:t>
            </a:r>
            <a:endParaRPr lang="fr-FR" altLang="fr-FR" sz="1800" b="1" dirty="0">
              <a:solidFill>
                <a:srgbClr val="7030A0"/>
              </a:solidFill>
              <a:latin typeface="Arial" panose="020B0604020202020204" pitchFamily="34" charset="0"/>
              <a:cs typeface="Arial" panose="020B0604020202020204" pitchFamily="34" charset="0"/>
            </a:endParaRPr>
          </a:p>
        </p:txBody>
      </p:sp>
      <p:sp>
        <p:nvSpPr>
          <p:cNvPr id="5" name="Espace réservé du numéro de diapositive 1">
            <a:extLst>
              <a:ext uri="{FF2B5EF4-FFF2-40B4-BE49-F238E27FC236}">
                <a16:creationId xmlns:a16="http://schemas.microsoft.com/office/drawing/2014/main" id="{315128FB-E278-4238-8FD2-BD7CF92D2DDF}"/>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193</a:t>
            </a:fld>
            <a:endParaRPr lang="fr-FR" altLang="fr-FR" sz="1200">
              <a:solidFill>
                <a:srgbClr val="898989"/>
              </a:solidFill>
              <a:latin typeface="Times New Roman" panose="02020603050405020304" pitchFamily="18" charset="0"/>
            </a:endParaRPr>
          </a:p>
        </p:txBody>
      </p:sp>
      <p:graphicFrame>
        <p:nvGraphicFramePr>
          <p:cNvPr id="6" name="Tableau 5">
            <a:extLst>
              <a:ext uri="{FF2B5EF4-FFF2-40B4-BE49-F238E27FC236}">
                <a16:creationId xmlns:a16="http://schemas.microsoft.com/office/drawing/2014/main" id="{46330169-6F76-4B45-A700-28F3E274F49F}"/>
              </a:ext>
            </a:extLst>
          </p:cNvPr>
          <p:cNvGraphicFramePr>
            <a:graphicFrameLocks noGrp="1"/>
          </p:cNvGraphicFramePr>
          <p:nvPr>
            <p:extLst>
              <p:ext uri="{D42A27DB-BD31-4B8C-83A1-F6EECF244321}">
                <p14:modId xmlns:p14="http://schemas.microsoft.com/office/powerpoint/2010/main" val="901596800"/>
              </p:ext>
            </p:extLst>
          </p:nvPr>
        </p:nvGraphicFramePr>
        <p:xfrm>
          <a:off x="109537" y="1333948"/>
          <a:ext cx="11752770" cy="2716307"/>
        </p:xfrm>
        <a:graphic>
          <a:graphicData uri="http://schemas.openxmlformats.org/drawingml/2006/table">
            <a:tbl>
              <a:tblPr firstRow="1" bandRow="1">
                <a:tableStyleId>{5C22544A-7EE6-4342-B048-85BDC9FD1C3A}</a:tableStyleId>
              </a:tblPr>
              <a:tblGrid>
                <a:gridCol w="1579414">
                  <a:extLst>
                    <a:ext uri="{9D8B030D-6E8A-4147-A177-3AD203B41FA5}">
                      <a16:colId xmlns:a16="http://schemas.microsoft.com/office/drawing/2014/main" val="3132054623"/>
                    </a:ext>
                  </a:extLst>
                </a:gridCol>
                <a:gridCol w="2338176">
                  <a:extLst>
                    <a:ext uri="{9D8B030D-6E8A-4147-A177-3AD203B41FA5}">
                      <a16:colId xmlns:a16="http://schemas.microsoft.com/office/drawing/2014/main" val="3603983884"/>
                    </a:ext>
                  </a:extLst>
                </a:gridCol>
                <a:gridCol w="2427461">
                  <a:extLst>
                    <a:ext uri="{9D8B030D-6E8A-4147-A177-3AD203B41FA5}">
                      <a16:colId xmlns:a16="http://schemas.microsoft.com/office/drawing/2014/main" val="1815134177"/>
                    </a:ext>
                  </a:extLst>
                </a:gridCol>
                <a:gridCol w="1490129">
                  <a:extLst>
                    <a:ext uri="{9D8B030D-6E8A-4147-A177-3AD203B41FA5}">
                      <a16:colId xmlns:a16="http://schemas.microsoft.com/office/drawing/2014/main" val="3523462172"/>
                    </a:ext>
                  </a:extLst>
                </a:gridCol>
                <a:gridCol w="1958795">
                  <a:extLst>
                    <a:ext uri="{9D8B030D-6E8A-4147-A177-3AD203B41FA5}">
                      <a16:colId xmlns:a16="http://schemas.microsoft.com/office/drawing/2014/main" val="3307912295"/>
                    </a:ext>
                  </a:extLst>
                </a:gridCol>
                <a:gridCol w="1958795">
                  <a:extLst>
                    <a:ext uri="{9D8B030D-6E8A-4147-A177-3AD203B41FA5}">
                      <a16:colId xmlns:a16="http://schemas.microsoft.com/office/drawing/2014/main" val="3721160781"/>
                    </a:ext>
                  </a:extLst>
                </a:gridCol>
              </a:tblGrid>
              <a:tr h="591671">
                <a:tc>
                  <a:txBody>
                    <a:bodyPr/>
                    <a:lstStyle/>
                    <a:p>
                      <a:r>
                        <a:rPr lang="fr-FR" sz="1200" dirty="0"/>
                        <a:t>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err="1"/>
                        <a:t>Bioagent</a:t>
                      </a:r>
                      <a:r>
                        <a:rPr lang="fr-FR" sz="1200" dirty="0"/>
                        <a:t> / Mode &amp; 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err="1"/>
                        <a:t>Deseases</a:t>
                      </a:r>
                      <a:r>
                        <a:rPr lang="fr-FR" sz="1200" dirty="0"/>
                        <a:t> and </a:t>
                      </a:r>
                      <a:r>
                        <a:rPr lang="fr-FR" sz="1200" dirty="0" err="1"/>
                        <a:t>target</a:t>
                      </a:r>
                      <a:r>
                        <a:rPr lang="fr-FR" sz="1200" dirty="0"/>
                        <a:t> </a:t>
                      </a:r>
                      <a:r>
                        <a:rPr lang="fr-FR" sz="1200" dirty="0" err="1"/>
                        <a:t>pathogen</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err="1"/>
                        <a:t>Crop</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Company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Registered and </a:t>
                      </a:r>
                      <a:r>
                        <a:rPr lang="fr-FR" sz="1200" dirty="0" err="1"/>
                        <a:t>commercialized</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0633489"/>
                  </a:ext>
                </a:extLst>
              </a:tr>
              <a:tr h="301214">
                <a:tc gridSpan="6">
                  <a:txBody>
                    <a:bodyPr/>
                    <a:lstStyle/>
                    <a:p>
                      <a:pPr algn="ctr"/>
                      <a:r>
                        <a:rPr lang="fr-FR" sz="1200" i="1" dirty="0"/>
                        <a:t>Bacillus </a:t>
                      </a:r>
                      <a:r>
                        <a:rPr lang="fr-FR" sz="1200" i="1" dirty="0" err="1"/>
                        <a:t>sp</a:t>
                      </a:r>
                      <a:r>
                        <a:rPr lang="fr-FR" sz="1200" i="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718752"/>
                  </a:ext>
                </a:extLst>
              </a:tr>
              <a:tr h="591671">
                <a:tc>
                  <a:txBody>
                    <a:bodyPr/>
                    <a:lstStyle/>
                    <a:p>
                      <a:r>
                        <a:rPr lang="fr-FR" sz="1200" dirty="0" err="1"/>
                        <a:t>Avogreen</a:t>
                      </a:r>
                      <a:r>
                        <a:rPr lang="fr-FR" sz="1200" dirty="0"/>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i="1"/>
                        <a:t>Bacillus subtilis </a:t>
                      </a:r>
                      <a:r>
                        <a:rPr lang="fr-FR" sz="1200"/>
                        <a:t>/ antibiosis</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i="1" dirty="0" err="1"/>
                        <a:t>ColIetotrichum</a:t>
                      </a:r>
                      <a:r>
                        <a:rPr lang="en-US" sz="1200" i="1" dirty="0"/>
                        <a:t> </a:t>
                      </a:r>
                      <a:r>
                        <a:rPr lang="en-US" sz="1200" i="1" dirty="0" err="1"/>
                        <a:t>glocosporioides</a:t>
                      </a:r>
                      <a:r>
                        <a:rPr lang="en-US" sz="1200" i="1" dirty="0"/>
                        <a:t> </a:t>
                      </a:r>
                      <a:r>
                        <a:rPr lang="en-US" sz="1200" dirty="0"/>
                        <a:t>and </a:t>
                      </a:r>
                      <a:r>
                        <a:rPr lang="en-US" sz="1200" dirty="0" err="1"/>
                        <a:t>Crecospora</a:t>
                      </a:r>
                      <a:r>
                        <a:rPr lang="en-US" sz="1200" dirty="0"/>
                        <a:t> spot</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a:t>Advocate</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err="1"/>
                        <a:t>Ocean</a:t>
                      </a:r>
                      <a:r>
                        <a:rPr lang="fr-FR" sz="1200" dirty="0"/>
                        <a:t> agriculture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South </a:t>
                      </a:r>
                      <a:r>
                        <a:rPr lang="fr-FR" sz="1200" dirty="0" err="1"/>
                        <a:t>Africa</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544720"/>
                  </a:ext>
                </a:extLst>
              </a:tr>
              <a:tr h="591671">
                <a:tc>
                  <a:txBody>
                    <a:bodyPr/>
                    <a:lstStyle/>
                    <a:p>
                      <a:r>
                        <a:rPr lang="en-US" sz="1200" dirty="0"/>
                        <a:t>FZB24®WG,li and TB B</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i="1" dirty="0"/>
                        <a:t>Bacillus subtilis </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err="1"/>
                        <a:t>Several</a:t>
                      </a:r>
                      <a:r>
                        <a:rPr lang="fr-FR" sz="1200" dirty="0"/>
                        <a:t> </a:t>
                      </a:r>
                      <a:r>
                        <a:rPr lang="fr-FR" sz="1200" dirty="0" err="1"/>
                        <a:t>crops</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err="1"/>
                        <a:t>ABiTEP</a:t>
                      </a:r>
                      <a:r>
                        <a:rPr lang="fr-FR" sz="1200" dirty="0"/>
                        <a:t> </a:t>
                      </a:r>
                      <a:r>
                        <a:rPr lang="fr-FR" sz="1200" dirty="0" err="1"/>
                        <a:t>GmbH</a:t>
                      </a:r>
                      <a:r>
                        <a:rPr lang="fr-FR" sz="1200" dirty="0"/>
                        <a:t> Germany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Germany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8716134"/>
                  </a:ext>
                </a:extLst>
              </a:tr>
              <a:tr h="591671">
                <a:tc>
                  <a:txBody>
                    <a:bodyPr/>
                    <a:lstStyle/>
                    <a:p>
                      <a:r>
                        <a:rPr lang="fr-FR" sz="1200" dirty="0" err="1"/>
                        <a:t>Koliak</a:t>
                      </a:r>
                      <a:r>
                        <a:rPr lang="fr-FR" sz="1200" dirty="0"/>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t>Bacillus subtilis </a:t>
                      </a:r>
                      <a:r>
                        <a:rPr lang="fr-FR" sz="1200" dirty="0"/>
                        <a:t>/ </a:t>
                      </a:r>
                      <a:r>
                        <a:rPr lang="fr-FR" sz="1200" dirty="0" err="1"/>
                        <a:t>antibiosis</a:t>
                      </a:r>
                      <a:r>
                        <a:rPr lang="fr-FR" sz="1200" dirty="0"/>
                        <a:t>, </a:t>
                      </a:r>
                      <a:r>
                        <a:rPr lang="fr-FR" sz="1200" dirty="0" err="1"/>
                        <a:t>competition</a:t>
                      </a:r>
                      <a:r>
                        <a:rPr lang="fr-FR" sz="1200" dirty="0"/>
                        <a:t>, </a:t>
                      </a:r>
                      <a:r>
                        <a:rPr lang="fr-FR" sz="1200" dirty="0" err="1"/>
                        <a:t>growth</a:t>
                      </a:r>
                      <a:r>
                        <a:rPr lang="fr-FR" sz="1200" dirty="0"/>
                        <a:t> promotion, </a:t>
                      </a:r>
                      <a:r>
                        <a:rPr lang="fr-FR" sz="1200" dirty="0" err="1"/>
                        <a:t>resistance</a:t>
                      </a:r>
                      <a:r>
                        <a:rPr lang="fr-FR" sz="1200" dirty="0"/>
                        <a:t> induction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Cotton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err="1"/>
                        <a:t>Gustafson</a:t>
                      </a:r>
                      <a:r>
                        <a:rPr lang="fr-FR" sz="1200" dirty="0"/>
                        <a:t> Inc.  USA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200" dirty="0"/>
                        <a:t>USA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5025379"/>
                  </a:ext>
                </a:extLst>
              </a:tr>
            </a:tbl>
          </a:graphicData>
        </a:graphic>
      </p:graphicFrame>
      <p:sp>
        <p:nvSpPr>
          <p:cNvPr id="7" name="TextBox 5">
            <a:extLst>
              <a:ext uri="{FF2B5EF4-FFF2-40B4-BE49-F238E27FC236}">
                <a16:creationId xmlns:a16="http://schemas.microsoft.com/office/drawing/2014/main" id="{4A0C7D25-7AD3-4A45-A2D7-DBC490504CBF}"/>
              </a:ext>
            </a:extLst>
          </p:cNvPr>
          <p:cNvSpPr txBox="1">
            <a:spLocks noChangeArrowheads="1"/>
          </p:cNvSpPr>
          <p:nvPr/>
        </p:nvSpPr>
        <p:spPr bwMode="auto">
          <a:xfrm>
            <a:off x="109537" y="4226267"/>
            <a:ext cx="118314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dirty="0">
                <a:solidFill>
                  <a:srgbClr val="7030A0"/>
                </a:solidFill>
              </a:rPr>
              <a:t>Des biofertilisant et des biopesticides  à Base de </a:t>
            </a:r>
            <a:r>
              <a:rPr lang="fr-FR" altLang="fr-FR" i="1" dirty="0">
                <a:solidFill>
                  <a:srgbClr val="7030A0"/>
                </a:solidFill>
              </a:rPr>
              <a:t>Bacillus subtilis </a:t>
            </a:r>
            <a:r>
              <a:rPr lang="fr-FR" altLang="fr-FR" dirty="0">
                <a:solidFill>
                  <a:srgbClr val="7030A0"/>
                </a:solidFill>
              </a:rPr>
              <a:t>ont prouvé leur efficacité dans la protection des champs de divers fruits et légumes contre les maladies fongiques</a:t>
            </a:r>
          </a:p>
        </p:txBody>
      </p:sp>
      <p:sp>
        <p:nvSpPr>
          <p:cNvPr id="8" name="ZoneTexte 7">
            <a:extLst>
              <a:ext uri="{FF2B5EF4-FFF2-40B4-BE49-F238E27FC236}">
                <a16:creationId xmlns:a16="http://schemas.microsoft.com/office/drawing/2014/main" id="{3DC100C5-11CE-4235-A7DF-48E9A89A935E}"/>
              </a:ext>
            </a:extLst>
          </p:cNvPr>
          <p:cNvSpPr txBox="1"/>
          <p:nvPr/>
        </p:nvSpPr>
        <p:spPr>
          <a:xfrm>
            <a:off x="211353" y="5819887"/>
            <a:ext cx="4069864" cy="830997"/>
          </a:xfrm>
          <a:prstGeom prst="rect">
            <a:avLst/>
          </a:prstGeom>
          <a:noFill/>
        </p:spPr>
        <p:txBody>
          <a:bodyPr wrap="square" rtlCol="0">
            <a:spAutoFit/>
          </a:bodyPr>
          <a:lstStyle/>
          <a:p>
            <a:r>
              <a:rPr lang="fr-FR" sz="1200" dirty="0">
                <a:solidFill>
                  <a:srgbClr val="7030A0"/>
                </a:solidFill>
              </a:rPr>
              <a:t>Source : </a:t>
            </a:r>
            <a:r>
              <a:rPr lang="fr-FR" sz="1200" i="1" dirty="0">
                <a:solidFill>
                  <a:srgbClr val="7030A0"/>
                </a:solidFill>
              </a:rPr>
              <a:t>Proposition de l’adoption de l’agriculture microbiologique  en Algérie, dans le but de protéger les cultures agricoles contre les maladies fongique</a:t>
            </a:r>
            <a:r>
              <a:rPr lang="fr-FR" sz="1200" dirty="0">
                <a:solidFill>
                  <a:srgbClr val="7030A0"/>
                </a:solidFill>
              </a:rPr>
              <a:t>, Asma Ait Kaki, </a:t>
            </a:r>
            <a:r>
              <a:rPr lang="fr-FR" sz="1200" dirty="0">
                <a:solidFill>
                  <a:srgbClr val="7030A0"/>
                </a:solidFill>
                <a:hlinkClick r:id="rId2"/>
              </a:rPr>
              <a:t>http://slideplayer.fr/slide/3174185/</a:t>
            </a:r>
            <a:r>
              <a:rPr lang="fr-FR" sz="1200" dirty="0">
                <a:solidFill>
                  <a:srgbClr val="7030A0"/>
                </a:solidFill>
              </a:rPr>
              <a:t>  </a:t>
            </a:r>
          </a:p>
        </p:txBody>
      </p:sp>
    </p:spTree>
    <p:extLst>
      <p:ext uri="{BB962C8B-B14F-4D97-AF65-F5344CB8AC3E}">
        <p14:creationId xmlns:p14="http://schemas.microsoft.com/office/powerpoint/2010/main" val="329723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F3199CF-7CB7-4768-BA89-926BFFEEF852}"/>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1">
            <a:extLst>
              <a:ext uri="{FF2B5EF4-FFF2-40B4-BE49-F238E27FC236}">
                <a16:creationId xmlns:a16="http://schemas.microsoft.com/office/drawing/2014/main" id="{53D84CF9-B4B8-4309-93CD-CF083F2DDCF8}"/>
              </a:ext>
            </a:extLst>
          </p:cNvPr>
          <p:cNvSpPr>
            <a:spLocks noChangeArrowheads="1"/>
          </p:cNvSpPr>
          <p:nvPr/>
        </p:nvSpPr>
        <p:spPr bwMode="auto">
          <a:xfrm>
            <a:off x="109537" y="749578"/>
            <a:ext cx="9055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6600CC"/>
                </a:solidFill>
                <a:latin typeface="Arial" panose="020B0604020202020204" pitchFamily="34" charset="0"/>
                <a:cs typeface="Arial" panose="020B0604020202020204" pitchFamily="34" charset="0"/>
              </a:rPr>
              <a:t>Annexe 22 : Bio-productions et leurs utilisations dans le monde (suite)</a:t>
            </a:r>
            <a:endParaRPr lang="fr-FR" altLang="fr-FR" sz="1800" b="1" dirty="0">
              <a:solidFill>
                <a:srgbClr val="7030A0"/>
              </a:solidFill>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50E04B2D-9FEC-463C-A64D-6D2517C55B9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194</a:t>
            </a:fld>
            <a:endParaRPr lang="fr-FR" altLang="fr-FR" sz="1200">
              <a:solidFill>
                <a:srgbClr val="898989"/>
              </a:solidFill>
              <a:latin typeface="Times New Roman" panose="02020603050405020304" pitchFamily="18" charset="0"/>
            </a:endParaRPr>
          </a:p>
        </p:txBody>
      </p:sp>
      <p:pic>
        <p:nvPicPr>
          <p:cNvPr id="6" name="Image 5" descr="Une image contenant texte, capture d’écran&#10;&#10;Description générée avec un niveau de confiance élevé">
            <a:extLst>
              <a:ext uri="{FF2B5EF4-FFF2-40B4-BE49-F238E27FC236}">
                <a16:creationId xmlns:a16="http://schemas.microsoft.com/office/drawing/2014/main" id="{D0B2D434-56E4-4E07-912A-314D485A7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7" y="1196975"/>
            <a:ext cx="7711271" cy="4285296"/>
          </a:xfrm>
          <a:prstGeom prst="rect">
            <a:avLst/>
          </a:prstGeom>
        </p:spPr>
      </p:pic>
      <p:sp>
        <p:nvSpPr>
          <p:cNvPr id="7" name="Rectangle 6">
            <a:extLst>
              <a:ext uri="{FF2B5EF4-FFF2-40B4-BE49-F238E27FC236}">
                <a16:creationId xmlns:a16="http://schemas.microsoft.com/office/drawing/2014/main" id="{DAA6ADCD-BDC6-4539-925E-EE49E9773A60}"/>
              </a:ext>
            </a:extLst>
          </p:cNvPr>
          <p:cNvSpPr/>
          <p:nvPr/>
        </p:nvSpPr>
        <p:spPr>
          <a:xfrm>
            <a:off x="223502" y="5712311"/>
            <a:ext cx="8328828" cy="830997"/>
          </a:xfrm>
          <a:prstGeom prst="rect">
            <a:avLst/>
          </a:prstGeom>
        </p:spPr>
        <p:txBody>
          <a:bodyPr wrap="square">
            <a:spAutoFit/>
          </a:bodyPr>
          <a:lstStyle/>
          <a:p>
            <a:r>
              <a:rPr lang="fr-FR" dirty="0">
                <a:solidFill>
                  <a:srgbClr val="7030A0"/>
                </a:solidFill>
              </a:rPr>
              <a:t>Exemple de bio-productions de bactéries utilisées dans différentes partis du monde.</a:t>
            </a:r>
          </a:p>
          <a:p>
            <a:endParaRPr lang="fr-FR" dirty="0">
              <a:solidFill>
                <a:srgbClr val="7030A0"/>
              </a:solidFill>
            </a:endParaRPr>
          </a:p>
          <a:p>
            <a:r>
              <a:rPr lang="fr-FR" sz="1200" dirty="0">
                <a:solidFill>
                  <a:srgbClr val="7030A0"/>
                </a:solidFill>
              </a:rPr>
              <a:t>Source : </a:t>
            </a:r>
            <a:r>
              <a:rPr lang="fr-FR" sz="1200" i="1" dirty="0" err="1">
                <a:solidFill>
                  <a:srgbClr val="7030A0"/>
                </a:solidFill>
              </a:rPr>
              <a:t>Handbook</a:t>
            </a:r>
            <a:r>
              <a:rPr lang="fr-FR" sz="1200" i="1" dirty="0">
                <a:solidFill>
                  <a:srgbClr val="7030A0"/>
                </a:solidFill>
              </a:rPr>
              <a:t> of </a:t>
            </a:r>
            <a:r>
              <a:rPr lang="fr-FR" sz="1200" i="1" dirty="0" err="1">
                <a:solidFill>
                  <a:srgbClr val="7030A0"/>
                </a:solidFill>
              </a:rPr>
              <a:t>Microbial</a:t>
            </a:r>
            <a:r>
              <a:rPr lang="fr-FR" sz="1200" i="1" dirty="0">
                <a:solidFill>
                  <a:srgbClr val="7030A0"/>
                </a:solidFill>
              </a:rPr>
              <a:t> </a:t>
            </a:r>
            <a:r>
              <a:rPr lang="fr-FR" sz="1200" i="1" dirty="0" err="1">
                <a:solidFill>
                  <a:srgbClr val="7030A0"/>
                </a:solidFill>
              </a:rPr>
              <a:t>Biofertilizers</a:t>
            </a:r>
            <a:r>
              <a:rPr lang="fr-FR" sz="1200" dirty="0">
                <a:solidFill>
                  <a:srgbClr val="7030A0"/>
                </a:solidFill>
              </a:rPr>
              <a:t>, </a:t>
            </a:r>
            <a:r>
              <a:rPr lang="fr-FR" sz="1200" dirty="0" err="1">
                <a:solidFill>
                  <a:srgbClr val="7030A0"/>
                </a:solidFill>
              </a:rPr>
              <a:t>Mahendra</a:t>
            </a:r>
            <a:r>
              <a:rPr lang="fr-FR" sz="1200" dirty="0">
                <a:solidFill>
                  <a:srgbClr val="7030A0"/>
                </a:solidFill>
              </a:rPr>
              <a:t> Rai, CRC </a:t>
            </a:r>
            <a:r>
              <a:rPr lang="fr-FR" sz="1200" dirty="0" err="1">
                <a:solidFill>
                  <a:srgbClr val="7030A0"/>
                </a:solidFill>
              </a:rPr>
              <a:t>Press</a:t>
            </a:r>
            <a:r>
              <a:rPr lang="fr-FR" sz="1200" dirty="0">
                <a:solidFill>
                  <a:srgbClr val="7030A0"/>
                </a:solidFill>
              </a:rPr>
              <a:t>, 28 févr. 2006 - 579 pages</a:t>
            </a:r>
          </a:p>
        </p:txBody>
      </p:sp>
    </p:spTree>
    <p:extLst>
      <p:ext uri="{BB962C8B-B14F-4D97-AF65-F5344CB8AC3E}">
        <p14:creationId xmlns:p14="http://schemas.microsoft.com/office/powerpoint/2010/main" val="47030341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F3199CF-7CB7-4768-BA89-926BFFEEF852}"/>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1">
            <a:extLst>
              <a:ext uri="{FF2B5EF4-FFF2-40B4-BE49-F238E27FC236}">
                <a16:creationId xmlns:a16="http://schemas.microsoft.com/office/drawing/2014/main" id="{53D84CF9-B4B8-4309-93CD-CF083F2DDCF8}"/>
              </a:ext>
            </a:extLst>
          </p:cNvPr>
          <p:cNvSpPr>
            <a:spLocks noChangeArrowheads="1"/>
          </p:cNvSpPr>
          <p:nvPr/>
        </p:nvSpPr>
        <p:spPr bwMode="auto">
          <a:xfrm>
            <a:off x="109538" y="749578"/>
            <a:ext cx="7808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6600CC"/>
                </a:solidFill>
                <a:latin typeface="Arial" panose="020B0604020202020204" pitchFamily="34" charset="0"/>
                <a:cs typeface="Arial" panose="020B0604020202020204" pitchFamily="34" charset="0"/>
              </a:rPr>
              <a:t>Annexe 22 : Bio-productions et leurs utilisations dans le monde</a:t>
            </a:r>
            <a:endParaRPr lang="fr-FR" altLang="fr-FR" sz="1800" b="1" dirty="0">
              <a:solidFill>
                <a:srgbClr val="7030A0"/>
              </a:solidFill>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50E04B2D-9FEC-463C-A64D-6D2517C55B9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195</a:t>
            </a:fld>
            <a:endParaRPr lang="fr-FR" altLang="fr-FR" sz="1200">
              <a:solidFill>
                <a:srgbClr val="898989"/>
              </a:solidFill>
              <a:latin typeface="Times New Roman" panose="02020603050405020304" pitchFamily="18" charset="0"/>
            </a:endParaRPr>
          </a:p>
        </p:txBody>
      </p:sp>
      <p:sp>
        <p:nvSpPr>
          <p:cNvPr id="7" name="Rectangle 6">
            <a:extLst>
              <a:ext uri="{FF2B5EF4-FFF2-40B4-BE49-F238E27FC236}">
                <a16:creationId xmlns:a16="http://schemas.microsoft.com/office/drawing/2014/main" id="{DAA6ADCD-BDC6-4539-925E-EE49E9773A60}"/>
              </a:ext>
            </a:extLst>
          </p:cNvPr>
          <p:cNvSpPr/>
          <p:nvPr/>
        </p:nvSpPr>
        <p:spPr>
          <a:xfrm>
            <a:off x="234259" y="6411559"/>
            <a:ext cx="9060347" cy="276999"/>
          </a:xfrm>
          <a:prstGeom prst="rect">
            <a:avLst/>
          </a:prstGeom>
        </p:spPr>
        <p:txBody>
          <a:bodyPr wrap="square">
            <a:spAutoFit/>
          </a:bodyPr>
          <a:lstStyle/>
          <a:p>
            <a:r>
              <a:rPr lang="fr-FR" sz="1200" dirty="0">
                <a:solidFill>
                  <a:srgbClr val="7030A0"/>
                </a:solidFill>
              </a:rPr>
              <a:t>Source : </a:t>
            </a:r>
            <a:r>
              <a:rPr lang="fr-FR" sz="1200" i="1" dirty="0">
                <a:solidFill>
                  <a:srgbClr val="7030A0"/>
                </a:solidFill>
              </a:rPr>
              <a:t>Plant </a:t>
            </a:r>
            <a:r>
              <a:rPr lang="fr-FR" sz="1200" i="1" dirty="0" err="1">
                <a:solidFill>
                  <a:srgbClr val="7030A0"/>
                </a:solidFill>
              </a:rPr>
              <a:t>Growth</a:t>
            </a:r>
            <a:r>
              <a:rPr lang="fr-FR" sz="1200" i="1" dirty="0">
                <a:solidFill>
                  <a:srgbClr val="7030A0"/>
                </a:solidFill>
              </a:rPr>
              <a:t> </a:t>
            </a:r>
            <a:r>
              <a:rPr lang="fr-FR" sz="1200" i="1" dirty="0" err="1">
                <a:solidFill>
                  <a:srgbClr val="7030A0"/>
                </a:solidFill>
              </a:rPr>
              <a:t>Promoting</a:t>
            </a:r>
            <a:r>
              <a:rPr lang="fr-FR" sz="1200" i="1" dirty="0">
                <a:solidFill>
                  <a:srgbClr val="7030A0"/>
                </a:solidFill>
              </a:rPr>
              <a:t> </a:t>
            </a:r>
            <a:r>
              <a:rPr lang="fr-FR" sz="1200" i="1" dirty="0" err="1">
                <a:solidFill>
                  <a:srgbClr val="7030A0"/>
                </a:solidFill>
              </a:rPr>
              <a:t>Rhizobacteria</a:t>
            </a:r>
            <a:r>
              <a:rPr lang="fr-FR" sz="1200" i="1" dirty="0">
                <a:solidFill>
                  <a:srgbClr val="7030A0"/>
                </a:solidFill>
              </a:rPr>
              <a:t> for Horticultural </a:t>
            </a:r>
            <a:r>
              <a:rPr lang="fr-FR" sz="1200" i="1" dirty="0" err="1">
                <a:solidFill>
                  <a:srgbClr val="7030A0"/>
                </a:solidFill>
              </a:rPr>
              <a:t>Crop</a:t>
            </a:r>
            <a:r>
              <a:rPr lang="fr-FR" sz="1200" i="1" dirty="0">
                <a:solidFill>
                  <a:srgbClr val="7030A0"/>
                </a:solidFill>
              </a:rPr>
              <a:t> Protection</a:t>
            </a:r>
            <a:r>
              <a:rPr lang="fr-FR" sz="1200" dirty="0">
                <a:solidFill>
                  <a:srgbClr val="7030A0"/>
                </a:solidFill>
              </a:rPr>
              <a:t>, P. </a:t>
            </a:r>
            <a:r>
              <a:rPr lang="fr-FR" sz="1200" dirty="0" err="1">
                <a:solidFill>
                  <a:srgbClr val="7030A0"/>
                </a:solidFill>
              </a:rPr>
              <a:t>Parvatha</a:t>
            </a:r>
            <a:r>
              <a:rPr lang="fr-FR" sz="1200" dirty="0">
                <a:solidFill>
                  <a:srgbClr val="7030A0"/>
                </a:solidFill>
              </a:rPr>
              <a:t> </a:t>
            </a:r>
            <a:r>
              <a:rPr lang="fr-FR" sz="1200" dirty="0" err="1">
                <a:solidFill>
                  <a:srgbClr val="7030A0"/>
                </a:solidFill>
              </a:rPr>
              <a:t>Reddy</a:t>
            </a:r>
            <a:r>
              <a:rPr lang="fr-FR" sz="1200" dirty="0">
                <a:solidFill>
                  <a:srgbClr val="7030A0"/>
                </a:solidFill>
              </a:rPr>
              <a:t>, Springer, 19 sept. 2014 - 310 pages</a:t>
            </a:r>
          </a:p>
        </p:txBody>
      </p:sp>
      <p:pic>
        <p:nvPicPr>
          <p:cNvPr id="8" name="Image 7" descr="Une image contenant capture d’écran, texte&#10;&#10;Description générée avec un niveau de confiance élevé">
            <a:extLst>
              <a:ext uri="{FF2B5EF4-FFF2-40B4-BE49-F238E27FC236}">
                <a16:creationId xmlns:a16="http://schemas.microsoft.com/office/drawing/2014/main" id="{F7A8A111-9696-42B0-9ACD-2699AD55F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7" y="1196975"/>
            <a:ext cx="9185069" cy="4517452"/>
          </a:xfrm>
          <a:prstGeom prst="rect">
            <a:avLst/>
          </a:prstGeom>
        </p:spPr>
      </p:pic>
    </p:spTree>
    <p:extLst>
      <p:ext uri="{BB962C8B-B14F-4D97-AF65-F5344CB8AC3E}">
        <p14:creationId xmlns:p14="http://schemas.microsoft.com/office/powerpoint/2010/main" val="742020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F3199CF-7CB7-4768-BA89-926BFFEEF852}"/>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1">
            <a:extLst>
              <a:ext uri="{FF2B5EF4-FFF2-40B4-BE49-F238E27FC236}">
                <a16:creationId xmlns:a16="http://schemas.microsoft.com/office/drawing/2014/main" id="{53D84CF9-B4B8-4309-93CD-CF083F2DDCF8}"/>
              </a:ext>
            </a:extLst>
          </p:cNvPr>
          <p:cNvSpPr>
            <a:spLocks noChangeArrowheads="1"/>
          </p:cNvSpPr>
          <p:nvPr/>
        </p:nvSpPr>
        <p:spPr bwMode="auto">
          <a:xfrm>
            <a:off x="109538" y="749578"/>
            <a:ext cx="7808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6600CC"/>
                </a:solidFill>
                <a:latin typeface="Arial" panose="020B0604020202020204" pitchFamily="34" charset="0"/>
                <a:cs typeface="Arial" panose="020B0604020202020204" pitchFamily="34" charset="0"/>
              </a:rPr>
              <a:t>Annexe 22 : Bio-productions et leurs utilisations dans le monde</a:t>
            </a:r>
            <a:endParaRPr lang="fr-FR" altLang="fr-FR" sz="1800" b="1" dirty="0">
              <a:solidFill>
                <a:srgbClr val="7030A0"/>
              </a:solidFill>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50E04B2D-9FEC-463C-A64D-6D2517C55B9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196</a:t>
            </a:fld>
            <a:endParaRPr lang="fr-FR" altLang="fr-FR" sz="1200">
              <a:solidFill>
                <a:srgbClr val="898989"/>
              </a:solidFill>
              <a:latin typeface="Times New Roman" panose="02020603050405020304" pitchFamily="18" charset="0"/>
            </a:endParaRPr>
          </a:p>
        </p:txBody>
      </p:sp>
      <p:sp>
        <p:nvSpPr>
          <p:cNvPr id="7" name="Rectangle 6">
            <a:extLst>
              <a:ext uri="{FF2B5EF4-FFF2-40B4-BE49-F238E27FC236}">
                <a16:creationId xmlns:a16="http://schemas.microsoft.com/office/drawing/2014/main" id="{DAA6ADCD-BDC6-4539-925E-EE49E9773A60}"/>
              </a:ext>
            </a:extLst>
          </p:cNvPr>
          <p:cNvSpPr/>
          <p:nvPr/>
        </p:nvSpPr>
        <p:spPr>
          <a:xfrm>
            <a:off x="234260" y="6314739"/>
            <a:ext cx="4606682" cy="461665"/>
          </a:xfrm>
          <a:prstGeom prst="rect">
            <a:avLst/>
          </a:prstGeom>
        </p:spPr>
        <p:txBody>
          <a:bodyPr wrap="square">
            <a:spAutoFit/>
          </a:bodyPr>
          <a:lstStyle/>
          <a:p>
            <a:r>
              <a:rPr lang="fr-FR" sz="1200" dirty="0">
                <a:solidFill>
                  <a:srgbClr val="7030A0"/>
                </a:solidFill>
              </a:rPr>
              <a:t>Source : </a:t>
            </a:r>
            <a:r>
              <a:rPr lang="fr-FR" sz="1200" i="1" dirty="0">
                <a:solidFill>
                  <a:srgbClr val="7030A0"/>
                </a:solidFill>
              </a:rPr>
              <a:t>Plant </a:t>
            </a:r>
            <a:r>
              <a:rPr lang="fr-FR" sz="1200" i="1" dirty="0" err="1">
                <a:solidFill>
                  <a:srgbClr val="7030A0"/>
                </a:solidFill>
              </a:rPr>
              <a:t>Growth</a:t>
            </a:r>
            <a:r>
              <a:rPr lang="fr-FR" sz="1200" i="1" dirty="0">
                <a:solidFill>
                  <a:srgbClr val="7030A0"/>
                </a:solidFill>
              </a:rPr>
              <a:t> </a:t>
            </a:r>
            <a:r>
              <a:rPr lang="fr-FR" sz="1200" i="1" dirty="0" err="1">
                <a:solidFill>
                  <a:srgbClr val="7030A0"/>
                </a:solidFill>
              </a:rPr>
              <a:t>Promoting</a:t>
            </a:r>
            <a:r>
              <a:rPr lang="fr-FR" sz="1200" i="1" dirty="0">
                <a:solidFill>
                  <a:srgbClr val="7030A0"/>
                </a:solidFill>
              </a:rPr>
              <a:t> </a:t>
            </a:r>
            <a:r>
              <a:rPr lang="fr-FR" sz="1200" i="1" dirty="0" err="1">
                <a:solidFill>
                  <a:srgbClr val="7030A0"/>
                </a:solidFill>
              </a:rPr>
              <a:t>Rhizobacteria</a:t>
            </a:r>
            <a:r>
              <a:rPr lang="fr-FR" sz="1200" i="1" dirty="0">
                <a:solidFill>
                  <a:srgbClr val="7030A0"/>
                </a:solidFill>
              </a:rPr>
              <a:t> for Horticultural </a:t>
            </a:r>
            <a:r>
              <a:rPr lang="fr-FR" sz="1200" i="1" dirty="0" err="1">
                <a:solidFill>
                  <a:srgbClr val="7030A0"/>
                </a:solidFill>
              </a:rPr>
              <a:t>Crop</a:t>
            </a:r>
            <a:r>
              <a:rPr lang="fr-FR" sz="1200" i="1" dirty="0">
                <a:solidFill>
                  <a:srgbClr val="7030A0"/>
                </a:solidFill>
              </a:rPr>
              <a:t> Protection</a:t>
            </a:r>
            <a:r>
              <a:rPr lang="fr-FR" sz="1200" dirty="0">
                <a:solidFill>
                  <a:srgbClr val="7030A0"/>
                </a:solidFill>
              </a:rPr>
              <a:t>, P. </a:t>
            </a:r>
            <a:r>
              <a:rPr lang="fr-FR" sz="1200" dirty="0" err="1">
                <a:solidFill>
                  <a:srgbClr val="7030A0"/>
                </a:solidFill>
              </a:rPr>
              <a:t>Parvatha</a:t>
            </a:r>
            <a:r>
              <a:rPr lang="fr-FR" sz="1200" dirty="0">
                <a:solidFill>
                  <a:srgbClr val="7030A0"/>
                </a:solidFill>
              </a:rPr>
              <a:t> </a:t>
            </a:r>
            <a:r>
              <a:rPr lang="fr-FR" sz="1200" dirty="0" err="1">
                <a:solidFill>
                  <a:srgbClr val="7030A0"/>
                </a:solidFill>
              </a:rPr>
              <a:t>Reddy</a:t>
            </a:r>
            <a:r>
              <a:rPr lang="fr-FR" sz="1200" dirty="0">
                <a:solidFill>
                  <a:srgbClr val="7030A0"/>
                </a:solidFill>
              </a:rPr>
              <a:t>, Springer, 19 sept. 2014 - 310 pages</a:t>
            </a:r>
          </a:p>
        </p:txBody>
      </p:sp>
      <p:pic>
        <p:nvPicPr>
          <p:cNvPr id="6" name="Image 5" descr="Une image contenant capture d’écran, texte&#10;&#10;Description générée avec un niveau de confiance élevé">
            <a:extLst>
              <a:ext uri="{FF2B5EF4-FFF2-40B4-BE49-F238E27FC236}">
                <a16:creationId xmlns:a16="http://schemas.microsoft.com/office/drawing/2014/main" id="{55DA3C15-5BD3-4CF3-9C8C-1586CA6C0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030" y="1148494"/>
            <a:ext cx="6543675" cy="4476750"/>
          </a:xfrm>
          <a:prstGeom prst="rect">
            <a:avLst/>
          </a:prstGeom>
        </p:spPr>
      </p:pic>
      <p:pic>
        <p:nvPicPr>
          <p:cNvPr id="11" name="Image 10">
            <a:extLst>
              <a:ext uri="{FF2B5EF4-FFF2-40B4-BE49-F238E27FC236}">
                <a16:creationId xmlns:a16="http://schemas.microsoft.com/office/drawing/2014/main" id="{90755B03-2D08-4152-A8C0-AB8F069C95DF}"/>
              </a:ext>
            </a:extLst>
          </p:cNvPr>
          <p:cNvPicPr>
            <a:picLocks noChangeAspect="1"/>
          </p:cNvPicPr>
          <p:nvPr/>
        </p:nvPicPr>
        <p:blipFill>
          <a:blip r:embed="rId3"/>
          <a:stretch>
            <a:fillRect/>
          </a:stretch>
        </p:blipFill>
        <p:spPr>
          <a:xfrm>
            <a:off x="6810430" y="5467222"/>
            <a:ext cx="1903264" cy="1309182"/>
          </a:xfrm>
          <a:prstGeom prst="rect">
            <a:avLst/>
          </a:prstGeom>
        </p:spPr>
      </p:pic>
    </p:spTree>
    <p:extLst>
      <p:ext uri="{BB962C8B-B14F-4D97-AF65-F5344CB8AC3E}">
        <p14:creationId xmlns:p14="http://schemas.microsoft.com/office/powerpoint/2010/main" val="68762676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F3199CF-7CB7-4768-BA89-926BFFEEF852}"/>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1">
            <a:extLst>
              <a:ext uri="{FF2B5EF4-FFF2-40B4-BE49-F238E27FC236}">
                <a16:creationId xmlns:a16="http://schemas.microsoft.com/office/drawing/2014/main" id="{53D84CF9-B4B8-4309-93CD-CF083F2DDCF8}"/>
              </a:ext>
            </a:extLst>
          </p:cNvPr>
          <p:cNvSpPr>
            <a:spLocks noChangeArrowheads="1"/>
          </p:cNvSpPr>
          <p:nvPr/>
        </p:nvSpPr>
        <p:spPr bwMode="auto">
          <a:xfrm>
            <a:off x="109538" y="749578"/>
            <a:ext cx="7808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6600CC"/>
                </a:solidFill>
                <a:latin typeface="Arial" panose="020B0604020202020204" pitchFamily="34" charset="0"/>
                <a:cs typeface="Arial" panose="020B0604020202020204" pitchFamily="34" charset="0"/>
              </a:rPr>
              <a:t>Annexe 22 : Bio-productions et leurs utilisations dans le monde</a:t>
            </a:r>
            <a:endParaRPr lang="fr-FR" altLang="fr-FR" sz="1800" b="1" dirty="0">
              <a:solidFill>
                <a:srgbClr val="7030A0"/>
              </a:solidFill>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50E04B2D-9FEC-463C-A64D-6D2517C55B9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197</a:t>
            </a:fld>
            <a:endParaRPr lang="fr-FR" altLang="fr-FR" sz="1200">
              <a:solidFill>
                <a:srgbClr val="898989"/>
              </a:solidFill>
              <a:latin typeface="Times New Roman" panose="02020603050405020304" pitchFamily="18" charset="0"/>
            </a:endParaRPr>
          </a:p>
        </p:txBody>
      </p:sp>
      <p:sp>
        <p:nvSpPr>
          <p:cNvPr id="7" name="Rectangle 6">
            <a:extLst>
              <a:ext uri="{FF2B5EF4-FFF2-40B4-BE49-F238E27FC236}">
                <a16:creationId xmlns:a16="http://schemas.microsoft.com/office/drawing/2014/main" id="{DAA6ADCD-BDC6-4539-925E-EE49E9773A60}"/>
              </a:ext>
            </a:extLst>
          </p:cNvPr>
          <p:cNvSpPr/>
          <p:nvPr/>
        </p:nvSpPr>
        <p:spPr>
          <a:xfrm>
            <a:off x="234260" y="6433073"/>
            <a:ext cx="8845194" cy="276999"/>
          </a:xfrm>
          <a:prstGeom prst="rect">
            <a:avLst/>
          </a:prstGeom>
        </p:spPr>
        <p:txBody>
          <a:bodyPr wrap="square">
            <a:spAutoFit/>
          </a:bodyPr>
          <a:lstStyle/>
          <a:p>
            <a:r>
              <a:rPr lang="fr-FR" sz="1200" dirty="0">
                <a:solidFill>
                  <a:srgbClr val="7030A0"/>
                </a:solidFill>
              </a:rPr>
              <a:t>Source : </a:t>
            </a:r>
            <a:r>
              <a:rPr lang="fr-FR" sz="1200" i="1" dirty="0">
                <a:solidFill>
                  <a:srgbClr val="7030A0"/>
                </a:solidFill>
              </a:rPr>
              <a:t>Plant </a:t>
            </a:r>
            <a:r>
              <a:rPr lang="fr-FR" sz="1200" i="1" dirty="0" err="1">
                <a:solidFill>
                  <a:srgbClr val="7030A0"/>
                </a:solidFill>
              </a:rPr>
              <a:t>Growth</a:t>
            </a:r>
            <a:r>
              <a:rPr lang="fr-FR" sz="1200" i="1" dirty="0">
                <a:solidFill>
                  <a:srgbClr val="7030A0"/>
                </a:solidFill>
              </a:rPr>
              <a:t> </a:t>
            </a:r>
            <a:r>
              <a:rPr lang="fr-FR" sz="1200" i="1" dirty="0" err="1">
                <a:solidFill>
                  <a:srgbClr val="7030A0"/>
                </a:solidFill>
              </a:rPr>
              <a:t>Promoting</a:t>
            </a:r>
            <a:r>
              <a:rPr lang="fr-FR" sz="1200" i="1" dirty="0">
                <a:solidFill>
                  <a:srgbClr val="7030A0"/>
                </a:solidFill>
              </a:rPr>
              <a:t> </a:t>
            </a:r>
            <a:r>
              <a:rPr lang="fr-FR" sz="1200" i="1" dirty="0" err="1">
                <a:solidFill>
                  <a:srgbClr val="7030A0"/>
                </a:solidFill>
              </a:rPr>
              <a:t>Rhizobacteria</a:t>
            </a:r>
            <a:r>
              <a:rPr lang="fr-FR" sz="1200" i="1" dirty="0">
                <a:solidFill>
                  <a:srgbClr val="7030A0"/>
                </a:solidFill>
              </a:rPr>
              <a:t> for Horticultural </a:t>
            </a:r>
            <a:r>
              <a:rPr lang="fr-FR" sz="1200" i="1" dirty="0" err="1">
                <a:solidFill>
                  <a:srgbClr val="7030A0"/>
                </a:solidFill>
              </a:rPr>
              <a:t>Crop</a:t>
            </a:r>
            <a:r>
              <a:rPr lang="fr-FR" sz="1200" i="1" dirty="0">
                <a:solidFill>
                  <a:srgbClr val="7030A0"/>
                </a:solidFill>
              </a:rPr>
              <a:t> Protection</a:t>
            </a:r>
            <a:r>
              <a:rPr lang="fr-FR" sz="1200" dirty="0">
                <a:solidFill>
                  <a:srgbClr val="7030A0"/>
                </a:solidFill>
              </a:rPr>
              <a:t>, P. </a:t>
            </a:r>
            <a:r>
              <a:rPr lang="fr-FR" sz="1200" dirty="0" err="1">
                <a:solidFill>
                  <a:srgbClr val="7030A0"/>
                </a:solidFill>
              </a:rPr>
              <a:t>Parvatha</a:t>
            </a:r>
            <a:r>
              <a:rPr lang="fr-FR" sz="1200" dirty="0">
                <a:solidFill>
                  <a:srgbClr val="7030A0"/>
                </a:solidFill>
              </a:rPr>
              <a:t> </a:t>
            </a:r>
            <a:r>
              <a:rPr lang="fr-FR" sz="1200" dirty="0" err="1">
                <a:solidFill>
                  <a:srgbClr val="7030A0"/>
                </a:solidFill>
              </a:rPr>
              <a:t>Reddy</a:t>
            </a:r>
            <a:r>
              <a:rPr lang="fr-FR" sz="1200" dirty="0">
                <a:solidFill>
                  <a:srgbClr val="7030A0"/>
                </a:solidFill>
              </a:rPr>
              <a:t>, Springer, 19 sept. 2014 - 310 pages</a:t>
            </a:r>
          </a:p>
        </p:txBody>
      </p:sp>
      <p:pic>
        <p:nvPicPr>
          <p:cNvPr id="9" name="Image 8" descr="Une image contenant texte, capture d’écran&#10;&#10;Description générée avec un niveau de confiance élevé">
            <a:extLst>
              <a:ext uri="{FF2B5EF4-FFF2-40B4-BE49-F238E27FC236}">
                <a16:creationId xmlns:a16="http://schemas.microsoft.com/office/drawing/2014/main" id="{EA0EEC16-927E-48FF-B694-493609582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27" y="1196974"/>
            <a:ext cx="8211113" cy="3277135"/>
          </a:xfrm>
          <a:prstGeom prst="rect">
            <a:avLst/>
          </a:prstGeom>
        </p:spPr>
      </p:pic>
      <p:pic>
        <p:nvPicPr>
          <p:cNvPr id="12" name="Image 11" descr="Une image contenant texte, journal&#10;&#10;Description générée avec un niveau de confiance très élevé">
            <a:extLst>
              <a:ext uri="{FF2B5EF4-FFF2-40B4-BE49-F238E27FC236}">
                <a16:creationId xmlns:a16="http://schemas.microsoft.com/office/drawing/2014/main" id="{3E1DF377-563F-4643-8E2D-1D480F712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60" y="4648685"/>
            <a:ext cx="8334881" cy="1709084"/>
          </a:xfrm>
          <a:prstGeom prst="rect">
            <a:avLst/>
          </a:prstGeom>
        </p:spPr>
      </p:pic>
    </p:spTree>
    <p:extLst>
      <p:ext uri="{BB962C8B-B14F-4D97-AF65-F5344CB8AC3E}">
        <p14:creationId xmlns:p14="http://schemas.microsoft.com/office/powerpoint/2010/main" val="33092831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F3199CF-7CB7-4768-BA89-926BFFEEF852}"/>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1">
            <a:extLst>
              <a:ext uri="{FF2B5EF4-FFF2-40B4-BE49-F238E27FC236}">
                <a16:creationId xmlns:a16="http://schemas.microsoft.com/office/drawing/2014/main" id="{53D84CF9-B4B8-4309-93CD-CF083F2DDCF8}"/>
              </a:ext>
            </a:extLst>
          </p:cNvPr>
          <p:cNvSpPr>
            <a:spLocks noChangeArrowheads="1"/>
          </p:cNvSpPr>
          <p:nvPr/>
        </p:nvSpPr>
        <p:spPr bwMode="auto">
          <a:xfrm>
            <a:off x="109538" y="749578"/>
            <a:ext cx="7808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6600CC"/>
                </a:solidFill>
                <a:latin typeface="Arial" panose="020B0604020202020204" pitchFamily="34" charset="0"/>
                <a:cs typeface="Arial" panose="020B0604020202020204" pitchFamily="34" charset="0"/>
              </a:rPr>
              <a:t>Annexe 22 : Bio-productions et leurs utilisations dans le monde</a:t>
            </a:r>
            <a:endParaRPr lang="fr-FR" altLang="fr-FR" sz="1800" b="1" dirty="0">
              <a:solidFill>
                <a:srgbClr val="7030A0"/>
              </a:solidFill>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50E04B2D-9FEC-463C-A64D-6D2517C55B9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198</a:t>
            </a:fld>
            <a:endParaRPr lang="fr-FR" altLang="fr-FR" sz="1200">
              <a:solidFill>
                <a:srgbClr val="898989"/>
              </a:solidFill>
              <a:latin typeface="Times New Roman" panose="02020603050405020304" pitchFamily="18" charset="0"/>
            </a:endParaRPr>
          </a:p>
        </p:txBody>
      </p:sp>
      <p:sp>
        <p:nvSpPr>
          <p:cNvPr id="7" name="Rectangle 6">
            <a:extLst>
              <a:ext uri="{FF2B5EF4-FFF2-40B4-BE49-F238E27FC236}">
                <a16:creationId xmlns:a16="http://schemas.microsoft.com/office/drawing/2014/main" id="{DAA6ADCD-BDC6-4539-925E-EE49E9773A60}"/>
              </a:ext>
            </a:extLst>
          </p:cNvPr>
          <p:cNvSpPr/>
          <p:nvPr/>
        </p:nvSpPr>
        <p:spPr>
          <a:xfrm>
            <a:off x="234260" y="6357769"/>
            <a:ext cx="9157166" cy="276999"/>
          </a:xfrm>
          <a:prstGeom prst="rect">
            <a:avLst/>
          </a:prstGeom>
        </p:spPr>
        <p:txBody>
          <a:bodyPr wrap="square">
            <a:spAutoFit/>
          </a:bodyPr>
          <a:lstStyle/>
          <a:p>
            <a:r>
              <a:rPr lang="fr-FR" sz="1200" dirty="0">
                <a:solidFill>
                  <a:srgbClr val="7030A0"/>
                </a:solidFill>
              </a:rPr>
              <a:t>Source : </a:t>
            </a:r>
            <a:r>
              <a:rPr lang="fr-FR" sz="1200" i="1" dirty="0">
                <a:solidFill>
                  <a:srgbClr val="7030A0"/>
                </a:solidFill>
              </a:rPr>
              <a:t>Plant </a:t>
            </a:r>
            <a:r>
              <a:rPr lang="fr-FR" sz="1200" i="1" dirty="0" err="1">
                <a:solidFill>
                  <a:srgbClr val="7030A0"/>
                </a:solidFill>
              </a:rPr>
              <a:t>Growth</a:t>
            </a:r>
            <a:r>
              <a:rPr lang="fr-FR" sz="1200" i="1" dirty="0">
                <a:solidFill>
                  <a:srgbClr val="7030A0"/>
                </a:solidFill>
              </a:rPr>
              <a:t> </a:t>
            </a:r>
            <a:r>
              <a:rPr lang="fr-FR" sz="1200" i="1" dirty="0" err="1">
                <a:solidFill>
                  <a:srgbClr val="7030A0"/>
                </a:solidFill>
              </a:rPr>
              <a:t>Promoting</a:t>
            </a:r>
            <a:r>
              <a:rPr lang="fr-FR" sz="1200" i="1" dirty="0">
                <a:solidFill>
                  <a:srgbClr val="7030A0"/>
                </a:solidFill>
              </a:rPr>
              <a:t> </a:t>
            </a:r>
            <a:r>
              <a:rPr lang="fr-FR" sz="1200" i="1" dirty="0" err="1">
                <a:solidFill>
                  <a:srgbClr val="7030A0"/>
                </a:solidFill>
              </a:rPr>
              <a:t>Rhizobacteria</a:t>
            </a:r>
            <a:r>
              <a:rPr lang="fr-FR" sz="1200" i="1" dirty="0">
                <a:solidFill>
                  <a:srgbClr val="7030A0"/>
                </a:solidFill>
              </a:rPr>
              <a:t> for Horticultural </a:t>
            </a:r>
            <a:r>
              <a:rPr lang="fr-FR" sz="1200" i="1" dirty="0" err="1">
                <a:solidFill>
                  <a:srgbClr val="7030A0"/>
                </a:solidFill>
              </a:rPr>
              <a:t>Crop</a:t>
            </a:r>
            <a:r>
              <a:rPr lang="fr-FR" sz="1200" i="1" dirty="0">
                <a:solidFill>
                  <a:srgbClr val="7030A0"/>
                </a:solidFill>
              </a:rPr>
              <a:t> Protection</a:t>
            </a:r>
            <a:r>
              <a:rPr lang="fr-FR" sz="1200" dirty="0">
                <a:solidFill>
                  <a:srgbClr val="7030A0"/>
                </a:solidFill>
              </a:rPr>
              <a:t>, P. </a:t>
            </a:r>
            <a:r>
              <a:rPr lang="fr-FR" sz="1200" dirty="0" err="1">
                <a:solidFill>
                  <a:srgbClr val="7030A0"/>
                </a:solidFill>
              </a:rPr>
              <a:t>Parvatha</a:t>
            </a:r>
            <a:r>
              <a:rPr lang="fr-FR" sz="1200" dirty="0">
                <a:solidFill>
                  <a:srgbClr val="7030A0"/>
                </a:solidFill>
              </a:rPr>
              <a:t> </a:t>
            </a:r>
            <a:r>
              <a:rPr lang="fr-FR" sz="1200" dirty="0" err="1">
                <a:solidFill>
                  <a:srgbClr val="7030A0"/>
                </a:solidFill>
              </a:rPr>
              <a:t>Reddy</a:t>
            </a:r>
            <a:r>
              <a:rPr lang="fr-FR" sz="1200" dirty="0">
                <a:solidFill>
                  <a:srgbClr val="7030A0"/>
                </a:solidFill>
              </a:rPr>
              <a:t>, Springer, 19 sept. 2014 - 310 pages</a:t>
            </a:r>
          </a:p>
        </p:txBody>
      </p:sp>
      <p:pic>
        <p:nvPicPr>
          <p:cNvPr id="6" name="Image 5" descr="Une image contenant texte, journal&#10;&#10;Description générée avec un niveau de confiance très élevé">
            <a:extLst>
              <a:ext uri="{FF2B5EF4-FFF2-40B4-BE49-F238E27FC236}">
                <a16:creationId xmlns:a16="http://schemas.microsoft.com/office/drawing/2014/main" id="{CE8F69FC-C618-491E-AD10-2784CB2DE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59" y="1196975"/>
            <a:ext cx="7167001" cy="5078332"/>
          </a:xfrm>
          <a:prstGeom prst="rect">
            <a:avLst/>
          </a:prstGeom>
        </p:spPr>
      </p:pic>
    </p:spTree>
    <p:extLst>
      <p:ext uri="{BB962C8B-B14F-4D97-AF65-F5344CB8AC3E}">
        <p14:creationId xmlns:p14="http://schemas.microsoft.com/office/powerpoint/2010/main" val="229130141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F3199CF-7CB7-4768-BA89-926BFFEEF852}"/>
              </a:ext>
            </a:extLst>
          </p:cNvPr>
          <p:cNvSpPr>
            <a:spLocks noChangeArrowheads="1" noChangeShapeType="1" noTextEdit="1"/>
          </p:cNvSpPr>
          <p:nvPr/>
        </p:nvSpPr>
        <p:spPr bwMode="auto">
          <a:xfrm>
            <a:off x="1096776" y="14655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1">
            <a:extLst>
              <a:ext uri="{FF2B5EF4-FFF2-40B4-BE49-F238E27FC236}">
                <a16:creationId xmlns:a16="http://schemas.microsoft.com/office/drawing/2014/main" id="{53D84CF9-B4B8-4309-93CD-CF083F2DDCF8}"/>
              </a:ext>
            </a:extLst>
          </p:cNvPr>
          <p:cNvSpPr>
            <a:spLocks noChangeArrowheads="1"/>
          </p:cNvSpPr>
          <p:nvPr/>
        </p:nvSpPr>
        <p:spPr bwMode="auto">
          <a:xfrm>
            <a:off x="109538" y="749578"/>
            <a:ext cx="7808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6600CC"/>
                </a:solidFill>
                <a:latin typeface="Arial" panose="020B0604020202020204" pitchFamily="34" charset="0"/>
                <a:cs typeface="Arial" panose="020B0604020202020204" pitchFamily="34" charset="0"/>
              </a:rPr>
              <a:t>Annexe 22 : Bio-productions et leurs utilisations dans le monde</a:t>
            </a:r>
            <a:endParaRPr lang="fr-FR" altLang="fr-FR" sz="1800" b="1" dirty="0">
              <a:solidFill>
                <a:srgbClr val="7030A0"/>
              </a:solidFill>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50E04B2D-9FEC-463C-A64D-6D2517C55B9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199</a:t>
            </a:fld>
            <a:endParaRPr lang="fr-FR" altLang="fr-FR" sz="1200">
              <a:solidFill>
                <a:srgbClr val="898989"/>
              </a:solidFill>
              <a:latin typeface="Times New Roman" panose="02020603050405020304" pitchFamily="18" charset="0"/>
            </a:endParaRPr>
          </a:p>
        </p:txBody>
      </p:sp>
      <p:sp>
        <p:nvSpPr>
          <p:cNvPr id="7" name="Rectangle 6">
            <a:extLst>
              <a:ext uri="{FF2B5EF4-FFF2-40B4-BE49-F238E27FC236}">
                <a16:creationId xmlns:a16="http://schemas.microsoft.com/office/drawing/2014/main" id="{DAA6ADCD-BDC6-4539-925E-EE49E9773A60}"/>
              </a:ext>
            </a:extLst>
          </p:cNvPr>
          <p:cNvSpPr/>
          <p:nvPr/>
        </p:nvSpPr>
        <p:spPr>
          <a:xfrm>
            <a:off x="234259" y="6371330"/>
            <a:ext cx="8565495" cy="276999"/>
          </a:xfrm>
          <a:prstGeom prst="rect">
            <a:avLst/>
          </a:prstGeom>
        </p:spPr>
        <p:txBody>
          <a:bodyPr wrap="square">
            <a:spAutoFit/>
          </a:bodyPr>
          <a:lstStyle/>
          <a:p>
            <a:r>
              <a:rPr lang="fr-FR" sz="1200" dirty="0">
                <a:solidFill>
                  <a:srgbClr val="7030A0"/>
                </a:solidFill>
              </a:rPr>
              <a:t>Source : </a:t>
            </a:r>
            <a:r>
              <a:rPr lang="fr-FR" sz="1200" i="1" dirty="0">
                <a:solidFill>
                  <a:srgbClr val="7030A0"/>
                </a:solidFill>
              </a:rPr>
              <a:t>Plant </a:t>
            </a:r>
            <a:r>
              <a:rPr lang="fr-FR" sz="1200" i="1" dirty="0" err="1">
                <a:solidFill>
                  <a:srgbClr val="7030A0"/>
                </a:solidFill>
              </a:rPr>
              <a:t>Growth</a:t>
            </a:r>
            <a:r>
              <a:rPr lang="fr-FR" sz="1200" i="1" dirty="0">
                <a:solidFill>
                  <a:srgbClr val="7030A0"/>
                </a:solidFill>
              </a:rPr>
              <a:t> </a:t>
            </a:r>
            <a:r>
              <a:rPr lang="fr-FR" sz="1200" i="1" dirty="0" err="1">
                <a:solidFill>
                  <a:srgbClr val="7030A0"/>
                </a:solidFill>
              </a:rPr>
              <a:t>Promoting</a:t>
            </a:r>
            <a:r>
              <a:rPr lang="fr-FR" sz="1200" i="1" dirty="0">
                <a:solidFill>
                  <a:srgbClr val="7030A0"/>
                </a:solidFill>
              </a:rPr>
              <a:t> </a:t>
            </a:r>
            <a:r>
              <a:rPr lang="fr-FR" sz="1200" i="1" dirty="0" err="1">
                <a:solidFill>
                  <a:srgbClr val="7030A0"/>
                </a:solidFill>
              </a:rPr>
              <a:t>Rhizobacteria</a:t>
            </a:r>
            <a:r>
              <a:rPr lang="fr-FR" sz="1200" i="1" dirty="0">
                <a:solidFill>
                  <a:srgbClr val="7030A0"/>
                </a:solidFill>
              </a:rPr>
              <a:t> for Horticultural </a:t>
            </a:r>
            <a:r>
              <a:rPr lang="fr-FR" sz="1200" i="1" dirty="0" err="1">
                <a:solidFill>
                  <a:srgbClr val="7030A0"/>
                </a:solidFill>
              </a:rPr>
              <a:t>Crop</a:t>
            </a:r>
            <a:r>
              <a:rPr lang="fr-FR" sz="1200" i="1" dirty="0">
                <a:solidFill>
                  <a:srgbClr val="7030A0"/>
                </a:solidFill>
              </a:rPr>
              <a:t> Protection</a:t>
            </a:r>
            <a:r>
              <a:rPr lang="fr-FR" sz="1200" dirty="0">
                <a:solidFill>
                  <a:srgbClr val="7030A0"/>
                </a:solidFill>
              </a:rPr>
              <a:t>, P. </a:t>
            </a:r>
            <a:r>
              <a:rPr lang="fr-FR" sz="1200" dirty="0" err="1">
                <a:solidFill>
                  <a:srgbClr val="7030A0"/>
                </a:solidFill>
              </a:rPr>
              <a:t>Parvatha</a:t>
            </a:r>
            <a:r>
              <a:rPr lang="fr-FR" sz="1200" dirty="0">
                <a:solidFill>
                  <a:srgbClr val="7030A0"/>
                </a:solidFill>
              </a:rPr>
              <a:t> </a:t>
            </a:r>
            <a:r>
              <a:rPr lang="fr-FR" sz="1200" dirty="0" err="1">
                <a:solidFill>
                  <a:srgbClr val="7030A0"/>
                </a:solidFill>
              </a:rPr>
              <a:t>Reddy</a:t>
            </a:r>
            <a:r>
              <a:rPr lang="fr-FR" sz="1200" dirty="0">
                <a:solidFill>
                  <a:srgbClr val="7030A0"/>
                </a:solidFill>
              </a:rPr>
              <a:t>, Springer, 19 sept. 2014 - 310 pages</a:t>
            </a:r>
          </a:p>
        </p:txBody>
      </p:sp>
      <p:pic>
        <p:nvPicPr>
          <p:cNvPr id="8" name="Image 7" descr="Une image contenant texte, capture d’écran&#10;&#10;Description générée avec un niveau de confiance très élevé">
            <a:extLst>
              <a:ext uri="{FF2B5EF4-FFF2-40B4-BE49-F238E27FC236}">
                <a16:creationId xmlns:a16="http://schemas.microsoft.com/office/drawing/2014/main" id="{B04D8E42-ADA0-4EC9-878D-1F6129223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85" y="1302627"/>
            <a:ext cx="7730154" cy="5023486"/>
          </a:xfrm>
          <a:prstGeom prst="rect">
            <a:avLst/>
          </a:prstGeom>
        </p:spPr>
      </p:pic>
    </p:spTree>
    <p:extLst>
      <p:ext uri="{BB962C8B-B14F-4D97-AF65-F5344CB8AC3E}">
        <p14:creationId xmlns:p14="http://schemas.microsoft.com/office/powerpoint/2010/main" val="2909660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C20D1F69-DD0C-4CE4-9CEF-3E81FB05CF00}"/>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2DBCEB00-979C-4F5B-A5C8-1C6A5F5A2A51}"/>
              </a:ext>
            </a:extLst>
          </p:cNvPr>
          <p:cNvSpPr/>
          <p:nvPr/>
        </p:nvSpPr>
        <p:spPr>
          <a:xfrm>
            <a:off x="236066" y="942198"/>
            <a:ext cx="1967205" cy="369332"/>
          </a:xfrm>
          <a:prstGeom prst="rect">
            <a:avLst/>
          </a:prstGeom>
        </p:spPr>
        <p:txBody>
          <a:bodyPr wrap="none">
            <a:spAutoFit/>
          </a:bodyPr>
          <a:lstStyle/>
          <a:p>
            <a:pPr>
              <a:spcBef>
                <a:spcPct val="0"/>
              </a:spcBef>
            </a:pPr>
            <a:r>
              <a:rPr lang="fr-FR" altLang="fr-FR" b="1" u="sng" dirty="0">
                <a:solidFill>
                  <a:srgbClr val="9900CC"/>
                </a:solidFill>
                <a:latin typeface="Arial" panose="020B0604020202020204" pitchFamily="34" charset="0"/>
                <a:cs typeface="Arial" panose="020B0604020202020204" pitchFamily="34" charset="0"/>
              </a:rPr>
              <a:t>I. Remerciement</a:t>
            </a:r>
            <a:endParaRPr lang="fr-FR" altLang="fr-FR" u="sng" dirty="0">
              <a:solidFill>
                <a:srgbClr val="9900CC"/>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2B16B899-7E5F-4100-86E3-BA3068999338}"/>
              </a:ext>
            </a:extLst>
          </p:cNvPr>
          <p:cNvSpPr txBox="1"/>
          <p:nvPr/>
        </p:nvSpPr>
        <p:spPr>
          <a:xfrm>
            <a:off x="333487" y="1581374"/>
            <a:ext cx="6737014" cy="2031325"/>
          </a:xfrm>
          <a:prstGeom prst="rect">
            <a:avLst/>
          </a:prstGeom>
          <a:noFill/>
        </p:spPr>
        <p:txBody>
          <a:bodyPr wrap="square" rtlCol="0">
            <a:spAutoFit/>
          </a:bodyPr>
          <a:lstStyle/>
          <a:p>
            <a:r>
              <a:rPr lang="fr-FR" dirty="0">
                <a:solidFill>
                  <a:srgbClr val="7030A0"/>
                </a:solidFill>
              </a:rPr>
              <a:t>Remerciement :</a:t>
            </a:r>
          </a:p>
          <a:p>
            <a:pPr marL="285750" indent="-285750">
              <a:buFont typeface="Arial" panose="020B0604020202020204" pitchFamily="34" charset="0"/>
              <a:buChar char="•"/>
            </a:pPr>
            <a:r>
              <a:rPr lang="fr-FR" dirty="0">
                <a:solidFill>
                  <a:srgbClr val="7030A0"/>
                </a:solidFill>
              </a:rPr>
              <a:t>à l’AFPA Rivesaltes-Perpignan.</a:t>
            </a:r>
          </a:p>
          <a:p>
            <a:pPr marL="285750" indent="-285750">
              <a:buFont typeface="Arial" panose="020B0604020202020204" pitchFamily="34" charset="0"/>
              <a:buChar char="•"/>
            </a:pPr>
            <a:r>
              <a:rPr lang="fr-FR" dirty="0">
                <a:solidFill>
                  <a:srgbClr val="7030A0"/>
                </a:solidFill>
              </a:rPr>
              <a:t>À l’AFPA de Bernes-Oise, pour la formation « ouvrier du paysage » qu’elle m’a dispensée.</a:t>
            </a:r>
          </a:p>
          <a:p>
            <a:pPr marL="285750" indent="-285750">
              <a:buFont typeface="Arial" panose="020B0604020202020204" pitchFamily="34" charset="0"/>
              <a:buChar char="•"/>
            </a:pPr>
            <a:r>
              <a:rPr lang="fr-FR" dirty="0">
                <a:solidFill>
                  <a:srgbClr val="7030A0"/>
                </a:solidFill>
              </a:rPr>
              <a:t>Aux lecteurs avisés qui ont l’heureuse idée de choisir mon ouvrage.</a:t>
            </a:r>
          </a:p>
          <a:p>
            <a:pPr marL="285750" indent="-285750">
              <a:buFont typeface="Arial" panose="020B0604020202020204" pitchFamily="34" charset="0"/>
              <a:buChar char="•"/>
            </a:pPr>
            <a:r>
              <a:rPr lang="fr-FR" dirty="0">
                <a:solidFill>
                  <a:srgbClr val="7030A0"/>
                </a:solidFill>
              </a:rPr>
              <a:t>A Didier Favreau pour les très utiles corrections qu’il a apporté à cet ouvrage.</a:t>
            </a:r>
          </a:p>
        </p:txBody>
      </p:sp>
      <p:sp>
        <p:nvSpPr>
          <p:cNvPr id="5" name="Rectangle 4">
            <a:extLst>
              <a:ext uri="{FF2B5EF4-FFF2-40B4-BE49-F238E27FC236}">
                <a16:creationId xmlns:a16="http://schemas.microsoft.com/office/drawing/2014/main" id="{0270E19F-D020-479C-9831-1DA230DD68E5}"/>
              </a:ext>
            </a:extLst>
          </p:cNvPr>
          <p:cNvSpPr/>
          <p:nvPr/>
        </p:nvSpPr>
        <p:spPr>
          <a:xfrm>
            <a:off x="2714305" y="5653677"/>
            <a:ext cx="4496310" cy="1015663"/>
          </a:xfrm>
          <a:prstGeom prst="rect">
            <a:avLst/>
          </a:prstGeom>
        </p:spPr>
        <p:txBody>
          <a:bodyPr wrap="square">
            <a:spAutoFit/>
          </a:bodyPr>
          <a:lstStyle/>
          <a:p>
            <a:pPr algn="ctr"/>
            <a:r>
              <a:rPr lang="fr-FR" sz="1200" dirty="0">
                <a:solidFill>
                  <a:srgbClr val="7030A0"/>
                </a:solidFill>
              </a:rPr>
              <a:t>Epandage de pesticides dans un champ de Godewaersvelde.</a:t>
            </a:r>
          </a:p>
          <a:p>
            <a:pPr algn="ctr"/>
            <a:r>
              <a:rPr lang="fr-FR" sz="1200" dirty="0">
                <a:solidFill>
                  <a:srgbClr val="7030A0"/>
                </a:solidFill>
              </a:rPr>
              <a:t>© PHILIPPE HUGUEN/AFP. Source : </a:t>
            </a:r>
            <a:r>
              <a:rPr lang="fr-FR" sz="1200" dirty="0">
                <a:solidFill>
                  <a:srgbClr val="7030A0"/>
                </a:solidFill>
                <a:hlinkClick r:id="rId2"/>
              </a:rPr>
              <a:t>http://www.lemonde.fr/biodiversite/article/2016/06/23/les-agriculteurs-premieres-victimes-des-pesticides_4956586_1652692.html</a:t>
            </a:r>
            <a:r>
              <a:rPr lang="fr-FR" sz="1200" dirty="0">
                <a:solidFill>
                  <a:srgbClr val="7030A0"/>
                </a:solidFill>
              </a:rPr>
              <a:t> </a:t>
            </a:r>
          </a:p>
        </p:txBody>
      </p:sp>
      <p:pic>
        <p:nvPicPr>
          <p:cNvPr id="7" name="Image 6">
            <a:extLst>
              <a:ext uri="{FF2B5EF4-FFF2-40B4-BE49-F238E27FC236}">
                <a16:creationId xmlns:a16="http://schemas.microsoft.com/office/drawing/2014/main" id="{37ECBFC6-1B9A-4114-963A-19A29CB0B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519" y="3901916"/>
            <a:ext cx="3230716" cy="1615358"/>
          </a:xfrm>
          <a:prstGeom prst="rect">
            <a:avLst/>
          </a:prstGeom>
        </p:spPr>
      </p:pic>
      <p:sp>
        <p:nvSpPr>
          <p:cNvPr id="10" name="ZoneTexte 9">
            <a:extLst>
              <a:ext uri="{FF2B5EF4-FFF2-40B4-BE49-F238E27FC236}">
                <a16:creationId xmlns:a16="http://schemas.microsoft.com/office/drawing/2014/main" id="{F1BB9E49-60A4-4B02-AE77-F039D4CBEFE7}"/>
              </a:ext>
            </a:extLst>
          </p:cNvPr>
          <p:cNvSpPr txBox="1"/>
          <p:nvPr/>
        </p:nvSpPr>
        <p:spPr>
          <a:xfrm>
            <a:off x="9179489" y="3440251"/>
            <a:ext cx="2614109" cy="461665"/>
          </a:xfrm>
          <a:prstGeom prst="rect">
            <a:avLst/>
          </a:prstGeom>
          <a:noFill/>
        </p:spPr>
        <p:txBody>
          <a:bodyPr wrap="square" rtlCol="0">
            <a:spAutoFit/>
          </a:bodyPr>
          <a:lstStyle/>
          <a:p>
            <a:pPr algn="ctr"/>
            <a:r>
              <a:rPr lang="fr-FR" sz="1200" dirty="0">
                <a:solidFill>
                  <a:srgbClr val="7030A0"/>
                </a:solidFill>
              </a:rPr>
              <a:t>Jet d'eau repousseur de chats REPELS ® (CONRAD) (entre 50 à 300 €).</a:t>
            </a:r>
          </a:p>
        </p:txBody>
      </p:sp>
      <p:pic>
        <p:nvPicPr>
          <p:cNvPr id="12" name="Image 11">
            <a:extLst>
              <a:ext uri="{FF2B5EF4-FFF2-40B4-BE49-F238E27FC236}">
                <a16:creationId xmlns:a16="http://schemas.microsoft.com/office/drawing/2014/main" id="{7105D189-C232-46D7-8646-88C2FC0C4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65" y="1217413"/>
            <a:ext cx="3084755" cy="2222838"/>
          </a:xfrm>
          <a:prstGeom prst="rect">
            <a:avLst/>
          </a:prstGeom>
        </p:spPr>
      </p:pic>
      <p:pic>
        <p:nvPicPr>
          <p:cNvPr id="14" name="Image 13">
            <a:extLst>
              <a:ext uri="{FF2B5EF4-FFF2-40B4-BE49-F238E27FC236}">
                <a16:creationId xmlns:a16="http://schemas.microsoft.com/office/drawing/2014/main" id="{788B508E-BDFE-4151-B5C9-387B062C81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0615" y="1393893"/>
            <a:ext cx="1733550" cy="1733550"/>
          </a:xfrm>
          <a:prstGeom prst="rect">
            <a:avLst/>
          </a:prstGeom>
        </p:spPr>
      </p:pic>
      <p:pic>
        <p:nvPicPr>
          <p:cNvPr id="16" name="Image 15">
            <a:extLst>
              <a:ext uri="{FF2B5EF4-FFF2-40B4-BE49-F238E27FC236}">
                <a16:creationId xmlns:a16="http://schemas.microsoft.com/office/drawing/2014/main" id="{1B0ABC9E-572E-4458-9A3B-A4053B620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1903" y="4170344"/>
            <a:ext cx="2313784" cy="915873"/>
          </a:xfrm>
          <a:prstGeom prst="rect">
            <a:avLst/>
          </a:prstGeom>
        </p:spPr>
      </p:pic>
      <p:pic>
        <p:nvPicPr>
          <p:cNvPr id="18" name="Image 17">
            <a:extLst>
              <a:ext uri="{FF2B5EF4-FFF2-40B4-BE49-F238E27FC236}">
                <a16:creationId xmlns:a16="http://schemas.microsoft.com/office/drawing/2014/main" id="{EC703C6B-DFBE-484C-93B2-9C3CF5D74B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8116" y="5318664"/>
            <a:ext cx="3429000" cy="1333500"/>
          </a:xfrm>
          <a:prstGeom prst="rect">
            <a:avLst/>
          </a:prstGeom>
        </p:spPr>
      </p:pic>
      <p:pic>
        <p:nvPicPr>
          <p:cNvPr id="13" name="Image 12">
            <a:extLst>
              <a:ext uri="{FF2B5EF4-FFF2-40B4-BE49-F238E27FC236}">
                <a16:creationId xmlns:a16="http://schemas.microsoft.com/office/drawing/2014/main" id="{08695DB3-2934-42BF-8017-100BA3B490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690" y="4018384"/>
            <a:ext cx="2143125" cy="2143125"/>
          </a:xfrm>
          <a:prstGeom prst="rect">
            <a:avLst/>
          </a:prstGeom>
        </p:spPr>
      </p:pic>
      <p:sp>
        <p:nvSpPr>
          <p:cNvPr id="15" name="Espace réservé du numéro de diapositive 1">
            <a:extLst>
              <a:ext uri="{FF2B5EF4-FFF2-40B4-BE49-F238E27FC236}">
                <a16:creationId xmlns:a16="http://schemas.microsoft.com/office/drawing/2014/main" id="{1F0D9EF2-ABC4-49E6-AF5C-A2FDA830875F}"/>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71658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BB77F49E-0D01-4B47-8823-6F2AA8BD7EA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190B101F-2883-4B40-8DB4-AD7633649F40}"/>
              </a:ext>
            </a:extLst>
          </p:cNvPr>
          <p:cNvSpPr/>
          <p:nvPr/>
        </p:nvSpPr>
        <p:spPr>
          <a:xfrm>
            <a:off x="116689" y="1229606"/>
            <a:ext cx="3801041" cy="369332"/>
          </a:xfrm>
          <a:prstGeom prst="rect">
            <a:avLst/>
          </a:prstGeom>
        </p:spPr>
        <p:txBody>
          <a:bodyPr wrap="none">
            <a:spAutoFit/>
          </a:bodyPr>
          <a:lstStyle/>
          <a:p>
            <a:r>
              <a:rPr lang="fr-FR" altLang="fr-FR" b="1" dirty="0">
                <a:solidFill>
                  <a:srgbClr val="7030A0"/>
                </a:solidFill>
                <a:latin typeface="Arial" panose="020B0604020202020204" pitchFamily="34" charset="0"/>
                <a:cs typeface="Arial" panose="020B0604020202020204" pitchFamily="34" charset="0"/>
              </a:rPr>
              <a:t>4.3. Lutte biologique (suite et fin)</a:t>
            </a:r>
            <a:endParaRPr lang="fr-FR" altLang="fr-FR" b="1" dirty="0">
              <a:solidFill>
                <a:srgbClr val="7030A0"/>
              </a:solidFill>
              <a:latin typeface="Arial" panose="020B0604020202020204" pitchFamily="34" charset="0"/>
            </a:endParaRPr>
          </a:p>
        </p:txBody>
      </p:sp>
      <p:sp>
        <p:nvSpPr>
          <p:cNvPr id="5" name="Rectangle 4">
            <a:extLst>
              <a:ext uri="{FF2B5EF4-FFF2-40B4-BE49-F238E27FC236}">
                <a16:creationId xmlns:a16="http://schemas.microsoft.com/office/drawing/2014/main" id="{30E9CEC2-5216-4646-B947-7F0129863D50}"/>
              </a:ext>
            </a:extLst>
          </p:cNvPr>
          <p:cNvSpPr/>
          <p:nvPr/>
        </p:nvSpPr>
        <p:spPr>
          <a:xfrm>
            <a:off x="116689" y="780834"/>
            <a:ext cx="10807189"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vs plantes OGM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7" name="Espace réservé du numéro de diapositive 1">
            <a:extLst>
              <a:ext uri="{FF2B5EF4-FFF2-40B4-BE49-F238E27FC236}">
                <a16:creationId xmlns:a16="http://schemas.microsoft.com/office/drawing/2014/main" id="{248EC070-EA49-4429-AC6E-780048CBB43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20</a:t>
            </a:fld>
            <a:endParaRPr lang="fr-FR" altLang="fr-FR" sz="1200">
              <a:solidFill>
                <a:srgbClr val="898989"/>
              </a:solidFill>
              <a:latin typeface="Times New Roman" panose="02020603050405020304" pitchFamily="18" charset="0"/>
            </a:endParaRPr>
          </a:p>
        </p:txBody>
      </p:sp>
      <p:pic>
        <p:nvPicPr>
          <p:cNvPr id="8" name="Picture 2">
            <a:extLst>
              <a:ext uri="{FF2B5EF4-FFF2-40B4-BE49-F238E27FC236}">
                <a16:creationId xmlns:a16="http://schemas.microsoft.com/office/drawing/2014/main" id="{7F032FBC-13D0-4AA3-A7BE-F0F94F666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217" y="1305793"/>
            <a:ext cx="7689732" cy="547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3F9BA385-0E00-4AEF-8763-4E55F861AAB2}"/>
              </a:ext>
            </a:extLst>
          </p:cNvPr>
          <p:cNvSpPr txBox="1"/>
          <p:nvPr/>
        </p:nvSpPr>
        <p:spPr>
          <a:xfrm>
            <a:off x="1009574" y="2700169"/>
            <a:ext cx="3003029" cy="923330"/>
          </a:xfrm>
          <a:prstGeom prst="rect">
            <a:avLst/>
          </a:prstGeom>
          <a:noFill/>
        </p:spPr>
        <p:txBody>
          <a:bodyPr wrap="square" rtlCol="0">
            <a:spAutoFit/>
          </a:bodyPr>
          <a:lstStyle/>
          <a:p>
            <a:pPr algn="just"/>
            <a:r>
              <a:rPr lang="fr-FR" dirty="0">
                <a:solidFill>
                  <a:srgbClr val="7030A0"/>
                </a:solidFill>
              </a:rPr>
              <a:t>Coût de développement des produits destinés à protéger les plantes des pathogènes</a:t>
            </a:r>
          </a:p>
        </p:txBody>
      </p:sp>
      <p:sp>
        <p:nvSpPr>
          <p:cNvPr id="10" name="ZoneTexte 9">
            <a:extLst>
              <a:ext uri="{FF2B5EF4-FFF2-40B4-BE49-F238E27FC236}">
                <a16:creationId xmlns:a16="http://schemas.microsoft.com/office/drawing/2014/main" id="{99BD5361-BCBE-49F0-8A68-FAD0AE1CD9BC}"/>
              </a:ext>
            </a:extLst>
          </p:cNvPr>
          <p:cNvSpPr txBox="1"/>
          <p:nvPr/>
        </p:nvSpPr>
        <p:spPr>
          <a:xfrm>
            <a:off x="211353" y="5819887"/>
            <a:ext cx="4069864" cy="830997"/>
          </a:xfrm>
          <a:prstGeom prst="rect">
            <a:avLst/>
          </a:prstGeom>
          <a:noFill/>
        </p:spPr>
        <p:txBody>
          <a:bodyPr wrap="square" rtlCol="0">
            <a:spAutoFit/>
          </a:bodyPr>
          <a:lstStyle/>
          <a:p>
            <a:r>
              <a:rPr lang="fr-FR" sz="1200" dirty="0">
                <a:solidFill>
                  <a:srgbClr val="7030A0"/>
                </a:solidFill>
              </a:rPr>
              <a:t>Source : </a:t>
            </a:r>
            <a:r>
              <a:rPr lang="fr-FR" sz="1200" i="1" dirty="0">
                <a:solidFill>
                  <a:srgbClr val="7030A0"/>
                </a:solidFill>
              </a:rPr>
              <a:t>Proposition de l’adoption de l’agriculture microbiologique  en Algérie, dans le but de protéger les cultures agricoles contre les maladies fongique</a:t>
            </a:r>
            <a:r>
              <a:rPr lang="fr-FR" sz="1200" dirty="0">
                <a:solidFill>
                  <a:srgbClr val="7030A0"/>
                </a:solidFill>
              </a:rPr>
              <a:t>, Asma Ait Kaki, </a:t>
            </a:r>
            <a:r>
              <a:rPr lang="fr-FR" sz="1200" dirty="0">
                <a:solidFill>
                  <a:srgbClr val="7030A0"/>
                </a:solidFill>
                <a:hlinkClick r:id="rId3"/>
              </a:rPr>
              <a:t>http://slideplayer.fr/slide/3174185/</a:t>
            </a:r>
            <a:r>
              <a:rPr lang="fr-FR" sz="1200" dirty="0">
                <a:solidFill>
                  <a:srgbClr val="7030A0"/>
                </a:solidFill>
              </a:rPr>
              <a:t>  </a:t>
            </a:r>
          </a:p>
        </p:txBody>
      </p:sp>
    </p:spTree>
    <p:extLst>
      <p:ext uri="{BB962C8B-B14F-4D97-AF65-F5344CB8AC3E}">
        <p14:creationId xmlns:p14="http://schemas.microsoft.com/office/powerpoint/2010/main" val="7215432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E021C994-5BC4-42DB-AB7D-F9407DEADF8F}"/>
              </a:ext>
            </a:extLst>
          </p:cNvPr>
          <p:cNvSpPr txBox="1">
            <a:spLocks noChangeArrowheads="1"/>
          </p:cNvSpPr>
          <p:nvPr/>
        </p:nvSpPr>
        <p:spPr bwMode="auto">
          <a:xfrm>
            <a:off x="1914861" y="2680242"/>
            <a:ext cx="7551870" cy="375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fr-FR" altLang="fr-FR" sz="1800" dirty="0">
                <a:solidFill>
                  <a:srgbClr val="CC3300"/>
                </a:solidFill>
              </a:rPr>
              <a:t>Pour plus d’informations, Contacter :</a:t>
            </a:r>
          </a:p>
          <a:p>
            <a:pPr algn="ctr" eaLnBrk="1" hangingPunct="1">
              <a:spcBef>
                <a:spcPct val="0"/>
              </a:spcBef>
              <a:buFontTx/>
              <a:buNone/>
            </a:pPr>
            <a:endParaRPr lang="fr-FR" altLang="fr-FR" sz="1800" dirty="0">
              <a:solidFill>
                <a:srgbClr val="CC3300"/>
              </a:solidFill>
            </a:endParaRPr>
          </a:p>
          <a:p>
            <a:pPr algn="ctr" eaLnBrk="1" hangingPunct="1">
              <a:spcBef>
                <a:spcPct val="0"/>
              </a:spcBef>
              <a:buFontTx/>
              <a:buNone/>
            </a:pPr>
            <a:r>
              <a:rPr lang="fr-FR" altLang="fr-FR" sz="1800" b="1" dirty="0">
                <a:solidFill>
                  <a:srgbClr val="CC3300"/>
                </a:solidFill>
              </a:rPr>
              <a:t>Benjamin LISAN</a:t>
            </a:r>
          </a:p>
          <a:p>
            <a:pPr algn="ctr" eaLnBrk="1" hangingPunct="1">
              <a:spcBef>
                <a:spcPct val="0"/>
              </a:spcBef>
              <a:buFontTx/>
              <a:buNone/>
            </a:pPr>
            <a:endParaRPr lang="fr-FR" altLang="fr-FR" sz="1800" b="1" dirty="0">
              <a:solidFill>
                <a:srgbClr val="CC3300"/>
              </a:solidFill>
            </a:endParaRPr>
          </a:p>
          <a:p>
            <a:pPr algn="ctr" eaLnBrk="1" hangingPunct="1">
              <a:spcBef>
                <a:spcPct val="0"/>
              </a:spcBef>
              <a:buFontTx/>
              <a:buNone/>
            </a:pPr>
            <a:r>
              <a:rPr lang="fr-FR" altLang="fr-FR" sz="1800" dirty="0">
                <a:solidFill>
                  <a:srgbClr val="CC3300"/>
                </a:solidFill>
              </a:rPr>
              <a:t>16 rue de la Fontaine du But, 75018 PARIS, France</a:t>
            </a:r>
          </a:p>
          <a:p>
            <a:pPr algn="ctr" eaLnBrk="1" hangingPunct="1">
              <a:spcBef>
                <a:spcPct val="0"/>
              </a:spcBef>
              <a:buFontTx/>
              <a:buNone/>
            </a:pPr>
            <a:r>
              <a:rPr lang="fr-FR" altLang="fr-FR" sz="1800" dirty="0">
                <a:solidFill>
                  <a:srgbClr val="CC3300"/>
                </a:solidFill>
              </a:rPr>
              <a:t>Tél.: 01.42.62.49.65 / GSM: 06.16.55.09.84</a:t>
            </a:r>
          </a:p>
          <a:p>
            <a:pPr algn="ctr" eaLnBrk="1" hangingPunct="1">
              <a:spcBef>
                <a:spcPct val="0"/>
              </a:spcBef>
              <a:buFontTx/>
              <a:buNone/>
            </a:pPr>
            <a:r>
              <a:rPr lang="fr-FR" altLang="fr-FR" sz="1800" dirty="0">
                <a:solidFill>
                  <a:srgbClr val="CC3300"/>
                </a:solidFill>
              </a:rPr>
              <a:t>E-mail: </a:t>
            </a:r>
            <a:r>
              <a:rPr lang="fr-FR" altLang="fr-FR" sz="1800" dirty="0">
                <a:solidFill>
                  <a:srgbClr val="CC3300"/>
                </a:solidFill>
                <a:hlinkClick r:id="rId2"/>
              </a:rPr>
              <a:t>benjamin.lisan@free.fr</a:t>
            </a:r>
            <a:endParaRPr lang="fr-FR" altLang="fr-FR" sz="1800" dirty="0">
              <a:solidFill>
                <a:srgbClr val="CC3300"/>
              </a:solidFill>
            </a:endParaRPr>
          </a:p>
          <a:p>
            <a:pPr algn="ctr" eaLnBrk="1" hangingPunct="1">
              <a:spcBef>
                <a:spcPct val="0"/>
              </a:spcBef>
              <a:buFontTx/>
              <a:buNone/>
            </a:pPr>
            <a:endParaRPr lang="fr-FR" altLang="fr-FR" sz="1800" dirty="0">
              <a:solidFill>
                <a:srgbClr val="CC3300"/>
              </a:solidFill>
            </a:endParaRPr>
          </a:p>
          <a:p>
            <a:pPr algn="ctr" eaLnBrk="1" hangingPunct="1">
              <a:spcBef>
                <a:spcPct val="0"/>
              </a:spcBef>
              <a:buFontTx/>
              <a:buNone/>
            </a:pPr>
            <a:r>
              <a:rPr lang="fr-FR" altLang="fr-FR" sz="1800" dirty="0">
                <a:solidFill>
                  <a:srgbClr val="CC3300"/>
                </a:solidFill>
              </a:rPr>
              <a:t>Les ventes de cet ouvrage et d’autres sont destinées à financer les projets agronomiques humanitaires exposés sur ces deux sites Internet : </a:t>
            </a:r>
          </a:p>
          <a:p>
            <a:pPr algn="ctr" eaLnBrk="1" hangingPunct="1">
              <a:spcBef>
                <a:spcPct val="0"/>
              </a:spcBef>
              <a:buFontTx/>
              <a:buNone/>
            </a:pPr>
            <a:r>
              <a:rPr lang="fr-FR" altLang="fr-FR" sz="1800" dirty="0">
                <a:solidFill>
                  <a:srgbClr val="CC3300"/>
                </a:solidFill>
              </a:rPr>
              <a:t>1) </a:t>
            </a:r>
            <a:r>
              <a:rPr lang="fr-FR" altLang="fr-FR" sz="1800" dirty="0">
                <a:solidFill>
                  <a:srgbClr val="000099"/>
                </a:solidFill>
                <a:hlinkClick r:id="rId3"/>
              </a:rPr>
              <a:t>http://benjamin.lisan.free.fr/developpementdurable/menuDevDurable.htm</a:t>
            </a:r>
            <a:endParaRPr lang="fr-FR" altLang="fr-FR" sz="1800" dirty="0">
              <a:solidFill>
                <a:srgbClr val="000099"/>
              </a:solidFill>
            </a:endParaRPr>
          </a:p>
          <a:p>
            <a:pPr algn="ctr" eaLnBrk="1" hangingPunct="1">
              <a:spcBef>
                <a:spcPct val="0"/>
              </a:spcBef>
              <a:buFontTx/>
              <a:buNone/>
            </a:pPr>
            <a:r>
              <a:rPr lang="fr-FR" altLang="fr-FR" sz="1800" dirty="0">
                <a:solidFill>
                  <a:srgbClr val="000099"/>
                </a:solidFill>
                <a:hlinkClick r:id="rId4"/>
              </a:rPr>
              <a:t>http://www.developpementdurable.co.nr/</a:t>
            </a:r>
            <a:r>
              <a:rPr lang="fr-FR" altLang="fr-FR" sz="1800" dirty="0">
                <a:solidFill>
                  <a:srgbClr val="000099"/>
                </a:solidFill>
              </a:rPr>
              <a:t> </a:t>
            </a:r>
          </a:p>
          <a:p>
            <a:pPr algn="ctr" eaLnBrk="1" hangingPunct="1">
              <a:spcBef>
                <a:spcPct val="0"/>
              </a:spcBef>
              <a:buFontTx/>
              <a:buNone/>
            </a:pPr>
            <a:r>
              <a:rPr lang="fr-FR" altLang="fr-FR" sz="1800" dirty="0">
                <a:solidFill>
                  <a:srgbClr val="CC3300"/>
                </a:solidFill>
              </a:rPr>
              <a:t>2)</a:t>
            </a:r>
            <a:r>
              <a:rPr lang="fr-FR" altLang="fr-FR" sz="1800" dirty="0">
                <a:solidFill>
                  <a:srgbClr val="000099"/>
                </a:solidFill>
              </a:rPr>
              <a:t> </a:t>
            </a:r>
            <a:r>
              <a:rPr lang="fr-FR" altLang="fr-FR" sz="1800" dirty="0">
                <a:hlinkClick r:id="rId5"/>
              </a:rPr>
              <a:t>http://www.doc-developpement-durable.org/</a:t>
            </a:r>
            <a:r>
              <a:rPr lang="fr-FR" altLang="fr-FR" sz="1800" dirty="0"/>
              <a:t> </a:t>
            </a:r>
          </a:p>
        </p:txBody>
      </p:sp>
      <p:pic>
        <p:nvPicPr>
          <p:cNvPr id="3" name="Picture 5" descr="C:\Documents and Settings\LISAN\Copie de mes documents\CV_plus_recherche_emploi\photos\PhotoLisan2.jpg">
            <a:extLst>
              <a:ext uri="{FF2B5EF4-FFF2-40B4-BE49-F238E27FC236}">
                <a16:creationId xmlns:a16="http://schemas.microsoft.com/office/drawing/2014/main" id="{3B22A67B-E278-41BC-94E5-AC262FC2E4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121" y="1046368"/>
            <a:ext cx="12192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4">
            <a:extLst>
              <a:ext uri="{FF2B5EF4-FFF2-40B4-BE49-F238E27FC236}">
                <a16:creationId xmlns:a16="http://schemas.microsoft.com/office/drawing/2014/main" id="{16CB14AA-DE08-4BA6-920E-5157E1DA4F91}"/>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 name="Espace réservé du numéro de diapositive 1">
            <a:extLst>
              <a:ext uri="{FF2B5EF4-FFF2-40B4-BE49-F238E27FC236}">
                <a16:creationId xmlns:a16="http://schemas.microsoft.com/office/drawing/2014/main" id="{8F5EA4EF-0B35-4535-9B8C-820833574B6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200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166292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CFEB5A-4E88-48B8-BC14-02C37E1B04E8}"/>
              </a:ext>
            </a:extLst>
          </p:cNvPr>
          <p:cNvSpPr/>
          <p:nvPr/>
        </p:nvSpPr>
        <p:spPr>
          <a:xfrm>
            <a:off x="220069" y="1279804"/>
            <a:ext cx="4416594" cy="369332"/>
          </a:xfrm>
          <a:prstGeom prst="rect">
            <a:avLst/>
          </a:prstGeom>
        </p:spPr>
        <p:txBody>
          <a:bodyPr wrap="none">
            <a:spAutoFit/>
          </a:bodyPr>
          <a:lstStyle/>
          <a:p>
            <a:pPr algn="just">
              <a:spcBef>
                <a:spcPct val="0"/>
              </a:spcBef>
            </a:pPr>
            <a:r>
              <a:rPr lang="fr-FR" altLang="fr-FR" b="1" dirty="0">
                <a:solidFill>
                  <a:srgbClr val="C00000"/>
                </a:solidFill>
                <a:latin typeface="Arial" panose="020B0604020202020204" pitchFamily="34" charset="0"/>
              </a:rPr>
              <a:t>4.4. Inconvénients des phytosanitaires</a:t>
            </a:r>
          </a:p>
        </p:txBody>
      </p:sp>
      <p:sp>
        <p:nvSpPr>
          <p:cNvPr id="3" name="WordArt 4">
            <a:extLst>
              <a:ext uri="{FF2B5EF4-FFF2-40B4-BE49-F238E27FC236}">
                <a16:creationId xmlns:a16="http://schemas.microsoft.com/office/drawing/2014/main" id="{A3CAE73C-EE58-4BF4-A2C0-C640FA686E99}"/>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3466E9A1-3F0B-4003-990D-D6630385FFB2}"/>
              </a:ext>
            </a:extLst>
          </p:cNvPr>
          <p:cNvSpPr/>
          <p:nvPr/>
        </p:nvSpPr>
        <p:spPr>
          <a:xfrm>
            <a:off x="127447" y="1649136"/>
            <a:ext cx="11931876" cy="3447098"/>
          </a:xfrm>
          <a:prstGeom prst="rect">
            <a:avLst/>
          </a:prstGeom>
        </p:spPr>
        <p:txBody>
          <a:bodyPr wrap="square">
            <a:spAutoFit/>
          </a:bodyPr>
          <a:lstStyle/>
          <a:p>
            <a:r>
              <a:rPr lang="fr-FR" dirty="0">
                <a:solidFill>
                  <a:srgbClr val="FF0000"/>
                </a:solidFill>
                <a:latin typeface="Arial" panose="020B0604020202020204" pitchFamily="34" charset="0"/>
                <a:cs typeface="Arial" panose="020B0604020202020204" pitchFamily="34" charset="0"/>
              </a:rPr>
              <a:t>Suite à la généralisation des traitements utilisant les </a:t>
            </a:r>
            <a:r>
              <a:rPr lang="fr-FR" i="1" dirty="0">
                <a:solidFill>
                  <a:srgbClr val="FF0000"/>
                </a:solidFill>
                <a:latin typeface="Arial" panose="020B0604020202020204" pitchFamily="34" charset="0"/>
                <a:cs typeface="Arial" panose="020B0604020202020204" pitchFamily="34" charset="0"/>
              </a:rPr>
              <a:t>substances actives</a:t>
            </a:r>
            <a:r>
              <a:rPr lang="fr-FR" dirty="0">
                <a:solidFill>
                  <a:srgbClr val="FF0000"/>
                </a:solidFill>
                <a:latin typeface="Arial" panose="020B0604020202020204" pitchFamily="34" charset="0"/>
                <a:cs typeface="Arial" panose="020B0604020202020204" pitchFamily="34" charset="0"/>
              </a:rPr>
              <a:t>, nous nous retrouvons dans une situation dramatique :</a:t>
            </a:r>
          </a:p>
          <a:p>
            <a:pPr marL="285750" indent="-285750">
              <a:buFont typeface="Arial" panose="020B0604020202020204" pitchFamily="34" charset="0"/>
              <a:buChar char="•"/>
            </a:pPr>
            <a:r>
              <a:rPr lang="fr-FR" dirty="0">
                <a:solidFill>
                  <a:srgbClr val="FF0000"/>
                </a:solidFill>
                <a:latin typeface="Arial" panose="020B0604020202020204" pitchFamily="34" charset="0"/>
                <a:cs typeface="Arial" panose="020B0604020202020204" pitchFamily="34" charset="0"/>
              </a:rPr>
              <a:t>Avec les pollutions de l’eau, de l’air, des sols, des aliments,</a:t>
            </a:r>
          </a:p>
          <a:p>
            <a:pPr marL="285750" indent="-285750">
              <a:buFont typeface="Arial" panose="020B0604020202020204" pitchFamily="34" charset="0"/>
              <a:buChar char="•"/>
            </a:pPr>
            <a:r>
              <a:rPr lang="fr-FR" dirty="0">
                <a:solidFill>
                  <a:srgbClr val="FF0000"/>
                </a:solidFill>
                <a:latin typeface="Arial" panose="020B0604020202020204" pitchFamily="34" charset="0"/>
                <a:cs typeface="Arial" panose="020B0604020202020204" pitchFamily="34" charset="0"/>
              </a:rPr>
              <a:t>L’apparition de souches résistantes de maladies, d’insectes, d’adventices (variétés d’amarantes résistantes au glyphosate etc.).</a:t>
            </a:r>
          </a:p>
          <a:p>
            <a:pPr marL="285750" indent="-285750">
              <a:buFont typeface="Arial" panose="020B0604020202020204" pitchFamily="34" charset="0"/>
              <a:buChar char="•"/>
            </a:pPr>
            <a:r>
              <a:rPr lang="fr-FR" dirty="0">
                <a:solidFill>
                  <a:srgbClr val="FF0000"/>
                </a:solidFill>
                <a:latin typeface="Arial" panose="020B0604020202020204" pitchFamily="34" charset="0"/>
                <a:cs typeface="Arial" panose="020B0604020202020204" pitchFamily="34" charset="0"/>
              </a:rPr>
              <a:t>La disparitions des insectes, des oiseaux et mammifères (insectivores …), la destruction de la faune auxiliaire. </a:t>
            </a:r>
          </a:p>
          <a:p>
            <a:pPr marL="285750" indent="-285750">
              <a:buFont typeface="Arial" panose="020B0604020202020204" pitchFamily="34" charset="0"/>
              <a:buChar char="•"/>
            </a:pPr>
            <a:r>
              <a:rPr lang="fr-FR" dirty="0">
                <a:solidFill>
                  <a:srgbClr val="FF0000"/>
                </a:solidFill>
                <a:latin typeface="Arial" panose="020B0604020202020204" pitchFamily="34" charset="0"/>
                <a:cs typeface="Arial" panose="020B0604020202020204" pitchFamily="34" charset="0"/>
              </a:rPr>
              <a:t>L’apparition de maladies professionnelles (souvent graves) chez les utilisateurs des </a:t>
            </a:r>
            <a:r>
              <a:rPr lang="fr-FR" i="1" dirty="0">
                <a:solidFill>
                  <a:srgbClr val="FF0000"/>
                </a:solidFill>
                <a:latin typeface="Arial" panose="020B0604020202020204" pitchFamily="34" charset="0"/>
                <a:cs typeface="Arial" panose="020B0604020202020204" pitchFamily="34" charset="0"/>
              </a:rPr>
              <a:t>substances actives </a:t>
            </a:r>
          </a:p>
          <a:p>
            <a:endParaRPr lang="fr-FR" sz="1400" dirty="0">
              <a:solidFill>
                <a:srgbClr val="FF0000"/>
              </a:solidFill>
              <a:latin typeface="Arial" panose="020B0604020202020204" pitchFamily="34" charset="0"/>
              <a:cs typeface="Arial" panose="020B0604020202020204" pitchFamily="34" charset="0"/>
            </a:endParaRPr>
          </a:p>
          <a:p>
            <a:r>
              <a:rPr lang="fr-FR" dirty="0">
                <a:solidFill>
                  <a:srgbClr val="FF0000"/>
                </a:solidFill>
                <a:latin typeface="Arial" panose="020B0604020202020204" pitchFamily="34" charset="0"/>
                <a:cs typeface="Arial" panose="020B0604020202020204" pitchFamily="34" charset="0"/>
              </a:rPr>
              <a:t>Les alertes se multiplient sur les liens possibles avec les hémopathies malignes, les cancers de la prostate ou de la peau, les tumeurs cérébrales, les maladies de Parkinson et d’</a:t>
            </a:r>
            <a:r>
              <a:rPr lang="fr-FR" dirty="0">
                <a:solidFill>
                  <a:srgbClr val="FF0000"/>
                </a:solidFill>
                <a:latin typeface="Arial" panose="020B0604020202020204" pitchFamily="34" charset="0"/>
                <a:cs typeface="Arial" panose="020B0604020202020204" pitchFamily="34" charset="0"/>
                <a:hlinkClick r:id="rId2" tooltip="Toute l’actualité Alzheimer"/>
              </a:rPr>
              <a:t>Alzheimer</a:t>
            </a:r>
            <a:r>
              <a:rPr lang="fr-FR" dirty="0">
                <a:solidFill>
                  <a:srgbClr val="FF0000"/>
                </a:solidFill>
                <a:latin typeface="Arial" panose="020B0604020202020204" pitchFamily="34" charset="0"/>
                <a:cs typeface="Arial" panose="020B0604020202020204" pitchFamily="34" charset="0"/>
              </a:rPr>
              <a:t>, les troubles de la reproduction et du </a:t>
            </a:r>
            <a:r>
              <a:rPr lang="fr-FR" dirty="0">
                <a:solidFill>
                  <a:srgbClr val="FF0000"/>
                </a:solidFill>
                <a:latin typeface="Arial" panose="020B0604020202020204" pitchFamily="34" charset="0"/>
                <a:cs typeface="Arial" panose="020B0604020202020204" pitchFamily="34" charset="0"/>
                <a:hlinkClick r:id="rId3" tooltip="Toute l’actualité développement"/>
              </a:rPr>
              <a:t>développement</a:t>
            </a:r>
            <a:r>
              <a:rPr lang="fr-FR" dirty="0">
                <a:solidFill>
                  <a:srgbClr val="FF0000"/>
                </a:solidFill>
                <a:latin typeface="Arial" panose="020B0604020202020204" pitchFamily="34" charset="0"/>
                <a:cs typeface="Arial" panose="020B0604020202020204" pitchFamily="34" charset="0"/>
              </a:rPr>
              <a:t> de l’enfant…, maladie cœliaque (?), …</a:t>
            </a:r>
          </a:p>
          <a:p>
            <a:endParaRPr lang="fr-FR" sz="1200" dirty="0">
              <a:solidFill>
                <a:srgbClr val="7030A0"/>
              </a:solidFill>
              <a:latin typeface="Arial" panose="020B0604020202020204" pitchFamily="34" charset="0"/>
              <a:cs typeface="Arial" panose="020B0604020202020204" pitchFamily="34" charset="0"/>
            </a:endParaRPr>
          </a:p>
          <a:p>
            <a:r>
              <a:rPr lang="fr-FR" sz="1200" dirty="0">
                <a:solidFill>
                  <a:srgbClr val="7030A0"/>
                </a:solidFill>
                <a:latin typeface="Arial" panose="020B0604020202020204" pitchFamily="34" charset="0"/>
                <a:cs typeface="Arial" panose="020B0604020202020204" pitchFamily="34" charset="0"/>
              </a:rPr>
              <a:t>(Source : AFPA Rivesaltes-Perpignan).</a:t>
            </a:r>
          </a:p>
        </p:txBody>
      </p:sp>
      <p:sp>
        <p:nvSpPr>
          <p:cNvPr id="5" name="Rectangle 4">
            <a:extLst>
              <a:ext uri="{FF2B5EF4-FFF2-40B4-BE49-F238E27FC236}">
                <a16:creationId xmlns:a16="http://schemas.microsoft.com/office/drawing/2014/main" id="{03DDF144-7050-46E8-AD11-FFFF66263B4A}"/>
              </a:ext>
            </a:extLst>
          </p:cNvPr>
          <p:cNvSpPr/>
          <p:nvPr/>
        </p:nvSpPr>
        <p:spPr>
          <a:xfrm>
            <a:off x="116689" y="780834"/>
            <a:ext cx="10807189"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vs plantes OGM (suite)</a:t>
            </a:r>
            <a:endParaRPr lang="fr-FR" altLang="fr-FR" b="1" dirty="0">
              <a:solidFill>
                <a:srgbClr val="7030A0"/>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22148C7F-B33E-4813-9AB6-8B0A09132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84" y="5193052"/>
            <a:ext cx="8431966" cy="1270200"/>
          </a:xfrm>
          <a:prstGeom prst="rect">
            <a:avLst/>
          </a:prstGeom>
        </p:spPr>
      </p:pic>
      <p:sp>
        <p:nvSpPr>
          <p:cNvPr id="7" name="Ellipse 6">
            <a:extLst>
              <a:ext uri="{FF2B5EF4-FFF2-40B4-BE49-F238E27FC236}">
                <a16:creationId xmlns:a16="http://schemas.microsoft.com/office/drawing/2014/main" id="{35255C6E-0E08-41AA-A50F-57B307F50488}"/>
              </a:ext>
            </a:extLst>
          </p:cNvPr>
          <p:cNvSpPr/>
          <p:nvPr/>
        </p:nvSpPr>
        <p:spPr>
          <a:xfrm>
            <a:off x="2428366" y="5465566"/>
            <a:ext cx="9630957" cy="13009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1">
            <a:extLst>
              <a:ext uri="{FF2B5EF4-FFF2-40B4-BE49-F238E27FC236}">
                <a16:creationId xmlns:a16="http://schemas.microsoft.com/office/drawing/2014/main" id="{3D6CCBE4-539A-4A1D-ABAC-6EE077E1EE9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21</a:t>
            </a:fld>
            <a:endParaRPr lang="fr-FR" altLang="fr-FR" sz="1200">
              <a:solidFill>
                <a:srgbClr val="898989"/>
              </a:solidFill>
              <a:latin typeface="Times New Roman" panose="02020603050405020304" pitchFamily="18" charset="0"/>
            </a:endParaRPr>
          </a:p>
        </p:txBody>
      </p:sp>
      <p:sp>
        <p:nvSpPr>
          <p:cNvPr id="9" name="ZoneTexte 8">
            <a:extLst>
              <a:ext uri="{FF2B5EF4-FFF2-40B4-BE49-F238E27FC236}">
                <a16:creationId xmlns:a16="http://schemas.microsoft.com/office/drawing/2014/main" id="{254AC2B6-5266-4728-8C2F-284CB7B184E0}"/>
              </a:ext>
            </a:extLst>
          </p:cNvPr>
          <p:cNvSpPr txBox="1"/>
          <p:nvPr/>
        </p:nvSpPr>
        <p:spPr>
          <a:xfrm>
            <a:off x="220069" y="5242089"/>
            <a:ext cx="2097741" cy="1200329"/>
          </a:xfrm>
          <a:prstGeom prst="rect">
            <a:avLst/>
          </a:prstGeom>
          <a:noFill/>
        </p:spPr>
        <p:txBody>
          <a:bodyPr wrap="square" rtlCol="0">
            <a:spAutoFit/>
          </a:bodyPr>
          <a:lstStyle/>
          <a:p>
            <a:pPr algn="just"/>
            <a:r>
              <a:rPr lang="fr-FR" dirty="0">
                <a:solidFill>
                  <a:srgbClr val="FF0000"/>
                </a:solidFill>
              </a:rPr>
              <a:t>Le caractère toxique des phytosanitaires apparaît souvent sur leur emballage → </a:t>
            </a:r>
          </a:p>
        </p:txBody>
      </p:sp>
    </p:spTree>
    <p:extLst>
      <p:ext uri="{BB962C8B-B14F-4D97-AF65-F5344CB8AC3E}">
        <p14:creationId xmlns:p14="http://schemas.microsoft.com/office/powerpoint/2010/main" val="1225878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C20FC3B8-9805-4E8F-A59F-20C1840F284E}"/>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8D425B57-A019-4AB0-ACFF-B4517397FD72}"/>
              </a:ext>
            </a:extLst>
          </p:cNvPr>
          <p:cNvSpPr/>
          <p:nvPr/>
        </p:nvSpPr>
        <p:spPr>
          <a:xfrm>
            <a:off x="129092" y="1519498"/>
            <a:ext cx="11962504" cy="5032147"/>
          </a:xfrm>
          <a:prstGeom prst="rect">
            <a:avLst/>
          </a:prstGeom>
        </p:spPr>
        <p:txBody>
          <a:bodyPr wrap="square">
            <a:spAutoFit/>
          </a:bodyPr>
          <a:lstStyle/>
          <a:p>
            <a:pPr algn="just"/>
            <a:r>
              <a:rPr lang="fr-FR" dirty="0">
                <a:solidFill>
                  <a:srgbClr val="7030A0"/>
                </a:solidFill>
                <a:latin typeface="Arial" panose="020B0604020202020204" pitchFamily="34" charset="0"/>
                <a:cs typeface="Arial" panose="020B0604020202020204" pitchFamily="34" charset="0"/>
              </a:rPr>
              <a:t>En juillet 2003, 320 substances actives sont retirées du marché (soit </a:t>
            </a:r>
            <a:r>
              <a:rPr lang="fr-FR" dirty="0">
                <a:solidFill>
                  <a:srgbClr val="FF0000"/>
                </a:solidFill>
                <a:latin typeface="Arial" panose="020B0604020202020204" pitchFamily="34" charset="0"/>
                <a:cs typeface="Arial" panose="020B0604020202020204" pitchFamily="34" charset="0"/>
              </a:rPr>
              <a:t>trop toxiques</a:t>
            </a:r>
            <a:r>
              <a:rPr lang="fr-FR" dirty="0">
                <a:solidFill>
                  <a:srgbClr val="7030A0"/>
                </a:solidFill>
                <a:latin typeface="Arial" panose="020B0604020202020204" pitchFamily="34" charset="0"/>
                <a:cs typeface="Arial" panose="020B0604020202020204" pitchFamily="34" charset="0"/>
              </a:rPr>
              <a:t>, soit non renouvellement de l'homologation parce que trop peu utilisées).</a:t>
            </a:r>
          </a:p>
          <a:p>
            <a:pPr algn="just"/>
            <a:r>
              <a:rPr lang="fr-FR" dirty="0">
                <a:solidFill>
                  <a:srgbClr val="FF0000"/>
                </a:solidFill>
                <a:latin typeface="Arial" panose="020B0604020202020204" pitchFamily="34" charset="0"/>
                <a:cs typeface="Arial" panose="020B0604020202020204" pitchFamily="34" charset="0"/>
              </a:rPr>
              <a:t>Certaines substances actives peuvent se révéler nocives ou toxiques bien après leur homologation. Cas du GAUCHO, du ROUNDUP, du DDT, etc. ...</a:t>
            </a:r>
          </a:p>
          <a:p>
            <a:pPr algn="just"/>
            <a:r>
              <a:rPr lang="fr-FR" dirty="0">
                <a:solidFill>
                  <a:srgbClr val="FF0000"/>
                </a:solidFill>
                <a:latin typeface="Arial" panose="020B0604020202020204" pitchFamily="34" charset="0"/>
                <a:cs typeface="Arial" panose="020B0604020202020204" pitchFamily="34" charset="0"/>
              </a:rPr>
              <a:t>En juillet 2007, un désherbant courant (PARAQUAT) a été retiré, car suspecté de déclencher des maladies graves type </a:t>
            </a:r>
            <a:r>
              <a:rPr lang="fr-FR" b="1" dirty="0">
                <a:solidFill>
                  <a:srgbClr val="FF0000"/>
                </a:solidFill>
                <a:latin typeface="Arial" panose="020B0604020202020204" pitchFamily="34" charset="0"/>
                <a:cs typeface="Arial" panose="020B0604020202020204" pitchFamily="34" charset="0"/>
              </a:rPr>
              <a:t>Parkinson</a:t>
            </a:r>
            <a:r>
              <a:rPr lang="fr-FR" dirty="0">
                <a:solidFill>
                  <a:srgbClr val="FF0000"/>
                </a:solidFill>
                <a:latin typeface="Arial" panose="020B0604020202020204" pitchFamily="34" charset="0"/>
                <a:cs typeface="Arial" panose="020B0604020202020204" pitchFamily="34" charset="0"/>
              </a:rPr>
              <a:t>. Il s'ensuit généralement des procédures judiciaires sans fin entre les utilisateurs et les fabricants.</a:t>
            </a:r>
          </a:p>
          <a:p>
            <a:pPr algn="just"/>
            <a:r>
              <a:rPr lang="fr-FR" sz="1200" dirty="0">
                <a:solidFill>
                  <a:srgbClr val="7030A0"/>
                </a:solidFill>
                <a:latin typeface="Arial" panose="020B0604020202020204" pitchFamily="34" charset="0"/>
                <a:cs typeface="Arial" panose="020B0604020202020204" pitchFamily="34" charset="0"/>
              </a:rPr>
              <a:t>(Source : AFPA Rivesaltes-Perpignan).</a:t>
            </a:r>
          </a:p>
          <a:p>
            <a:pPr algn="just"/>
            <a:endParaRPr lang="fr-FR" sz="1200" dirty="0">
              <a:solidFill>
                <a:srgbClr val="7030A0"/>
              </a:solidFill>
              <a:latin typeface="Arial" panose="020B0604020202020204" pitchFamily="34" charset="0"/>
              <a:cs typeface="Arial" panose="020B0604020202020204" pitchFamily="34" charset="0"/>
            </a:endParaRPr>
          </a:p>
          <a:p>
            <a:pPr algn="just"/>
            <a:r>
              <a:rPr lang="fr-FR" sz="1200" dirty="0">
                <a:solidFill>
                  <a:srgbClr val="7030A0"/>
                </a:solidFill>
                <a:latin typeface="Arial" panose="020B0604020202020204" pitchFamily="34" charset="0"/>
                <a:cs typeface="Arial" panose="020B0604020202020204" pitchFamily="34" charset="0"/>
              </a:rPr>
              <a:t>Sources :</a:t>
            </a:r>
          </a:p>
          <a:p>
            <a:pPr algn="just"/>
            <a:endParaRPr lang="fr-FR" sz="1200" dirty="0">
              <a:solidFill>
                <a:srgbClr val="7030A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FR" sz="1100" i="1" dirty="0">
                <a:solidFill>
                  <a:srgbClr val="7030A0"/>
                </a:solidFill>
                <a:latin typeface="Arial" panose="020B0604020202020204" pitchFamily="34" charset="0"/>
                <a:cs typeface="Arial" panose="020B0604020202020204" pitchFamily="34" charset="0"/>
              </a:rPr>
              <a:t>La disparition des insectes menace toute la biodiversité - Le Monde, </a:t>
            </a:r>
            <a:r>
              <a:rPr lang="fr-FR" sz="1100" dirty="0">
                <a:solidFill>
                  <a:srgbClr val="7030A0"/>
                </a:solidFill>
                <a:latin typeface="Arial" panose="020B0604020202020204" pitchFamily="34" charset="0"/>
                <a:cs typeface="Arial" panose="020B0604020202020204" pitchFamily="34" charset="0"/>
                <a:hlinkClick r:id="rId2"/>
              </a:rPr>
              <a:t>http://www.lemonde.fr/planete/visuel/2014/06/25/la-disparition-des-insectes-menace-toute-la-biodiversite_4445017_3244.html</a:t>
            </a:r>
            <a:r>
              <a:rPr lang="fr-FR" sz="1100" dirty="0">
                <a:solidFill>
                  <a:srgbClr val="7030A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fr-FR" sz="1100" i="1" dirty="0">
                <a:solidFill>
                  <a:srgbClr val="7030A0"/>
                </a:solidFill>
                <a:latin typeface="Arial" panose="020B0604020202020204" pitchFamily="34" charset="0"/>
                <a:cs typeface="Arial" panose="020B0604020202020204" pitchFamily="34" charset="0"/>
              </a:rPr>
              <a:t>Disparition des insectes : une catastrophe silencieuse, </a:t>
            </a:r>
            <a:r>
              <a:rPr lang="fr-FR" sz="1100" dirty="0">
                <a:solidFill>
                  <a:srgbClr val="7030A0"/>
                </a:solidFill>
                <a:latin typeface="Arial" panose="020B0604020202020204" pitchFamily="34" charset="0"/>
                <a:cs typeface="Arial" panose="020B0604020202020204" pitchFamily="34" charset="0"/>
                <a:hlinkClick r:id="rId3"/>
              </a:rPr>
              <a:t>https://www.marianne.net/societe/disparition-des-insectes-une-catastrophe-silencieuse</a:t>
            </a:r>
            <a:r>
              <a:rPr lang="fr-FR" sz="1100" dirty="0">
                <a:solidFill>
                  <a:srgbClr val="7030A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fr-FR" sz="1100" i="1" dirty="0">
                <a:solidFill>
                  <a:srgbClr val="7030A0"/>
                </a:solidFill>
                <a:latin typeface="Arial" panose="020B0604020202020204" pitchFamily="34" charset="0"/>
                <a:cs typeface="Arial" panose="020B0604020202020204" pitchFamily="34" charset="0"/>
              </a:rPr>
              <a:t>Les insectes se raréfient : pourquoi cela doit nous interpeller ?, </a:t>
            </a:r>
            <a:r>
              <a:rPr lang="fr-FR" sz="1100" dirty="0">
                <a:solidFill>
                  <a:srgbClr val="7030A0"/>
                </a:solidFill>
                <a:latin typeface="Arial" panose="020B0604020202020204" pitchFamily="34" charset="0"/>
                <a:cs typeface="Arial" panose="020B0604020202020204" pitchFamily="34" charset="0"/>
                <a:hlinkClick r:id="rId4"/>
              </a:rPr>
              <a:t>http://www.francetvinfo.fr/monde/environnement/les-insectes-se-rarefient-pourquoi-cela-doit-nous-interpeller_631763.html</a:t>
            </a:r>
            <a:r>
              <a:rPr lang="fr-FR" sz="1100" dirty="0">
                <a:solidFill>
                  <a:srgbClr val="7030A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fr-FR" sz="1100" i="1" dirty="0">
                <a:solidFill>
                  <a:srgbClr val="7030A0"/>
                </a:solidFill>
                <a:latin typeface="Arial" panose="020B0604020202020204" pitchFamily="34" charset="0"/>
                <a:cs typeface="Arial" panose="020B0604020202020204" pitchFamily="34" charset="0"/>
              </a:rPr>
              <a:t>La disparition des abeilles pourrait causer des millions de morts</a:t>
            </a:r>
            <a:r>
              <a:rPr lang="fr-FR" sz="1100" dirty="0">
                <a:solidFill>
                  <a:srgbClr val="7030A0"/>
                </a:solidFill>
                <a:latin typeface="Arial" panose="020B0604020202020204" pitchFamily="34" charset="0"/>
                <a:cs typeface="Arial" panose="020B0604020202020204" pitchFamily="34" charset="0"/>
              </a:rPr>
              <a:t>, </a:t>
            </a:r>
            <a:r>
              <a:rPr lang="fr-FR" sz="1100" dirty="0">
                <a:solidFill>
                  <a:srgbClr val="7030A0"/>
                </a:solidFill>
                <a:latin typeface="Arial" panose="020B0604020202020204" pitchFamily="34" charset="0"/>
                <a:cs typeface="Arial" panose="020B0604020202020204" pitchFamily="34" charset="0"/>
                <a:hlinkClick r:id="rId5"/>
              </a:rPr>
              <a:t>https://www.sciencesetavenir.fr/sante/la-disparition-des-abeilles-pourrait-causer-des-millions-de-morts_18453</a:t>
            </a:r>
            <a:r>
              <a:rPr lang="fr-FR" sz="1100" dirty="0">
                <a:solidFill>
                  <a:srgbClr val="7030A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fr-FR" sz="1100" i="1" dirty="0">
                <a:solidFill>
                  <a:srgbClr val="7030A0"/>
                </a:solidFill>
                <a:latin typeface="Arial" panose="020B0604020202020204" pitchFamily="34" charset="0"/>
                <a:cs typeface="Arial" panose="020B0604020202020204" pitchFamily="34" charset="0"/>
              </a:rPr>
              <a:t>Syndrome d'effondrement des colonies d'abeilles</a:t>
            </a:r>
            <a:r>
              <a:rPr lang="fr-FR" sz="1100" dirty="0">
                <a:solidFill>
                  <a:srgbClr val="7030A0"/>
                </a:solidFill>
                <a:latin typeface="Arial" panose="020B0604020202020204" pitchFamily="34" charset="0"/>
                <a:cs typeface="Arial" panose="020B0604020202020204" pitchFamily="34" charset="0"/>
              </a:rPr>
              <a:t>, </a:t>
            </a:r>
            <a:r>
              <a:rPr lang="fr-FR" sz="1100" dirty="0">
                <a:solidFill>
                  <a:srgbClr val="7030A0"/>
                </a:solidFill>
                <a:latin typeface="Arial" panose="020B0604020202020204" pitchFamily="34" charset="0"/>
                <a:cs typeface="Arial" panose="020B0604020202020204" pitchFamily="34" charset="0"/>
                <a:hlinkClick r:id="rId6"/>
              </a:rPr>
              <a:t>https://fr.wikipedia.org/wiki/Syndrome_d%27effondrement_des_colonies_d%27abeilles</a:t>
            </a:r>
            <a:r>
              <a:rPr lang="fr-FR" sz="1100" dirty="0">
                <a:solidFill>
                  <a:srgbClr val="7030A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fr-FR" sz="1100" i="1" dirty="0">
                <a:solidFill>
                  <a:srgbClr val="7030A0"/>
                </a:solidFill>
                <a:latin typeface="Arial" panose="020B0604020202020204" pitchFamily="34" charset="0"/>
                <a:cs typeface="Arial" panose="020B0604020202020204" pitchFamily="34" charset="0"/>
              </a:rPr>
              <a:t>Le déclin des insectes pollinisateurs inquiète fortement les Nations Unies, </a:t>
            </a:r>
            <a:r>
              <a:rPr lang="fr-FR" sz="1100" dirty="0">
                <a:solidFill>
                  <a:srgbClr val="7030A0"/>
                </a:solidFill>
                <a:latin typeface="Arial" panose="020B0604020202020204" pitchFamily="34" charset="0"/>
                <a:cs typeface="Arial" panose="020B0604020202020204" pitchFamily="34" charset="0"/>
                <a:hlinkClick r:id="rId7"/>
              </a:rPr>
              <a:t>https://www.actu-environnement.com/ae/news/rapport-pnue-declin-abeille-12127.php4</a:t>
            </a:r>
            <a:r>
              <a:rPr lang="fr-FR" sz="1100" dirty="0">
                <a:solidFill>
                  <a:srgbClr val="7030A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fr-FR" sz="1100" i="1" dirty="0">
                <a:solidFill>
                  <a:srgbClr val="7030A0"/>
                </a:solidFill>
                <a:latin typeface="Arial" panose="020B0604020202020204" pitchFamily="34" charset="0"/>
                <a:cs typeface="Arial" panose="020B0604020202020204" pitchFamily="34" charset="0"/>
              </a:rPr>
              <a:t>Vers une disparition des hérissons en 2025 ? - Sud Ouest, </a:t>
            </a:r>
            <a:r>
              <a:rPr lang="fr-FR" sz="1100" dirty="0">
                <a:solidFill>
                  <a:srgbClr val="7030A0"/>
                </a:solidFill>
                <a:latin typeface="Arial" panose="020B0604020202020204" pitchFamily="34" charset="0"/>
                <a:cs typeface="Arial" panose="020B0604020202020204" pitchFamily="34" charset="0"/>
                <a:hlinkClick r:id="rId8"/>
              </a:rPr>
              <a:t>http://www.sudouest.fr/2017/05/15/vers-une-disparition-des-herissons-en-2025-3447737-6095.php</a:t>
            </a:r>
            <a:r>
              <a:rPr lang="fr-FR" sz="1100" dirty="0">
                <a:solidFill>
                  <a:srgbClr val="7030A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fr-FR" sz="1100" i="1" dirty="0">
                <a:solidFill>
                  <a:srgbClr val="7030A0"/>
                </a:solidFill>
                <a:latin typeface="Arial" panose="020B0604020202020204" pitchFamily="34" charset="0"/>
                <a:cs typeface="Arial" panose="020B0604020202020204" pitchFamily="34" charset="0"/>
              </a:rPr>
              <a:t>La disparition des oiseaux nicheurs s'accélère - 29/10/2016, http://www.ladepeche.fr/article/2016/10/29/2448456-la-disparition-des-oiseaux-nicheurs-s-accelere.html Reconnaissance des maladies professionnelles liées à l'usage des pesticides</a:t>
            </a:r>
            <a:r>
              <a:rPr lang="fr-FR" sz="1100" dirty="0">
                <a:solidFill>
                  <a:srgbClr val="7030A0"/>
                </a:solidFill>
                <a:latin typeface="Arial" panose="020B0604020202020204" pitchFamily="34" charset="0"/>
                <a:cs typeface="Arial" panose="020B0604020202020204" pitchFamily="34" charset="0"/>
              </a:rPr>
              <a:t>, </a:t>
            </a:r>
            <a:r>
              <a:rPr lang="fr-FR" sz="1100" dirty="0">
                <a:solidFill>
                  <a:srgbClr val="7030A0"/>
                </a:solidFill>
                <a:latin typeface="Arial" panose="020B0604020202020204" pitchFamily="34" charset="0"/>
                <a:cs typeface="Arial" panose="020B0604020202020204" pitchFamily="34" charset="0"/>
                <a:hlinkClick r:id="rId9"/>
              </a:rPr>
              <a:t>https://www.senat.fr/questions/base/2011/qSEQ110619107.html</a:t>
            </a:r>
            <a:r>
              <a:rPr lang="fr-FR" sz="1100" dirty="0">
                <a:solidFill>
                  <a:srgbClr val="7030A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fr-FR" sz="1100" i="1" dirty="0">
                <a:solidFill>
                  <a:srgbClr val="7030A0"/>
                </a:solidFill>
                <a:latin typeface="Arial" panose="020B0604020202020204" pitchFamily="34" charset="0"/>
                <a:cs typeface="Arial" panose="020B0604020202020204" pitchFamily="34" charset="0"/>
              </a:rPr>
              <a:t>Le glyphosate est-il cancérigène ? La communauté scientifique toujours divisée</a:t>
            </a:r>
            <a:r>
              <a:rPr lang="fr-FR" sz="1100" dirty="0">
                <a:solidFill>
                  <a:srgbClr val="7030A0"/>
                </a:solidFill>
                <a:latin typeface="Arial" panose="020B0604020202020204" pitchFamily="34" charset="0"/>
                <a:cs typeface="Arial" panose="020B0604020202020204" pitchFamily="34" charset="0"/>
              </a:rPr>
              <a:t>, </a:t>
            </a:r>
            <a:r>
              <a:rPr lang="fr-FR" sz="1100" dirty="0">
                <a:solidFill>
                  <a:srgbClr val="7030A0"/>
                </a:solidFill>
                <a:latin typeface="Arial" panose="020B0604020202020204" pitchFamily="34" charset="0"/>
                <a:cs typeface="Arial" panose="020B0604020202020204" pitchFamily="34" charset="0"/>
                <a:hlinkClick r:id="rId10"/>
              </a:rPr>
              <a:t>https://www.lesechos.fr/industrie-services/pharmacie-sante/0211882253400-le-glyphosate-est-il-cancerigene-la-communaute-scientifique-toujours-divisee-2072616.php</a:t>
            </a:r>
            <a:r>
              <a:rPr lang="fr-FR" sz="1100" dirty="0">
                <a:solidFill>
                  <a:srgbClr val="7030A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fr-FR" sz="1100" i="1" dirty="0">
                <a:solidFill>
                  <a:srgbClr val="7030A0"/>
                </a:solidFill>
                <a:latin typeface="Arial" panose="020B0604020202020204" pitchFamily="34" charset="0"/>
                <a:cs typeface="Arial" panose="020B0604020202020204" pitchFamily="34" charset="0"/>
              </a:rPr>
              <a:t>Les agriculteurs, premières victimes des pesticides</a:t>
            </a:r>
            <a:r>
              <a:rPr lang="fr-FR" sz="1100" dirty="0">
                <a:solidFill>
                  <a:srgbClr val="7030A0"/>
                </a:solidFill>
                <a:latin typeface="Arial" panose="020B0604020202020204" pitchFamily="34" charset="0"/>
                <a:cs typeface="Arial" panose="020B0604020202020204" pitchFamily="34" charset="0"/>
              </a:rPr>
              <a:t>, </a:t>
            </a:r>
            <a:r>
              <a:rPr lang="fr-FR" sz="1100" dirty="0">
                <a:solidFill>
                  <a:srgbClr val="7030A0"/>
                </a:solidFill>
                <a:latin typeface="Arial" panose="020B0604020202020204" pitchFamily="34" charset="0"/>
                <a:cs typeface="Arial" panose="020B0604020202020204" pitchFamily="34" charset="0"/>
                <a:hlinkClick r:id="rId11"/>
              </a:rPr>
              <a:t>http://www.lemonde.fr/biodiversite/article/2016/06/23/les-agriculteurs-premieres-victimes-des-pesticides_4956586_1652692.html</a:t>
            </a:r>
            <a:r>
              <a:rPr lang="fr-FR" sz="1100" dirty="0">
                <a:solidFill>
                  <a:srgbClr val="7030A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fr-FR" sz="1100" i="1" dirty="0">
                <a:solidFill>
                  <a:srgbClr val="7030A0"/>
                </a:solidFill>
                <a:latin typeface="Arial" panose="020B0604020202020204" pitchFamily="34" charset="0"/>
                <a:cs typeface="Arial" panose="020B0604020202020204" pitchFamily="34" charset="0"/>
              </a:rPr>
              <a:t>Abeilles, papillons : la disparition des pollinisateurs menace la production agricole</a:t>
            </a:r>
            <a:r>
              <a:rPr lang="fr-FR" sz="1100" dirty="0">
                <a:solidFill>
                  <a:srgbClr val="7030A0"/>
                </a:solidFill>
                <a:latin typeface="Arial" panose="020B0604020202020204" pitchFamily="34" charset="0"/>
                <a:cs typeface="Arial" panose="020B0604020202020204" pitchFamily="34" charset="0"/>
              </a:rPr>
              <a:t>, </a:t>
            </a:r>
            <a:r>
              <a:rPr lang="fr-FR" sz="1100" dirty="0">
                <a:solidFill>
                  <a:srgbClr val="7030A0"/>
                </a:solidFill>
                <a:latin typeface="Arial" panose="020B0604020202020204" pitchFamily="34" charset="0"/>
                <a:cs typeface="Arial" panose="020B0604020202020204" pitchFamily="34" charset="0"/>
                <a:hlinkClick r:id="rId12"/>
              </a:rPr>
              <a:t>http://www.francesoir.fr/societe-environnement/abeilles-papillons-la-disparition-des-pollinisateurs-menace-la-production</a:t>
            </a:r>
            <a:r>
              <a:rPr lang="fr-FR" sz="1100" dirty="0">
                <a:solidFill>
                  <a:srgbClr val="7030A0"/>
                </a:solidFill>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88C6F06C-0C13-43F4-A6A6-D925652DCAE4}"/>
              </a:ext>
            </a:extLst>
          </p:cNvPr>
          <p:cNvSpPr/>
          <p:nvPr/>
        </p:nvSpPr>
        <p:spPr>
          <a:xfrm>
            <a:off x="105784" y="1150166"/>
            <a:ext cx="5724644" cy="369332"/>
          </a:xfrm>
          <a:prstGeom prst="rect">
            <a:avLst/>
          </a:prstGeom>
        </p:spPr>
        <p:txBody>
          <a:bodyPr wrap="none">
            <a:spAutoFit/>
          </a:bodyPr>
          <a:lstStyle/>
          <a:p>
            <a:pPr>
              <a:spcBef>
                <a:spcPct val="0"/>
              </a:spcBef>
            </a:pPr>
            <a:r>
              <a:rPr lang="fr-FR" altLang="fr-FR" b="1" dirty="0">
                <a:solidFill>
                  <a:srgbClr val="C00000"/>
                </a:solidFill>
                <a:latin typeface="Arial" panose="020B0604020202020204" pitchFamily="34" charset="0"/>
              </a:rPr>
              <a:t>4.4. Inconvénients des phytosanitaires (suite)	</a:t>
            </a:r>
          </a:p>
        </p:txBody>
      </p:sp>
      <p:sp>
        <p:nvSpPr>
          <p:cNvPr id="6" name="Rectangle 5">
            <a:extLst>
              <a:ext uri="{FF2B5EF4-FFF2-40B4-BE49-F238E27FC236}">
                <a16:creationId xmlns:a16="http://schemas.microsoft.com/office/drawing/2014/main" id="{36A91BEE-AC97-4597-9D01-6CE41C7D309E}"/>
              </a:ext>
            </a:extLst>
          </p:cNvPr>
          <p:cNvSpPr/>
          <p:nvPr/>
        </p:nvSpPr>
        <p:spPr>
          <a:xfrm>
            <a:off x="116689" y="780834"/>
            <a:ext cx="10807189"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vs plantes OGM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7" name="Espace réservé du numéro de diapositive 1">
            <a:extLst>
              <a:ext uri="{FF2B5EF4-FFF2-40B4-BE49-F238E27FC236}">
                <a16:creationId xmlns:a16="http://schemas.microsoft.com/office/drawing/2014/main" id="{E0962F70-01A9-44FA-A926-CC90057B61F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660536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95D9D7-2131-4C34-85DA-E2D6B7AB9EBA}"/>
              </a:ext>
            </a:extLst>
          </p:cNvPr>
          <p:cNvSpPr/>
          <p:nvPr/>
        </p:nvSpPr>
        <p:spPr>
          <a:xfrm>
            <a:off x="116689" y="780834"/>
            <a:ext cx="9011826"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8DD3F332-9CB3-41F9-8E1E-E055F6B29598}"/>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8705E092-AB7E-4E99-AC6F-309F8AF7AF6A}"/>
              </a:ext>
            </a:extLst>
          </p:cNvPr>
          <p:cNvSpPr/>
          <p:nvPr/>
        </p:nvSpPr>
        <p:spPr>
          <a:xfrm>
            <a:off x="168832" y="1150166"/>
            <a:ext cx="11587631" cy="2585323"/>
          </a:xfrm>
          <a:prstGeom prst="rect">
            <a:avLst/>
          </a:prstGeom>
        </p:spPr>
        <p:txBody>
          <a:bodyPr wrap="square">
            <a:spAutoFit/>
          </a:bodyPr>
          <a:lstStyle/>
          <a:p>
            <a:pPr algn="just">
              <a:spcBef>
                <a:spcPct val="0"/>
              </a:spcBef>
            </a:pPr>
            <a:r>
              <a:rPr lang="fr-FR" altLang="fr-FR" b="1" dirty="0">
                <a:solidFill>
                  <a:srgbClr val="C00000"/>
                </a:solidFill>
                <a:latin typeface="Arial" panose="020B0604020202020204" pitchFamily="34" charset="0"/>
              </a:rPr>
              <a:t>4.4. Inconvénients des phytosanitaires (suite)</a:t>
            </a:r>
          </a:p>
          <a:p>
            <a:pPr algn="just">
              <a:spcBef>
                <a:spcPct val="0"/>
              </a:spcBef>
            </a:pPr>
            <a:endParaRPr lang="fr-FR" altLang="fr-FR" b="1" dirty="0">
              <a:solidFill>
                <a:srgbClr val="C00000"/>
              </a:solidFill>
              <a:latin typeface="Arial" panose="020B0604020202020204" pitchFamily="34" charset="0"/>
            </a:endParaRPr>
          </a:p>
          <a:p>
            <a:pPr marL="285750" indent="-285750" algn="just">
              <a:spcBef>
                <a:spcPct val="0"/>
              </a:spcBef>
              <a:buFont typeface="Arial" panose="020B0604020202020204" pitchFamily="34" charset="0"/>
              <a:buChar char="•"/>
            </a:pPr>
            <a:r>
              <a:rPr lang="fr-FR" altLang="fr-FR" dirty="0">
                <a:solidFill>
                  <a:srgbClr val="C00000"/>
                </a:solidFill>
                <a:latin typeface="Arial" panose="020B0604020202020204" pitchFamily="34" charset="0"/>
              </a:rPr>
              <a:t> </a:t>
            </a:r>
            <a:r>
              <a:rPr lang="fr-FR" altLang="fr-FR" b="1" dirty="0">
                <a:solidFill>
                  <a:srgbClr val="C00000"/>
                </a:solidFill>
                <a:latin typeface="Arial" panose="020B0604020202020204" pitchFamily="34" charset="0"/>
              </a:rPr>
              <a:t>Capacité des herbicides à persister dans la terre, les plantes mortes et le compost.</a:t>
            </a:r>
          </a:p>
          <a:p>
            <a:pPr algn="just">
              <a:spcBef>
                <a:spcPct val="0"/>
              </a:spcBef>
            </a:pPr>
            <a:endParaRPr lang="fr-FR" altLang="fr-FR" dirty="0">
              <a:solidFill>
                <a:srgbClr val="C00000"/>
              </a:solidFill>
              <a:latin typeface="Arial" panose="020B0604020202020204" pitchFamily="34" charset="0"/>
            </a:endParaRPr>
          </a:p>
          <a:p>
            <a:pPr algn="just">
              <a:spcBef>
                <a:spcPct val="0"/>
              </a:spcBef>
            </a:pPr>
            <a:r>
              <a:rPr lang="fr-FR" altLang="fr-FR" dirty="0">
                <a:solidFill>
                  <a:srgbClr val="C00000"/>
                </a:solidFill>
                <a:latin typeface="Arial" panose="020B0604020202020204" pitchFamily="34" charset="0"/>
              </a:rPr>
              <a:t>Le </a:t>
            </a:r>
            <a:r>
              <a:rPr lang="fr-FR" altLang="fr-FR" i="1" dirty="0" err="1">
                <a:solidFill>
                  <a:srgbClr val="C00000"/>
                </a:solidFill>
                <a:latin typeface="Arial" panose="020B0604020202020204" pitchFamily="34" charset="0"/>
              </a:rPr>
              <a:t>Triclopyre</a:t>
            </a:r>
            <a:r>
              <a:rPr lang="fr-FR" altLang="fr-FR" dirty="0">
                <a:solidFill>
                  <a:srgbClr val="C00000"/>
                </a:solidFill>
                <a:latin typeface="Arial" panose="020B0604020202020204" pitchFamily="34" charset="0"/>
              </a:rPr>
              <a:t> a une capacité à persister dans les plantes mortes et le compost. Il se décompose dans le sol, avec une demi-vie comprise entre 30 et 90 jours. Un des sous-produits de dégradation, le </a:t>
            </a:r>
            <a:r>
              <a:rPr lang="fr-FR" altLang="fr-FR" i="1" dirty="0" err="1">
                <a:solidFill>
                  <a:srgbClr val="C00000"/>
                </a:solidFill>
                <a:latin typeface="Arial" panose="020B0604020202020204" pitchFamily="34" charset="0"/>
              </a:rPr>
              <a:t>trichloropyridinol</a:t>
            </a:r>
            <a:r>
              <a:rPr lang="fr-FR" altLang="fr-FR" dirty="0">
                <a:solidFill>
                  <a:srgbClr val="C00000"/>
                </a:solidFill>
                <a:latin typeface="Arial" panose="020B0604020202020204" pitchFamily="34" charset="0"/>
              </a:rPr>
              <a:t>, reste dans le sol pendant un an. Il y a le risque de contamination du compost avec l’autre composant, le </a:t>
            </a:r>
            <a:r>
              <a:rPr lang="fr-FR" altLang="fr-FR" i="1" dirty="0" err="1">
                <a:solidFill>
                  <a:srgbClr val="C00000"/>
                </a:solidFill>
                <a:latin typeface="Arial" panose="020B0604020202020204" pitchFamily="34" charset="0"/>
              </a:rPr>
              <a:t>clopyralide</a:t>
            </a:r>
            <a:r>
              <a:rPr lang="fr-FR" altLang="fr-FR" dirty="0">
                <a:solidFill>
                  <a:srgbClr val="C00000"/>
                </a:solidFill>
                <a:latin typeface="Arial" panose="020B0604020202020204" pitchFamily="34" charset="0"/>
              </a:rPr>
              <a:t>, qui reste actif dans la végétation en décomposition pendant environ 3 mois et est légèrement toxique pour les poissons (truite etc.). </a:t>
            </a:r>
            <a:r>
              <a:rPr lang="fr-FR" altLang="fr-FR" sz="1200" dirty="0">
                <a:solidFill>
                  <a:srgbClr val="C00000"/>
                </a:solidFill>
                <a:latin typeface="Arial" panose="020B0604020202020204" pitchFamily="34" charset="0"/>
              </a:rPr>
              <a:t>Source : </a:t>
            </a:r>
            <a:r>
              <a:rPr lang="fr-FR" altLang="fr-FR" sz="1200" u="sng" dirty="0">
                <a:latin typeface="Arial" panose="020B0604020202020204" pitchFamily="34" charset="0"/>
                <a:hlinkClick r:id="rId2"/>
              </a:rPr>
              <a:t>http://en.wikipedia.org/wiki/Triclopyr</a:t>
            </a:r>
            <a:endParaRPr lang="fr-FR" altLang="fr-FR" sz="1200" u="sng" dirty="0">
              <a:latin typeface="Arial" panose="020B0604020202020204" pitchFamily="34" charset="0"/>
            </a:endParaRPr>
          </a:p>
        </p:txBody>
      </p:sp>
      <p:sp>
        <p:nvSpPr>
          <p:cNvPr id="9" name="Rectangle 8">
            <a:extLst>
              <a:ext uri="{FF2B5EF4-FFF2-40B4-BE49-F238E27FC236}">
                <a16:creationId xmlns:a16="http://schemas.microsoft.com/office/drawing/2014/main" id="{C68CB153-8A2D-4807-B6D7-6545D3E76C05}"/>
              </a:ext>
            </a:extLst>
          </p:cNvPr>
          <p:cNvSpPr/>
          <p:nvPr/>
        </p:nvSpPr>
        <p:spPr>
          <a:xfrm>
            <a:off x="-1" y="6120873"/>
            <a:ext cx="5303521" cy="646331"/>
          </a:xfrm>
          <a:prstGeom prst="rect">
            <a:avLst/>
          </a:prstGeom>
        </p:spPr>
        <p:txBody>
          <a:bodyPr wrap="square">
            <a:spAutoFit/>
          </a:bodyPr>
          <a:lstStyle/>
          <a:p>
            <a:pPr algn="ctr"/>
            <a:r>
              <a:rPr lang="fr-FR" altLang="fr-FR" sz="1200" dirty="0">
                <a:solidFill>
                  <a:srgbClr val="7030A0"/>
                </a:solidFill>
                <a:latin typeface="Arial" panose="020B0604020202020204" pitchFamily="34" charset="0"/>
              </a:rPr>
              <a:t>Ambroisie trifide ou Grande Herbe à poux (</a:t>
            </a:r>
            <a:r>
              <a:rPr lang="fr-FR" altLang="fr-FR" sz="1200" i="1" dirty="0" err="1">
                <a:solidFill>
                  <a:srgbClr val="7030A0"/>
                </a:solidFill>
                <a:latin typeface="Arial" panose="020B0604020202020204" pitchFamily="34" charset="0"/>
                <a:hlinkClick r:id="rId3" tooltip="Ambrosia trifida"/>
              </a:rPr>
              <a:t>Ambrosia</a:t>
            </a:r>
            <a:r>
              <a:rPr lang="fr-FR" altLang="fr-FR" sz="1200" i="1" dirty="0">
                <a:solidFill>
                  <a:srgbClr val="7030A0"/>
                </a:solidFill>
                <a:latin typeface="Arial" panose="020B0604020202020204" pitchFamily="34" charset="0"/>
                <a:hlinkClick r:id="rId3" tooltip="Ambrosia trifida"/>
              </a:rPr>
              <a:t> </a:t>
            </a:r>
            <a:r>
              <a:rPr lang="fr-FR" altLang="fr-FR" sz="1200" i="1" dirty="0" err="1">
                <a:solidFill>
                  <a:srgbClr val="7030A0"/>
                </a:solidFill>
                <a:latin typeface="Arial" panose="020B0604020202020204" pitchFamily="34" charset="0"/>
                <a:hlinkClick r:id="rId3" tooltip="Ambrosia trifida"/>
              </a:rPr>
              <a:t>trifida</a:t>
            </a:r>
            <a:r>
              <a:rPr lang="fr-FR" altLang="fr-FR" sz="1200" dirty="0">
                <a:solidFill>
                  <a:srgbClr val="7030A0"/>
                </a:solidFill>
                <a:latin typeface="Arial" panose="020B0604020202020204" pitchFamily="34" charset="0"/>
              </a:rPr>
              <a:t>)</a:t>
            </a:r>
          </a:p>
          <a:p>
            <a:pPr algn="ctr"/>
            <a:r>
              <a:rPr lang="fr-FR" sz="1200" dirty="0">
                <a:solidFill>
                  <a:srgbClr val="7030A0"/>
                </a:solidFill>
                <a:latin typeface="Arial" panose="020B0604020202020204" pitchFamily="34" charset="0"/>
              </a:rPr>
              <a:t>Source : </a:t>
            </a:r>
            <a:r>
              <a:rPr lang="fr-FR" sz="1200" dirty="0" err="1">
                <a:solidFill>
                  <a:srgbClr val="7030A0"/>
                </a:solidFill>
                <a:latin typeface="Arial" panose="020B0604020202020204" pitchFamily="34" charset="0"/>
              </a:rPr>
              <a:t>Ambrosia</a:t>
            </a:r>
            <a:r>
              <a:rPr lang="fr-FR" sz="1200" dirty="0">
                <a:solidFill>
                  <a:srgbClr val="7030A0"/>
                </a:solidFill>
                <a:latin typeface="Arial" panose="020B0604020202020204" pitchFamily="34" charset="0"/>
              </a:rPr>
              <a:t> </a:t>
            </a:r>
            <a:r>
              <a:rPr lang="fr-FR" sz="1200" dirty="0" err="1">
                <a:solidFill>
                  <a:srgbClr val="7030A0"/>
                </a:solidFill>
                <a:latin typeface="Arial" panose="020B0604020202020204" pitchFamily="34" charset="0"/>
              </a:rPr>
              <a:t>trifida</a:t>
            </a:r>
            <a:r>
              <a:rPr lang="fr-FR" sz="1200" dirty="0">
                <a:solidFill>
                  <a:srgbClr val="7030A0"/>
                </a:solidFill>
                <a:latin typeface="Arial" panose="020B0604020202020204" pitchFamily="34" charset="0"/>
              </a:rPr>
              <a:t>, </a:t>
            </a:r>
            <a:r>
              <a:rPr lang="fr-FR" sz="1200" dirty="0">
                <a:solidFill>
                  <a:srgbClr val="7030A0"/>
                </a:solidFill>
                <a:latin typeface="Arial" panose="020B0604020202020204" pitchFamily="34" charset="0"/>
                <a:hlinkClick r:id="rId4"/>
              </a:rPr>
              <a:t>http://wisflora.herbarium.wisc.edu/taxa/index.php?taxon=2505</a:t>
            </a:r>
            <a:r>
              <a:rPr lang="fr-FR" sz="1200" dirty="0">
                <a:solidFill>
                  <a:srgbClr val="7030A0"/>
                </a:solidFill>
                <a:latin typeface="Arial" panose="020B0604020202020204" pitchFamily="34" charset="0"/>
              </a:rPr>
              <a:t> </a:t>
            </a:r>
            <a:endParaRPr lang="fr-FR" sz="1200" dirty="0">
              <a:solidFill>
                <a:srgbClr val="7030A0"/>
              </a:solidFill>
            </a:endParaRPr>
          </a:p>
        </p:txBody>
      </p:sp>
      <p:pic>
        <p:nvPicPr>
          <p:cNvPr id="11" name="Image 10">
            <a:extLst>
              <a:ext uri="{FF2B5EF4-FFF2-40B4-BE49-F238E27FC236}">
                <a16:creationId xmlns:a16="http://schemas.microsoft.com/office/drawing/2014/main" id="{1DB21D95-722A-45DE-B2E8-FCABA0A92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0083" y="3735489"/>
            <a:ext cx="1704938" cy="2360684"/>
          </a:xfrm>
          <a:prstGeom prst="rect">
            <a:avLst/>
          </a:prstGeom>
        </p:spPr>
      </p:pic>
      <p:sp>
        <p:nvSpPr>
          <p:cNvPr id="12" name="ZoneTexte 11">
            <a:extLst>
              <a:ext uri="{FF2B5EF4-FFF2-40B4-BE49-F238E27FC236}">
                <a16:creationId xmlns:a16="http://schemas.microsoft.com/office/drawing/2014/main" id="{F96DF203-B5DA-496D-BED7-A777C9D35F03}"/>
              </a:ext>
            </a:extLst>
          </p:cNvPr>
          <p:cNvSpPr txBox="1"/>
          <p:nvPr/>
        </p:nvSpPr>
        <p:spPr>
          <a:xfrm>
            <a:off x="6989091" y="5994196"/>
            <a:ext cx="4873214" cy="646331"/>
          </a:xfrm>
          <a:prstGeom prst="rect">
            <a:avLst/>
          </a:prstGeom>
          <a:noFill/>
        </p:spPr>
        <p:txBody>
          <a:bodyPr wrap="square" rtlCol="0">
            <a:spAutoFit/>
          </a:bodyPr>
          <a:lstStyle/>
          <a:p>
            <a:pPr algn="ctr"/>
            <a:r>
              <a:rPr lang="fr-FR" sz="1200" dirty="0">
                <a:solidFill>
                  <a:srgbClr val="7030A0"/>
                </a:solidFill>
              </a:rPr>
              <a:t>Pesticides (présent dans un local à phytosanitaire) et remplissage de la cuve d’un pulvérisateur remorqué. Source image : Cruiser OSR : c’est fini !!, </a:t>
            </a:r>
            <a:r>
              <a:rPr lang="fr-FR" sz="1200" dirty="0">
                <a:solidFill>
                  <a:srgbClr val="7030A0"/>
                </a:solidFill>
                <a:hlinkClick r:id="rId6"/>
              </a:rPr>
              <a:t>https://notreterre.wordpress.com/tag/abeilles/</a:t>
            </a:r>
            <a:r>
              <a:rPr lang="fr-FR" sz="1200" dirty="0">
                <a:solidFill>
                  <a:srgbClr val="7030A0"/>
                </a:solidFill>
              </a:rPr>
              <a:t> </a:t>
            </a:r>
          </a:p>
        </p:txBody>
      </p:sp>
      <p:pic>
        <p:nvPicPr>
          <p:cNvPr id="14" name="Image 13">
            <a:extLst>
              <a:ext uri="{FF2B5EF4-FFF2-40B4-BE49-F238E27FC236}">
                <a16:creationId xmlns:a16="http://schemas.microsoft.com/office/drawing/2014/main" id="{605770DD-9159-4542-8ECB-BB54AD634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8063" y="4074787"/>
            <a:ext cx="2438400" cy="1876425"/>
          </a:xfrm>
          <a:prstGeom prst="rect">
            <a:avLst/>
          </a:prstGeom>
        </p:spPr>
      </p:pic>
      <p:pic>
        <p:nvPicPr>
          <p:cNvPr id="16" name="Image 15">
            <a:extLst>
              <a:ext uri="{FF2B5EF4-FFF2-40B4-BE49-F238E27FC236}">
                <a16:creationId xmlns:a16="http://schemas.microsoft.com/office/drawing/2014/main" id="{1EB89A2B-0267-4792-9F3B-306F2EBD2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0043" y="3957240"/>
            <a:ext cx="2734056" cy="2020824"/>
          </a:xfrm>
          <a:prstGeom prst="rect">
            <a:avLst/>
          </a:prstGeom>
        </p:spPr>
      </p:pic>
      <p:sp>
        <p:nvSpPr>
          <p:cNvPr id="10" name="Espace réservé du numéro de diapositive 1">
            <a:extLst>
              <a:ext uri="{FF2B5EF4-FFF2-40B4-BE49-F238E27FC236}">
                <a16:creationId xmlns:a16="http://schemas.microsoft.com/office/drawing/2014/main" id="{F1BC6A0D-5EF1-4D24-80BE-796F93A37EE7}"/>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85516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95D9D7-2131-4C34-85DA-E2D6B7AB9EBA}"/>
              </a:ext>
            </a:extLst>
          </p:cNvPr>
          <p:cNvSpPr/>
          <p:nvPr/>
        </p:nvSpPr>
        <p:spPr>
          <a:xfrm>
            <a:off x="116689" y="780834"/>
            <a:ext cx="9011826"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8DD3F332-9CB3-41F9-8E1E-E055F6B29598}"/>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8705E092-AB7E-4E99-AC6F-309F8AF7AF6A}"/>
              </a:ext>
            </a:extLst>
          </p:cNvPr>
          <p:cNvSpPr/>
          <p:nvPr/>
        </p:nvSpPr>
        <p:spPr>
          <a:xfrm>
            <a:off x="168832" y="1150166"/>
            <a:ext cx="11587631" cy="4247317"/>
          </a:xfrm>
          <a:prstGeom prst="rect">
            <a:avLst/>
          </a:prstGeom>
        </p:spPr>
        <p:txBody>
          <a:bodyPr wrap="square">
            <a:spAutoFit/>
          </a:bodyPr>
          <a:lstStyle/>
          <a:p>
            <a:pPr algn="just">
              <a:spcBef>
                <a:spcPct val="0"/>
              </a:spcBef>
            </a:pPr>
            <a:r>
              <a:rPr lang="fr-FR" altLang="fr-FR" b="1" dirty="0">
                <a:solidFill>
                  <a:srgbClr val="C00000"/>
                </a:solidFill>
                <a:latin typeface="Arial" panose="020B0604020202020204" pitchFamily="34" charset="0"/>
              </a:rPr>
              <a:t>4.4. Inconvénients des phytosanitaires (suite)</a:t>
            </a:r>
          </a:p>
          <a:p>
            <a:pPr algn="just">
              <a:spcBef>
                <a:spcPct val="0"/>
              </a:spcBef>
            </a:pPr>
            <a:endParaRPr lang="fr-FR" altLang="fr-FR" b="1" dirty="0">
              <a:solidFill>
                <a:srgbClr val="C00000"/>
              </a:solidFill>
              <a:latin typeface="Arial" panose="020B0604020202020204" pitchFamily="34" charset="0"/>
            </a:endParaRPr>
          </a:p>
          <a:p>
            <a:pPr marL="285750" indent="-285750" algn="just">
              <a:spcBef>
                <a:spcPct val="0"/>
              </a:spcBef>
              <a:buFont typeface="Arial" panose="020B0604020202020204" pitchFamily="34" charset="0"/>
              <a:buChar char="•"/>
            </a:pPr>
            <a:r>
              <a:rPr lang="fr-FR" altLang="fr-FR" b="1" dirty="0">
                <a:solidFill>
                  <a:srgbClr val="C00000"/>
                </a:solidFill>
                <a:latin typeface="Arial" panose="020B0604020202020204" pitchFamily="34" charset="0"/>
              </a:rPr>
              <a:t>Développement de résistances (par les adventices)</a:t>
            </a:r>
          </a:p>
          <a:p>
            <a:pPr algn="just">
              <a:spcBef>
                <a:spcPct val="0"/>
              </a:spcBef>
            </a:pPr>
            <a:endParaRPr lang="fr-FR" altLang="fr-FR" dirty="0">
              <a:solidFill>
                <a:srgbClr val="C00000"/>
              </a:solidFill>
              <a:latin typeface="Arial" panose="020B0604020202020204" pitchFamily="34" charset="0"/>
            </a:endParaRPr>
          </a:p>
          <a:p>
            <a:pPr algn="just">
              <a:spcBef>
                <a:spcPct val="0"/>
              </a:spcBef>
            </a:pPr>
            <a:r>
              <a:rPr lang="fr-FR" altLang="fr-FR" dirty="0">
                <a:solidFill>
                  <a:srgbClr val="C00000"/>
                </a:solidFill>
                <a:latin typeface="Arial" panose="020B0604020202020204" pitchFamily="34" charset="0"/>
              </a:rPr>
              <a:t>La culture majoritaire de soja</a:t>
            </a:r>
            <a:r>
              <a:rPr lang="fr-FR" altLang="fr-FR" dirty="0">
                <a:latin typeface="Arial" panose="020B0604020202020204" pitchFamily="34" charset="0"/>
              </a:rPr>
              <a:t> </a:t>
            </a:r>
            <a:r>
              <a:rPr lang="fr-FR" altLang="fr-FR" dirty="0">
                <a:latin typeface="Arial" panose="020B0604020202020204" pitchFamily="34" charset="0"/>
                <a:hlinkClick r:id="rId2" tooltip="Organisme génétiquement modifié"/>
              </a:rPr>
              <a:t>OGM</a:t>
            </a:r>
            <a:r>
              <a:rPr lang="fr-FR" altLang="fr-FR" dirty="0">
                <a:latin typeface="Arial" panose="020B0604020202020204" pitchFamily="34" charset="0"/>
              </a:rPr>
              <a:t> </a:t>
            </a:r>
            <a:r>
              <a:rPr lang="fr-FR" altLang="fr-FR" dirty="0">
                <a:solidFill>
                  <a:srgbClr val="C00000"/>
                </a:solidFill>
                <a:latin typeface="Arial" panose="020B0604020202020204" pitchFamily="34" charset="0"/>
              </a:rPr>
              <a:t>résistant au </a:t>
            </a:r>
            <a:r>
              <a:rPr lang="fr-FR" altLang="fr-FR" b="1" dirty="0">
                <a:solidFill>
                  <a:srgbClr val="C00000"/>
                </a:solidFill>
                <a:latin typeface="Arial" panose="020B0604020202020204" pitchFamily="34" charset="0"/>
              </a:rPr>
              <a:t>glyphosate</a:t>
            </a:r>
            <a:r>
              <a:rPr lang="fr-FR" altLang="fr-FR" dirty="0">
                <a:solidFill>
                  <a:srgbClr val="C00000"/>
                </a:solidFill>
                <a:latin typeface="Arial" panose="020B0604020202020204" pitchFamily="34" charset="0"/>
              </a:rPr>
              <a:t> en</a:t>
            </a:r>
            <a:r>
              <a:rPr lang="fr-FR" altLang="fr-FR" dirty="0">
                <a:latin typeface="Arial" panose="020B0604020202020204" pitchFamily="34" charset="0"/>
              </a:rPr>
              <a:t> </a:t>
            </a:r>
            <a:r>
              <a:rPr lang="fr-FR" altLang="fr-FR" dirty="0">
                <a:latin typeface="Arial" panose="020B0604020202020204" pitchFamily="34" charset="0"/>
                <a:hlinkClick r:id="rId3" tooltip="Argentine"/>
              </a:rPr>
              <a:t>Argentine</a:t>
            </a:r>
            <a:r>
              <a:rPr lang="fr-FR" altLang="fr-FR" dirty="0">
                <a:latin typeface="Arial" panose="020B0604020202020204" pitchFamily="34" charset="0"/>
              </a:rPr>
              <a:t> </a:t>
            </a:r>
            <a:r>
              <a:rPr lang="fr-FR" altLang="fr-FR" dirty="0">
                <a:solidFill>
                  <a:srgbClr val="C00000"/>
                </a:solidFill>
                <a:latin typeface="Arial" panose="020B0604020202020204" pitchFamily="34" charset="0"/>
              </a:rPr>
              <a:t>et au Brésil a entraîné une utilisation massive de ce désherbant, en substitution d'autres produits. Des résistances sont apparues, amenant à l'utilisation de doses de plus en plus importantes et à des mélanges avec du</a:t>
            </a:r>
            <a:r>
              <a:rPr lang="fr-FR" altLang="fr-FR" dirty="0">
                <a:latin typeface="Arial" panose="020B0604020202020204" pitchFamily="34" charset="0"/>
              </a:rPr>
              <a:t> </a:t>
            </a:r>
            <a:r>
              <a:rPr lang="fr-FR" altLang="fr-FR" dirty="0">
                <a:latin typeface="Arial" panose="020B0604020202020204" pitchFamily="34" charset="0"/>
                <a:hlinkClick r:id="rId4" tooltip="Paraquat"/>
              </a:rPr>
              <a:t>paraquat</a:t>
            </a:r>
            <a:r>
              <a:rPr lang="fr-FR" altLang="fr-FR" dirty="0">
                <a:latin typeface="Arial" panose="020B0604020202020204" pitchFamily="34" charset="0"/>
              </a:rPr>
              <a:t>.</a:t>
            </a:r>
          </a:p>
          <a:p>
            <a:pPr algn="just">
              <a:spcBef>
                <a:spcPct val="0"/>
              </a:spcBef>
            </a:pPr>
            <a:r>
              <a:rPr lang="fr-FR" altLang="fr-FR" dirty="0">
                <a:solidFill>
                  <a:srgbClr val="C00000"/>
                </a:solidFill>
                <a:latin typeface="Arial" panose="020B0604020202020204" pitchFamily="34" charset="0"/>
              </a:rPr>
              <a:t>Les sols morts (sols viticoles, trottoir désherbé) n'ont plus de richesse bactérienne et sont quasiment incapable de dégrader le </a:t>
            </a:r>
            <a:r>
              <a:rPr lang="fr-FR" altLang="fr-FR" b="1" dirty="0">
                <a:solidFill>
                  <a:srgbClr val="C00000"/>
                </a:solidFill>
                <a:latin typeface="Arial" panose="020B0604020202020204" pitchFamily="34" charset="0"/>
              </a:rPr>
              <a:t>glyphosate (!).</a:t>
            </a:r>
            <a:endParaRPr lang="fr-FR" altLang="fr-FR" dirty="0">
              <a:solidFill>
                <a:srgbClr val="C00000"/>
              </a:solidFill>
              <a:latin typeface="Arial" panose="020B0604020202020204" pitchFamily="34" charset="0"/>
            </a:endParaRPr>
          </a:p>
          <a:p>
            <a:pPr algn="just">
              <a:spcBef>
                <a:spcPct val="0"/>
              </a:spcBef>
            </a:pPr>
            <a:endParaRPr lang="fr-FR" altLang="fr-FR" dirty="0">
              <a:solidFill>
                <a:srgbClr val="C00000"/>
              </a:solidFill>
              <a:latin typeface="Arial" panose="020B0604020202020204" pitchFamily="34" charset="0"/>
            </a:endParaRPr>
          </a:p>
          <a:p>
            <a:pPr algn="just">
              <a:spcBef>
                <a:spcPct val="0"/>
              </a:spcBef>
            </a:pPr>
            <a:r>
              <a:rPr lang="fr-FR" altLang="fr-FR" dirty="0">
                <a:solidFill>
                  <a:srgbClr val="C00000"/>
                </a:solidFill>
                <a:latin typeface="Arial" panose="020B0604020202020204" pitchFamily="34" charset="0"/>
              </a:rPr>
              <a:t>Aux USA, en 2007, sept </a:t>
            </a:r>
            <a:r>
              <a:rPr lang="fr-FR" altLang="fr-FR" dirty="0">
                <a:solidFill>
                  <a:srgbClr val="C00000"/>
                </a:solidFill>
                <a:latin typeface="Arial" panose="020B0604020202020204" pitchFamily="34" charset="0"/>
                <a:hlinkClick r:id="rId5" tooltip="Adventice"/>
              </a:rPr>
              <a:t>adventices</a:t>
            </a:r>
            <a:r>
              <a:rPr lang="fr-FR" altLang="fr-FR" dirty="0">
                <a:solidFill>
                  <a:srgbClr val="C00000"/>
                </a:solidFill>
                <a:latin typeface="Arial" panose="020B0604020202020204" pitchFamily="34" charset="0"/>
              </a:rPr>
              <a:t> ont produit des souches résistantes à ce </a:t>
            </a:r>
            <a:r>
              <a:rPr lang="fr-FR" altLang="fr-FR" dirty="0">
                <a:solidFill>
                  <a:srgbClr val="C00000"/>
                </a:solidFill>
                <a:latin typeface="Arial" panose="020B0604020202020204" pitchFamily="34" charset="0"/>
                <a:hlinkClick r:id="rId6" tooltip="Pesticide"/>
              </a:rPr>
              <a:t>pesticide</a:t>
            </a:r>
            <a:r>
              <a:rPr lang="fr-FR" altLang="fr-FR" dirty="0">
                <a:solidFill>
                  <a:srgbClr val="C00000"/>
                </a:solidFill>
                <a:latin typeface="Arial" panose="020B0604020202020204" pitchFamily="34" charset="0"/>
              </a:rPr>
              <a:t>, dont </a:t>
            </a:r>
            <a:r>
              <a:rPr lang="fr-FR" altLang="fr-FR" i="1" dirty="0" err="1">
                <a:solidFill>
                  <a:srgbClr val="C00000"/>
                </a:solidFill>
                <a:latin typeface="Arial" panose="020B0604020202020204" pitchFamily="34" charset="0"/>
                <a:hlinkClick r:id="rId7" tooltip="Ambrosia trifida"/>
              </a:rPr>
              <a:t>Ambrosia</a:t>
            </a:r>
            <a:r>
              <a:rPr lang="fr-FR" altLang="fr-FR" i="1" dirty="0">
                <a:solidFill>
                  <a:srgbClr val="C00000"/>
                </a:solidFill>
                <a:latin typeface="Arial" panose="020B0604020202020204" pitchFamily="34" charset="0"/>
                <a:hlinkClick r:id="rId7" tooltip="Ambrosia trifida"/>
              </a:rPr>
              <a:t> </a:t>
            </a:r>
            <a:r>
              <a:rPr lang="fr-FR" altLang="fr-FR" i="1" dirty="0" err="1">
                <a:solidFill>
                  <a:srgbClr val="C00000"/>
                </a:solidFill>
                <a:latin typeface="Arial" panose="020B0604020202020204" pitchFamily="34" charset="0"/>
                <a:hlinkClick r:id="rId7" tooltip="Ambrosia trifida"/>
              </a:rPr>
              <a:t>trifida</a:t>
            </a:r>
            <a:r>
              <a:rPr lang="fr-FR" altLang="fr-FR" dirty="0">
                <a:solidFill>
                  <a:srgbClr val="C00000"/>
                </a:solidFill>
                <a:latin typeface="Arial" panose="020B0604020202020204" pitchFamily="34" charset="0"/>
              </a:rPr>
              <a:t> (l'Ambroisie trifide ou Grande Herbe à poux), occasionnant jusqu'à 70 % de diminution de rendement.</a:t>
            </a:r>
          </a:p>
          <a:p>
            <a:pPr algn="just">
              <a:spcBef>
                <a:spcPct val="0"/>
              </a:spcBef>
            </a:pPr>
            <a:r>
              <a:rPr lang="fr-FR" altLang="fr-FR" dirty="0">
                <a:solidFill>
                  <a:srgbClr val="C00000"/>
                </a:solidFill>
                <a:latin typeface="Arial" panose="020B0604020202020204" pitchFamily="34" charset="0"/>
              </a:rPr>
              <a:t>En France, l'</a:t>
            </a:r>
            <a:r>
              <a:rPr lang="fr-FR" altLang="fr-FR" dirty="0">
                <a:solidFill>
                  <a:srgbClr val="C00000"/>
                </a:solidFill>
                <a:latin typeface="Arial" panose="020B0604020202020204" pitchFamily="34" charset="0"/>
                <a:hlinkClick r:id="rId8" tooltip="INRA"/>
              </a:rPr>
              <a:t>INRA</a:t>
            </a:r>
            <a:r>
              <a:rPr lang="fr-FR" altLang="fr-FR" dirty="0">
                <a:solidFill>
                  <a:srgbClr val="C00000"/>
                </a:solidFill>
                <a:latin typeface="Arial" panose="020B0604020202020204" pitchFamily="34" charset="0"/>
              </a:rPr>
              <a:t> de </a:t>
            </a:r>
            <a:r>
              <a:rPr lang="fr-FR" altLang="fr-FR" dirty="0">
                <a:solidFill>
                  <a:srgbClr val="C00000"/>
                </a:solidFill>
                <a:latin typeface="Arial" panose="020B0604020202020204" pitchFamily="34" charset="0"/>
                <a:hlinkClick r:id="rId9" tooltip="Dijon"/>
              </a:rPr>
              <a:t>Dijon</a:t>
            </a:r>
            <a:r>
              <a:rPr lang="fr-FR" altLang="fr-FR" dirty="0">
                <a:solidFill>
                  <a:srgbClr val="C00000"/>
                </a:solidFill>
                <a:latin typeface="Arial" panose="020B0604020202020204" pitchFamily="34" charset="0"/>
              </a:rPr>
              <a:t> a confirmé en 2007 un premier cas de résistance au glyphosate d'une espèce végétale : l'</a:t>
            </a:r>
            <a:r>
              <a:rPr lang="fr-FR" altLang="fr-FR" dirty="0">
                <a:solidFill>
                  <a:srgbClr val="C00000"/>
                </a:solidFill>
                <a:latin typeface="Arial" panose="020B0604020202020204" pitchFamily="34" charset="0"/>
                <a:hlinkClick r:id="rId10" tooltip="Ivraie raide"/>
              </a:rPr>
              <a:t>ivraie raide</a:t>
            </a:r>
            <a:r>
              <a:rPr lang="fr-FR" altLang="fr-FR" dirty="0">
                <a:solidFill>
                  <a:srgbClr val="C00000"/>
                </a:solidFill>
                <a:latin typeface="Arial" panose="020B0604020202020204" pitchFamily="34" charset="0"/>
              </a:rPr>
              <a:t> (</a:t>
            </a:r>
            <a:r>
              <a:rPr lang="fr-FR" altLang="fr-FR" i="1" dirty="0" err="1">
                <a:solidFill>
                  <a:srgbClr val="C00000"/>
                </a:solidFill>
                <a:latin typeface="Arial" panose="020B0604020202020204" pitchFamily="34" charset="0"/>
              </a:rPr>
              <a:t>Lolium</a:t>
            </a:r>
            <a:r>
              <a:rPr lang="fr-FR" altLang="fr-FR" i="1" dirty="0">
                <a:solidFill>
                  <a:srgbClr val="C00000"/>
                </a:solidFill>
                <a:latin typeface="Arial" panose="020B0604020202020204" pitchFamily="34" charset="0"/>
              </a:rPr>
              <a:t> </a:t>
            </a:r>
            <a:r>
              <a:rPr lang="fr-FR" altLang="fr-FR" i="1" dirty="0" err="1">
                <a:solidFill>
                  <a:srgbClr val="C00000"/>
                </a:solidFill>
                <a:latin typeface="Arial" panose="020B0604020202020204" pitchFamily="34" charset="0"/>
              </a:rPr>
              <a:t>rigidum</a:t>
            </a:r>
            <a:r>
              <a:rPr lang="fr-FR" altLang="fr-FR" dirty="0">
                <a:solidFill>
                  <a:srgbClr val="C00000"/>
                </a:solidFill>
                <a:latin typeface="Arial" panose="020B0604020202020204" pitchFamily="34" charset="0"/>
              </a:rPr>
              <a:t>). Les agriculteurs la gère par des rotations et des alternances de molécules;</a:t>
            </a:r>
          </a:p>
        </p:txBody>
      </p:sp>
      <p:pic>
        <p:nvPicPr>
          <p:cNvPr id="5" name="Image 4" descr="200px-Triclopyr.png">
            <a:extLst>
              <a:ext uri="{FF2B5EF4-FFF2-40B4-BE49-F238E27FC236}">
                <a16:creationId xmlns:a16="http://schemas.microsoft.com/office/drawing/2014/main" id="{06E025E4-0062-4B4C-B01F-E792373A9C7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44376" y="5396549"/>
            <a:ext cx="1905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F916829-B04F-4137-9EEF-1466D3EA6B5E}"/>
              </a:ext>
            </a:extLst>
          </p:cNvPr>
          <p:cNvSpPr>
            <a:spLocks noChangeArrowheads="1"/>
          </p:cNvSpPr>
          <p:nvPr/>
        </p:nvSpPr>
        <p:spPr bwMode="auto">
          <a:xfrm>
            <a:off x="3279327" y="5489816"/>
            <a:ext cx="281530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C00000"/>
                </a:solidFill>
                <a:latin typeface="Arial" panose="020B0604020202020204" pitchFamily="34" charset="0"/>
              </a:rPr>
              <a:t>← Molécule de </a:t>
            </a:r>
            <a:r>
              <a:rPr lang="fr-FR" altLang="fr-FR" sz="1200" dirty="0" err="1">
                <a:solidFill>
                  <a:srgbClr val="C00000"/>
                </a:solidFill>
                <a:latin typeface="Arial" panose="020B0604020202020204" pitchFamily="34" charset="0"/>
              </a:rPr>
              <a:t>triclopyre</a:t>
            </a:r>
            <a:endParaRPr lang="fr-FR" altLang="fr-FR" sz="1200" dirty="0">
              <a:solidFill>
                <a:srgbClr val="C00000"/>
              </a:solidFill>
              <a:latin typeface="Arial" panose="020B0604020202020204" pitchFamily="34" charset="0"/>
            </a:endParaRPr>
          </a:p>
          <a:p>
            <a:pPr eaLnBrk="1" hangingPunct="1">
              <a:spcBef>
                <a:spcPct val="0"/>
              </a:spcBef>
              <a:buFontTx/>
              <a:buNone/>
            </a:pPr>
            <a:r>
              <a:rPr lang="fr-FR" altLang="fr-FR" sz="1200" dirty="0">
                <a:solidFill>
                  <a:srgbClr val="C00000"/>
                </a:solidFill>
                <a:latin typeface="Arial" panose="020B0604020202020204" pitchFamily="34" charset="0"/>
              </a:rPr>
              <a:t>[(3,5,6-Trichloro-2-pyridinyl)</a:t>
            </a:r>
            <a:r>
              <a:rPr lang="fr-FR" altLang="fr-FR" sz="1200" dirty="0" err="1">
                <a:solidFill>
                  <a:srgbClr val="C00000"/>
                </a:solidFill>
                <a:latin typeface="Arial" panose="020B0604020202020204" pitchFamily="34" charset="0"/>
              </a:rPr>
              <a:t>oxy</a:t>
            </a:r>
            <a:r>
              <a:rPr lang="fr-FR" altLang="fr-FR" sz="1200" dirty="0">
                <a:solidFill>
                  <a:srgbClr val="C00000"/>
                </a:solidFill>
                <a:latin typeface="Arial" panose="020B0604020202020204" pitchFamily="34" charset="0"/>
              </a:rPr>
              <a:t>]</a:t>
            </a:r>
            <a:r>
              <a:rPr lang="fr-FR" altLang="fr-FR" sz="1200" dirty="0" err="1">
                <a:solidFill>
                  <a:srgbClr val="C00000"/>
                </a:solidFill>
                <a:latin typeface="Arial" panose="020B0604020202020204" pitchFamily="34" charset="0"/>
              </a:rPr>
              <a:t>acetic</a:t>
            </a:r>
            <a:r>
              <a:rPr lang="fr-FR" altLang="fr-FR" sz="1200" dirty="0">
                <a:solidFill>
                  <a:srgbClr val="C00000"/>
                </a:solidFill>
                <a:latin typeface="Arial" panose="020B0604020202020204" pitchFamily="34" charset="0"/>
              </a:rPr>
              <a:t> </a:t>
            </a:r>
            <a:r>
              <a:rPr lang="fr-FR" altLang="fr-FR" sz="1200" dirty="0" err="1">
                <a:solidFill>
                  <a:srgbClr val="C00000"/>
                </a:solidFill>
                <a:latin typeface="Arial" panose="020B0604020202020204" pitchFamily="34" charset="0"/>
              </a:rPr>
              <a:t>acid</a:t>
            </a:r>
            <a:endParaRPr lang="fr-FR" altLang="fr-FR" sz="1200" dirty="0">
              <a:solidFill>
                <a:srgbClr val="C00000"/>
              </a:solidFill>
              <a:latin typeface="Arial" panose="020B0604020202020204" pitchFamily="34" charset="0"/>
            </a:endParaRPr>
          </a:p>
          <a:p>
            <a:pPr eaLnBrk="1" hangingPunct="1">
              <a:spcBef>
                <a:spcPct val="0"/>
              </a:spcBef>
              <a:buFontTx/>
              <a:buNone/>
            </a:pPr>
            <a:r>
              <a:rPr lang="fr-FR" altLang="fr-FR" sz="1000" dirty="0">
                <a:solidFill>
                  <a:srgbClr val="C00000"/>
                </a:solidFill>
                <a:latin typeface="Arial" panose="020B0604020202020204" pitchFamily="34" charset="0"/>
              </a:rPr>
              <a:t>Source : </a:t>
            </a:r>
            <a:r>
              <a:rPr lang="fr-FR" altLang="fr-FR" sz="1000" dirty="0">
                <a:solidFill>
                  <a:srgbClr val="C00000"/>
                </a:solidFill>
                <a:latin typeface="Arial" panose="020B0604020202020204" pitchFamily="34" charset="0"/>
                <a:hlinkClick r:id="rId12"/>
              </a:rPr>
              <a:t>http://en.wikipedia.org/wiki/Triclopyr</a:t>
            </a:r>
            <a:r>
              <a:rPr lang="fr-FR" altLang="fr-FR" sz="1000" dirty="0">
                <a:solidFill>
                  <a:srgbClr val="C00000"/>
                </a:solidFill>
                <a:latin typeface="Arial" panose="020B0604020202020204" pitchFamily="34" charset="0"/>
              </a:rPr>
              <a:t> </a:t>
            </a:r>
          </a:p>
        </p:txBody>
      </p:sp>
      <p:pic>
        <p:nvPicPr>
          <p:cNvPr id="7" name="Image 6" descr="250px-Glyphosate.svg.png">
            <a:extLst>
              <a:ext uri="{FF2B5EF4-FFF2-40B4-BE49-F238E27FC236}">
                <a16:creationId xmlns:a16="http://schemas.microsoft.com/office/drawing/2014/main" id="{A4CCDF7F-2265-47B2-97BA-12DD47293C7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039898" y="5399388"/>
            <a:ext cx="2381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2C3BDDC-65A2-4B57-9FC0-F80E4C4F4E62}"/>
              </a:ext>
            </a:extLst>
          </p:cNvPr>
          <p:cNvSpPr>
            <a:spLocks noChangeArrowheads="1"/>
          </p:cNvSpPr>
          <p:nvPr/>
        </p:nvSpPr>
        <p:spPr bwMode="auto">
          <a:xfrm>
            <a:off x="5864580" y="5413676"/>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solidFill>
                  <a:srgbClr val="C00000"/>
                </a:solidFill>
                <a:latin typeface="Arial" panose="020B0604020202020204" pitchFamily="34" charset="0"/>
              </a:rPr>
              <a:t>Molécule de glyphosate</a:t>
            </a:r>
          </a:p>
          <a:p>
            <a:pPr algn="r" eaLnBrk="1" hangingPunct="1">
              <a:spcBef>
                <a:spcPct val="0"/>
              </a:spcBef>
              <a:buFontTx/>
              <a:buNone/>
            </a:pPr>
            <a:r>
              <a:rPr lang="fr-FR" altLang="fr-FR" sz="1200" dirty="0">
                <a:solidFill>
                  <a:srgbClr val="C00000"/>
                </a:solidFill>
                <a:latin typeface="Arial" panose="020B0604020202020204" pitchFamily="34" charset="0"/>
              </a:rPr>
              <a:t>acide 2-[(</a:t>
            </a:r>
            <a:r>
              <a:rPr lang="fr-FR" altLang="fr-FR" sz="1200" dirty="0" err="1">
                <a:solidFill>
                  <a:srgbClr val="C00000"/>
                </a:solidFill>
                <a:latin typeface="Arial" panose="020B0604020202020204" pitchFamily="34" charset="0"/>
              </a:rPr>
              <a:t>phosphonométhyl</a:t>
            </a:r>
            <a:r>
              <a:rPr lang="fr-FR" altLang="fr-FR" sz="1200" dirty="0">
                <a:solidFill>
                  <a:srgbClr val="C00000"/>
                </a:solidFill>
                <a:latin typeface="Arial" panose="020B0604020202020204" pitchFamily="34" charset="0"/>
              </a:rPr>
              <a:t>)</a:t>
            </a:r>
            <a:r>
              <a:rPr lang="fr-FR" altLang="fr-FR" sz="1200" dirty="0" err="1">
                <a:solidFill>
                  <a:srgbClr val="C00000"/>
                </a:solidFill>
                <a:latin typeface="Arial" panose="020B0604020202020204" pitchFamily="34" charset="0"/>
              </a:rPr>
              <a:t>amino</a:t>
            </a:r>
            <a:r>
              <a:rPr lang="fr-FR" altLang="fr-FR" sz="1200" dirty="0">
                <a:solidFill>
                  <a:srgbClr val="C00000"/>
                </a:solidFill>
                <a:latin typeface="Arial" panose="020B0604020202020204" pitchFamily="34" charset="0"/>
              </a:rPr>
              <a:t>]acétique </a:t>
            </a:r>
            <a:r>
              <a:rPr lang="fr-FR" altLang="fr-FR" sz="1200" dirty="0">
                <a:solidFill>
                  <a:srgbClr val="C00000"/>
                </a:solidFill>
              </a:rPr>
              <a:t>→</a:t>
            </a:r>
            <a:endParaRPr lang="fr-FR" altLang="fr-FR" sz="1200" dirty="0">
              <a:solidFill>
                <a:srgbClr val="C00000"/>
              </a:solidFill>
              <a:latin typeface="Arial" panose="020B0604020202020204" pitchFamily="34" charset="0"/>
            </a:endParaRPr>
          </a:p>
        </p:txBody>
      </p:sp>
      <p:sp>
        <p:nvSpPr>
          <p:cNvPr id="9" name="Espace réservé du numéro de diapositive 1">
            <a:extLst>
              <a:ext uri="{FF2B5EF4-FFF2-40B4-BE49-F238E27FC236}">
                <a16:creationId xmlns:a16="http://schemas.microsoft.com/office/drawing/2014/main" id="{6B9BEBAA-53D6-413C-9078-05F052D3C86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167532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A26BB6-0C98-4AA8-9B01-CF91944547CB}"/>
              </a:ext>
            </a:extLst>
          </p:cNvPr>
          <p:cNvSpPr>
            <a:spLocks noChangeArrowheads="1"/>
          </p:cNvSpPr>
          <p:nvPr/>
        </p:nvSpPr>
        <p:spPr bwMode="auto">
          <a:xfrm>
            <a:off x="116689" y="1150167"/>
            <a:ext cx="11771408"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800" b="1" dirty="0">
                <a:solidFill>
                  <a:srgbClr val="C00000"/>
                </a:solidFill>
                <a:latin typeface="Arial" panose="020B0604020202020204" pitchFamily="34" charset="0"/>
              </a:rPr>
              <a:t>4.4. Inconvénients des phytosanitaires (suite)</a:t>
            </a:r>
          </a:p>
          <a:p>
            <a:pPr>
              <a:spcBef>
                <a:spcPct val="0"/>
              </a:spcBef>
              <a:buNone/>
            </a:pPr>
            <a:endParaRPr lang="fr-FR" altLang="fr-FR" sz="1800" dirty="0">
              <a:solidFill>
                <a:srgbClr val="C00000"/>
              </a:solidFill>
              <a:latin typeface="Arial" panose="020B0604020202020204" pitchFamily="34" charset="0"/>
            </a:endParaRPr>
          </a:p>
          <a:p>
            <a:pPr eaLnBrk="1" hangingPunct="1">
              <a:spcBef>
                <a:spcPct val="0"/>
              </a:spcBef>
            </a:pPr>
            <a:r>
              <a:rPr lang="fr-FR" altLang="fr-FR" sz="1800" dirty="0">
                <a:solidFill>
                  <a:srgbClr val="C00000"/>
                </a:solidFill>
                <a:latin typeface="Arial" panose="020B0604020202020204" pitchFamily="34" charset="0"/>
              </a:rPr>
              <a:t> </a:t>
            </a:r>
            <a:r>
              <a:rPr lang="fr-FR" altLang="fr-FR" sz="1800" b="1" dirty="0">
                <a:solidFill>
                  <a:srgbClr val="C00000"/>
                </a:solidFill>
                <a:latin typeface="Arial" panose="020B0604020202020204" pitchFamily="34" charset="0"/>
              </a:rPr>
              <a:t>Syndrome d'effondrement des colonies d'abeilles</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Le 29 mars 2012, publiées dans la revue  </a:t>
            </a:r>
            <a:r>
              <a:rPr lang="fr-FR" altLang="fr-FR" sz="1800" i="1" dirty="0">
                <a:solidFill>
                  <a:srgbClr val="C00000"/>
                </a:solidFill>
                <a:latin typeface="Arial" panose="020B0604020202020204" pitchFamily="34" charset="0"/>
                <a:hlinkClick r:id="rId2" tooltip="Science (revue)"/>
              </a:rPr>
              <a:t>Science</a:t>
            </a:r>
            <a:r>
              <a:rPr lang="fr-FR" altLang="fr-FR" sz="1800" i="1" dirty="0">
                <a:solidFill>
                  <a:srgbClr val="C00000"/>
                </a:solidFill>
                <a:latin typeface="Arial" panose="020B0604020202020204" pitchFamily="34" charset="0"/>
              </a:rPr>
              <a:t>,</a:t>
            </a:r>
            <a:r>
              <a:rPr lang="fr-FR" altLang="fr-FR" sz="1800" dirty="0">
                <a:solidFill>
                  <a:srgbClr val="C00000"/>
                </a:solidFill>
                <a:latin typeface="Arial" panose="020B0604020202020204" pitchFamily="34" charset="0"/>
              </a:rPr>
              <a:t> une étude en pleine air menée par l'</a:t>
            </a:r>
            <a:r>
              <a:rPr lang="fr-FR" altLang="fr-FR" sz="1800" dirty="0">
                <a:solidFill>
                  <a:srgbClr val="C00000"/>
                </a:solidFill>
                <a:latin typeface="Arial" panose="020B0604020202020204" pitchFamily="34" charset="0"/>
                <a:hlinkClick r:id="rId3" tooltip="INRA"/>
              </a:rPr>
              <a:t>INRA</a:t>
            </a:r>
            <a:r>
              <a:rPr lang="fr-FR" altLang="fr-FR" sz="1800" dirty="0">
                <a:solidFill>
                  <a:srgbClr val="C00000"/>
                </a:solidFill>
                <a:latin typeface="Arial" panose="020B0604020202020204" pitchFamily="34" charset="0"/>
              </a:rPr>
              <a:t>, le </a:t>
            </a:r>
            <a:r>
              <a:rPr lang="fr-FR" altLang="fr-FR" sz="1800" dirty="0">
                <a:solidFill>
                  <a:srgbClr val="C00000"/>
                </a:solidFill>
                <a:latin typeface="Arial" panose="020B0604020202020204" pitchFamily="34" charset="0"/>
                <a:hlinkClick r:id="rId4" tooltip="CNRS"/>
              </a:rPr>
              <a:t>CNRS</a:t>
            </a:r>
            <a:r>
              <a:rPr lang="fr-FR" altLang="fr-FR" sz="1800" dirty="0">
                <a:solidFill>
                  <a:srgbClr val="C00000"/>
                </a:solidFill>
                <a:latin typeface="Arial" panose="020B0604020202020204" pitchFamily="34" charset="0"/>
              </a:rPr>
              <a:t> et des ingénieurs de la filière apicole confirment que, même à « très faibles doses », un insecticide de la famille des « néonicotinoïdes  », le </a:t>
            </a:r>
            <a:r>
              <a:rPr lang="fr-FR" altLang="fr-FR" sz="1800" dirty="0" err="1">
                <a:solidFill>
                  <a:srgbClr val="C00000"/>
                </a:solidFill>
                <a:latin typeface="Arial" panose="020B0604020202020204" pitchFamily="34" charset="0"/>
              </a:rPr>
              <a:t>thiaméthoxam</a:t>
            </a:r>
            <a:r>
              <a:rPr lang="fr-FR" altLang="fr-FR" sz="1800" dirty="0">
                <a:solidFill>
                  <a:srgbClr val="C00000"/>
                </a:solidFill>
                <a:latin typeface="Arial" panose="020B0604020202020204" pitchFamily="34" charset="0"/>
              </a:rPr>
              <a:t> (utilisé par l’insecticide ® </a:t>
            </a:r>
            <a:r>
              <a:rPr lang="fr-FR" altLang="fr-FR" sz="1800" dirty="0">
                <a:latin typeface="Arial" panose="020B0604020202020204" pitchFamily="34" charset="0"/>
                <a:hlinkClick r:id="rId5" tooltip="Cruiser (homonymie)"/>
              </a:rPr>
              <a:t>Cruiser</a:t>
            </a:r>
            <a:r>
              <a:rPr lang="fr-FR" altLang="fr-FR" sz="1800" dirty="0">
                <a:solidFill>
                  <a:srgbClr val="C00000"/>
                </a:solidFill>
                <a:latin typeface="Arial" panose="020B0604020202020204" pitchFamily="34" charset="0"/>
              </a:rPr>
              <a:t>), utilisé pour protéger des cultures contre des insectes nuisibles, entre autres par </a:t>
            </a:r>
            <a:r>
              <a:rPr lang="fr-FR" altLang="fr-FR" sz="1800" dirty="0">
                <a:solidFill>
                  <a:srgbClr val="C00000"/>
                </a:solidFill>
                <a:latin typeface="Arial" panose="020B0604020202020204" pitchFamily="34" charset="0"/>
                <a:hlinkClick r:id="rId6" tooltip="Enrobage"/>
              </a:rPr>
              <a:t>enrobage</a:t>
            </a:r>
            <a:r>
              <a:rPr lang="fr-FR" altLang="fr-FR" sz="1800" dirty="0">
                <a:solidFill>
                  <a:srgbClr val="C00000"/>
                </a:solidFill>
                <a:latin typeface="Arial" panose="020B0604020202020204" pitchFamily="34" charset="0"/>
              </a:rPr>
              <a:t>, peut affaiblir les colonies de façon significative (syndrome de désorientation  des abeilles). </a:t>
            </a:r>
            <a:r>
              <a:rPr lang="fr-FR" altLang="fr-FR" sz="1200" dirty="0">
                <a:solidFill>
                  <a:srgbClr val="C00000"/>
                </a:solidFill>
                <a:latin typeface="Arial" panose="020B0604020202020204" pitchFamily="34" charset="0"/>
              </a:rPr>
              <a:t>Source : </a:t>
            </a:r>
            <a:r>
              <a:rPr lang="fr-FR" altLang="fr-FR" sz="1200" dirty="0">
                <a:solidFill>
                  <a:srgbClr val="C00000"/>
                </a:solidFill>
                <a:latin typeface="Arial" panose="020B0604020202020204" pitchFamily="34" charset="0"/>
                <a:hlinkClick r:id="rId7"/>
              </a:rPr>
              <a:t>http://fr.wikipedia.org/wiki/Syndrome_d'effondrement_des_colonies_d'abeilles</a:t>
            </a:r>
            <a:r>
              <a:rPr lang="fr-FR" altLang="fr-FR" sz="1200" dirty="0">
                <a:solidFill>
                  <a:srgbClr val="C00000"/>
                </a:solidFill>
                <a:latin typeface="Arial" panose="020B0604020202020204" pitchFamily="34" charset="0"/>
              </a:rPr>
              <a:t> </a:t>
            </a:r>
          </a:p>
          <a:p>
            <a:pPr eaLnBrk="1" hangingPunct="1">
              <a:spcBef>
                <a:spcPct val="0"/>
              </a:spcBef>
              <a:buFontTx/>
              <a:buNone/>
            </a:pPr>
            <a:endParaRPr lang="fr-FR" altLang="fr-FR" sz="1400" dirty="0">
              <a:solidFill>
                <a:srgbClr val="C00000"/>
              </a:solidFill>
              <a:latin typeface="Arial" panose="020B0604020202020204" pitchFamily="34" charset="0"/>
            </a:endParaRPr>
          </a:p>
          <a:p>
            <a:pPr eaLnBrk="1" hangingPunct="1">
              <a:spcBef>
                <a:spcPct val="0"/>
              </a:spcBef>
              <a:buFontTx/>
              <a:buNone/>
            </a:pPr>
            <a:r>
              <a:rPr lang="fr-FR" altLang="fr-FR" sz="1400" u="sng" dirty="0">
                <a:solidFill>
                  <a:srgbClr val="C00000"/>
                </a:solidFill>
                <a:latin typeface="Arial" panose="020B0604020202020204" pitchFamily="34" charset="0"/>
              </a:rPr>
              <a:t>Références</a:t>
            </a:r>
            <a:r>
              <a:rPr lang="fr-FR" altLang="fr-FR" sz="1400" dirty="0">
                <a:solidFill>
                  <a:srgbClr val="C00000"/>
                </a:solidFill>
                <a:latin typeface="Arial" panose="020B0604020202020204" pitchFamily="34" charset="0"/>
              </a:rPr>
              <a:t> :</a:t>
            </a:r>
          </a:p>
          <a:p>
            <a:pPr eaLnBrk="1" hangingPunct="1">
              <a:spcBef>
                <a:spcPct val="0"/>
              </a:spcBef>
            </a:pPr>
            <a:r>
              <a:rPr lang="en-US" altLang="fr-FR" sz="1200" u="sng" dirty="0">
                <a:latin typeface="Arial" panose="020B0604020202020204" pitchFamily="34" charset="0"/>
                <a:hlinkClick r:id="rId8"/>
              </a:rPr>
              <a:t> Field Research on Bees Raises Concern About Low-Dose Pesticides</a:t>
            </a:r>
            <a:r>
              <a:rPr lang="en-US" altLang="fr-FR" sz="1200" dirty="0">
                <a:latin typeface="Arial" panose="020B0604020202020204" pitchFamily="34" charset="0"/>
              </a:rPr>
              <a:t> </a:t>
            </a:r>
            <a:r>
              <a:rPr lang="en-US" altLang="fr-FR" sz="1200" dirty="0">
                <a:solidFill>
                  <a:srgbClr val="C00000"/>
                </a:solidFill>
                <a:latin typeface="Arial" panose="020B0604020202020204" pitchFamily="34" charset="0"/>
              </a:rPr>
              <a:t>- Science 30 March 2012: Vol. 335 no. 6076 p. 1555 DOI: 10.1126/science.335.6076.1555</a:t>
            </a:r>
          </a:p>
          <a:p>
            <a:pPr eaLnBrk="1" hangingPunct="1">
              <a:spcBef>
                <a:spcPct val="0"/>
              </a:spcBef>
            </a:pPr>
            <a:r>
              <a:rPr lang="fr-FR" altLang="fr-FR" sz="1200" dirty="0">
                <a:solidFill>
                  <a:srgbClr val="C00000"/>
                </a:solidFill>
                <a:latin typeface="Arial" panose="020B0604020202020204" pitchFamily="34" charset="0"/>
              </a:rPr>
              <a:t> Les abeilles sont mortellement désorientées par une faible dose d'insecticide, 30 mars 2012, </a:t>
            </a:r>
            <a:r>
              <a:rPr lang="fr-FR" altLang="fr-FR" sz="1200" dirty="0">
                <a:solidFill>
                  <a:srgbClr val="C00000"/>
                </a:solidFill>
                <a:latin typeface="Arial" panose="020B0604020202020204" pitchFamily="34" charset="0"/>
                <a:hlinkClick r:id="rId9"/>
              </a:rPr>
              <a:t>http://www.notre-planete.info/actualites/actu_3315_abeilles_pesticides.php</a:t>
            </a:r>
            <a:r>
              <a:rPr lang="fr-FR" altLang="fr-FR" sz="1200" dirty="0">
                <a:solidFill>
                  <a:srgbClr val="C00000"/>
                </a:solidFill>
                <a:latin typeface="Arial" panose="020B0604020202020204" pitchFamily="34" charset="0"/>
              </a:rPr>
              <a:t> </a:t>
            </a:r>
          </a:p>
          <a:p>
            <a:pPr eaLnBrk="1" hangingPunct="1">
              <a:spcBef>
                <a:spcPct val="0"/>
              </a:spcBef>
            </a:pPr>
            <a:r>
              <a:rPr lang="fr-FR" altLang="fr-FR" sz="1200" dirty="0">
                <a:solidFill>
                  <a:srgbClr val="C00000"/>
                </a:solidFill>
                <a:latin typeface="Arial" panose="020B0604020202020204" pitchFamily="34" charset="0"/>
              </a:rPr>
              <a:t> Film documentaire « </a:t>
            </a:r>
            <a:r>
              <a:rPr lang="fr-FR" altLang="fr-FR" sz="1200" i="1" dirty="0">
                <a:solidFill>
                  <a:srgbClr val="C00000"/>
                </a:solidFill>
                <a:latin typeface="Arial" panose="020B0604020202020204" pitchFamily="34" charset="0"/>
              </a:rPr>
              <a:t>Notre poison quotidien </a:t>
            </a:r>
            <a:r>
              <a:rPr lang="fr-FR" altLang="fr-FR" sz="1200" dirty="0">
                <a:solidFill>
                  <a:srgbClr val="C00000"/>
                </a:solidFill>
                <a:latin typeface="Arial" panose="020B0604020202020204" pitchFamily="34" charset="0"/>
              </a:rPr>
              <a:t>» de Marie-Monique Robin, ARTE, </a:t>
            </a:r>
            <a:r>
              <a:rPr lang="fr-FR" altLang="fr-FR" sz="1200" dirty="0">
                <a:solidFill>
                  <a:srgbClr val="C00000"/>
                </a:solidFill>
                <a:latin typeface="Arial" panose="020B0604020202020204" pitchFamily="34" charset="0"/>
                <a:hlinkClick r:id="rId10"/>
              </a:rPr>
              <a:t>http://www.youtube.com/watch?v=hUSn-1sgcsk</a:t>
            </a:r>
            <a:r>
              <a:rPr lang="fr-FR" altLang="fr-FR" sz="1200" dirty="0">
                <a:solidFill>
                  <a:srgbClr val="C00000"/>
                </a:solidFill>
                <a:latin typeface="Arial" panose="020B0604020202020204" pitchFamily="34" charset="0"/>
              </a:rPr>
              <a:t> </a:t>
            </a:r>
          </a:p>
        </p:txBody>
      </p:sp>
      <p:sp>
        <p:nvSpPr>
          <p:cNvPr id="3" name="Rectangle 2">
            <a:extLst>
              <a:ext uri="{FF2B5EF4-FFF2-40B4-BE49-F238E27FC236}">
                <a16:creationId xmlns:a16="http://schemas.microsoft.com/office/drawing/2014/main" id="{391486D9-6CD7-4DFD-988C-EECB71C401C7}"/>
              </a:ext>
            </a:extLst>
          </p:cNvPr>
          <p:cNvSpPr/>
          <p:nvPr/>
        </p:nvSpPr>
        <p:spPr>
          <a:xfrm>
            <a:off x="116689" y="780834"/>
            <a:ext cx="9011826"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4" name="WordArt 4">
            <a:extLst>
              <a:ext uri="{FF2B5EF4-FFF2-40B4-BE49-F238E27FC236}">
                <a16:creationId xmlns:a16="http://schemas.microsoft.com/office/drawing/2014/main" id="{2282EC01-EF9A-4BBF-AF56-3853C77538E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pic>
        <p:nvPicPr>
          <p:cNvPr id="5" name="Image 4" descr="manif.jpg">
            <a:extLst>
              <a:ext uri="{FF2B5EF4-FFF2-40B4-BE49-F238E27FC236}">
                <a16:creationId xmlns:a16="http://schemas.microsoft.com/office/drawing/2014/main" id="{25C4B730-5C6F-4A9F-8810-86FFF6D93AB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1585" y="4732198"/>
            <a:ext cx="2183803" cy="142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E70218F-72FD-4D73-9D4E-0FD17642379C}"/>
              </a:ext>
            </a:extLst>
          </p:cNvPr>
          <p:cNvSpPr>
            <a:spLocks noChangeArrowheads="1"/>
          </p:cNvSpPr>
          <p:nvPr/>
        </p:nvSpPr>
        <p:spPr bwMode="auto">
          <a:xfrm>
            <a:off x="179388" y="6165850"/>
            <a:ext cx="4572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solidFill>
                  <a:srgbClr val="C00000"/>
                </a:solidFill>
                <a:latin typeface="Arial" panose="020B0604020202020204" pitchFamily="34" charset="0"/>
              </a:rPr>
              <a:t>Manifestation d’apiculteurs contre le cruiser.</a:t>
            </a:r>
          </a:p>
          <a:p>
            <a:pPr eaLnBrk="1" hangingPunct="1">
              <a:spcBef>
                <a:spcPct val="0"/>
              </a:spcBef>
              <a:buFontTx/>
              <a:buNone/>
            </a:pPr>
            <a:r>
              <a:rPr lang="fr-FR" altLang="fr-FR" sz="1000">
                <a:latin typeface="Arial" panose="020B0604020202020204" pitchFamily="34" charset="0"/>
                <a:hlinkClick r:id="rId12"/>
              </a:rPr>
              <a:t>http://www.centpourcentnaturel.fr/post/2009/06/19/Pesticide-Cruiser-%3A-interdit-jusqu-a-l-automne-en-attente-d-une-decision-definitive</a:t>
            </a:r>
            <a:r>
              <a:rPr lang="fr-FR" altLang="fr-FR" sz="1000">
                <a:latin typeface="Arial" panose="020B0604020202020204" pitchFamily="34" charset="0"/>
              </a:rPr>
              <a:t> </a:t>
            </a:r>
          </a:p>
        </p:txBody>
      </p:sp>
      <p:pic>
        <p:nvPicPr>
          <p:cNvPr id="7" name="Image 8" descr="semencesprotegees.jpg">
            <a:extLst>
              <a:ext uri="{FF2B5EF4-FFF2-40B4-BE49-F238E27FC236}">
                <a16:creationId xmlns:a16="http://schemas.microsoft.com/office/drawing/2014/main" id="{B09DD884-B691-4A5B-BD8B-4CBB3650DEE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20087" y="4722491"/>
            <a:ext cx="3164611" cy="137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9">
            <a:extLst>
              <a:ext uri="{FF2B5EF4-FFF2-40B4-BE49-F238E27FC236}">
                <a16:creationId xmlns:a16="http://schemas.microsoft.com/office/drawing/2014/main" id="{B1BC2EF2-94B0-43C4-AE3C-C04D1E7901A2}"/>
              </a:ext>
            </a:extLst>
          </p:cNvPr>
          <p:cNvSpPr txBox="1">
            <a:spLocks noChangeArrowheads="1"/>
          </p:cNvSpPr>
          <p:nvPr/>
        </p:nvSpPr>
        <p:spPr bwMode="auto">
          <a:xfrm>
            <a:off x="4522044" y="6096794"/>
            <a:ext cx="26050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C00000"/>
                </a:solidFill>
                <a:latin typeface="Arial" panose="020B0604020202020204" pitchFamily="34" charset="0"/>
              </a:rPr>
              <a:t>Semences enrobées de cruiser 350</a:t>
            </a:r>
          </a:p>
        </p:txBody>
      </p:sp>
      <p:sp>
        <p:nvSpPr>
          <p:cNvPr id="9" name="ZoneTexte 11">
            <a:extLst>
              <a:ext uri="{FF2B5EF4-FFF2-40B4-BE49-F238E27FC236}">
                <a16:creationId xmlns:a16="http://schemas.microsoft.com/office/drawing/2014/main" id="{1DE7F260-EE38-477C-BB73-90FD8990E21E}"/>
              </a:ext>
            </a:extLst>
          </p:cNvPr>
          <p:cNvSpPr txBox="1">
            <a:spLocks noChangeArrowheads="1"/>
          </p:cNvSpPr>
          <p:nvPr/>
        </p:nvSpPr>
        <p:spPr bwMode="auto">
          <a:xfrm>
            <a:off x="7504225" y="611981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900" dirty="0">
                <a:solidFill>
                  <a:srgbClr val="C00000"/>
                </a:solidFill>
                <a:latin typeface="Arial" panose="020B0604020202020204" pitchFamily="34" charset="0"/>
              </a:rPr>
              <a:t>«Un humus d'abeilles mortes» que l'apiculteur ramasse à pleines poignées devant ses ruches./Photo DDM F.C - Tous droits réservés. Copie interdite. </a:t>
            </a:r>
          </a:p>
          <a:p>
            <a:pPr algn="r" eaLnBrk="1" hangingPunct="1">
              <a:spcBef>
                <a:spcPct val="0"/>
              </a:spcBef>
              <a:buFontTx/>
              <a:buNone/>
            </a:pPr>
            <a:r>
              <a:rPr lang="fr-FR" altLang="fr-FR" sz="900" i="1" dirty="0">
                <a:solidFill>
                  <a:srgbClr val="C00000"/>
                </a:solidFill>
                <a:latin typeface="Arial" panose="020B0604020202020204" pitchFamily="34" charset="0"/>
              </a:rPr>
              <a:t>Abeilles et céréales: la cohabitation qui tue</a:t>
            </a:r>
            <a:r>
              <a:rPr lang="fr-FR" altLang="fr-FR" sz="900" dirty="0">
                <a:solidFill>
                  <a:srgbClr val="C00000"/>
                </a:solidFill>
                <a:latin typeface="Arial" panose="020B0604020202020204" pitchFamily="34" charset="0"/>
              </a:rPr>
              <a:t>, La </a:t>
            </a:r>
            <a:r>
              <a:rPr lang="fr-FR" altLang="fr-FR" sz="900" dirty="0" err="1">
                <a:solidFill>
                  <a:srgbClr val="C00000"/>
                </a:solidFill>
                <a:latin typeface="Arial" panose="020B0604020202020204" pitchFamily="34" charset="0"/>
              </a:rPr>
              <a:t>Dépèche</a:t>
            </a:r>
            <a:r>
              <a:rPr lang="fr-FR" altLang="fr-FR" sz="900" dirty="0">
                <a:solidFill>
                  <a:srgbClr val="C00000"/>
                </a:solidFill>
                <a:latin typeface="Arial" panose="020B0604020202020204" pitchFamily="34" charset="0"/>
              </a:rPr>
              <a:t>, 30/07/2012, </a:t>
            </a:r>
            <a:r>
              <a:rPr lang="fr-FR" altLang="fr-FR" sz="900" dirty="0">
                <a:solidFill>
                  <a:srgbClr val="C00000"/>
                </a:solidFill>
                <a:latin typeface="Arial" panose="020B0604020202020204" pitchFamily="34" charset="0"/>
                <a:hlinkClick r:id="rId14"/>
              </a:rPr>
              <a:t>http://www.ladepeche.fr/article/2012/07/30/1409659-le-chiffre-19-000.html</a:t>
            </a:r>
            <a:r>
              <a:rPr lang="fr-FR" altLang="fr-FR" sz="900" dirty="0">
                <a:solidFill>
                  <a:srgbClr val="C00000"/>
                </a:solidFill>
                <a:latin typeface="Arial" panose="020B0604020202020204" pitchFamily="34" charset="0"/>
              </a:rPr>
              <a:t> </a:t>
            </a:r>
          </a:p>
        </p:txBody>
      </p:sp>
      <p:pic>
        <p:nvPicPr>
          <p:cNvPr id="10" name="Image 12" descr="HumusAbeillesMorte_s.jpg">
            <a:extLst>
              <a:ext uri="{FF2B5EF4-FFF2-40B4-BE49-F238E27FC236}">
                <a16:creationId xmlns:a16="http://schemas.microsoft.com/office/drawing/2014/main" id="{C570BA4E-727C-40CA-BB9B-042D901D510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657898" y="4675542"/>
            <a:ext cx="3230199" cy="14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numéro de diapositive 1">
            <a:extLst>
              <a:ext uri="{FF2B5EF4-FFF2-40B4-BE49-F238E27FC236}">
                <a16:creationId xmlns:a16="http://schemas.microsoft.com/office/drawing/2014/main" id="{705983FF-563F-4A85-BF60-DCB6A5753DB8}"/>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40478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46764A-23F9-4BE3-8436-B865AEECA26C}"/>
              </a:ext>
            </a:extLst>
          </p:cNvPr>
          <p:cNvSpPr/>
          <p:nvPr/>
        </p:nvSpPr>
        <p:spPr>
          <a:xfrm>
            <a:off x="292461" y="1189623"/>
            <a:ext cx="5301451" cy="369332"/>
          </a:xfrm>
          <a:prstGeom prst="rect">
            <a:avLst/>
          </a:prstGeom>
        </p:spPr>
        <p:txBody>
          <a:bodyPr wrap="none">
            <a:spAutoFit/>
          </a:bodyPr>
          <a:lstStyle/>
          <a:p>
            <a:pPr>
              <a:spcBef>
                <a:spcPct val="0"/>
              </a:spcBef>
            </a:pPr>
            <a:r>
              <a:rPr lang="fr-FR" altLang="fr-FR" b="1" dirty="0">
                <a:solidFill>
                  <a:srgbClr val="C00000"/>
                </a:solidFill>
                <a:latin typeface="Arial" panose="020B0604020202020204" pitchFamily="34" charset="0"/>
              </a:rPr>
              <a:t>4.5. Inconvénients des phytosanitaires (suite)  </a:t>
            </a:r>
          </a:p>
        </p:txBody>
      </p:sp>
      <p:sp>
        <p:nvSpPr>
          <p:cNvPr id="3" name="Rectangle 2">
            <a:extLst>
              <a:ext uri="{FF2B5EF4-FFF2-40B4-BE49-F238E27FC236}">
                <a16:creationId xmlns:a16="http://schemas.microsoft.com/office/drawing/2014/main" id="{5FD7440B-32E0-4C26-AD60-89648462605B}"/>
              </a:ext>
            </a:extLst>
          </p:cNvPr>
          <p:cNvSpPr/>
          <p:nvPr/>
        </p:nvSpPr>
        <p:spPr>
          <a:xfrm>
            <a:off x="116689" y="780834"/>
            <a:ext cx="9704323"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(suite et fin)</a:t>
            </a:r>
            <a:endParaRPr lang="fr-FR" altLang="fr-FR" b="1" dirty="0">
              <a:solidFill>
                <a:srgbClr val="7030A0"/>
              </a:solidFill>
              <a:latin typeface="Arial" panose="020B0604020202020204" pitchFamily="34" charset="0"/>
              <a:cs typeface="Arial" panose="020B0604020202020204" pitchFamily="34" charset="0"/>
            </a:endParaRPr>
          </a:p>
        </p:txBody>
      </p:sp>
      <p:sp>
        <p:nvSpPr>
          <p:cNvPr id="4" name="WordArt 4">
            <a:extLst>
              <a:ext uri="{FF2B5EF4-FFF2-40B4-BE49-F238E27FC236}">
                <a16:creationId xmlns:a16="http://schemas.microsoft.com/office/drawing/2014/main" id="{C009234F-E263-483F-82F8-B8EE289462C8}"/>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pic>
        <p:nvPicPr>
          <p:cNvPr id="5" name="Image 4" descr="engrenage_s.jpg">
            <a:extLst>
              <a:ext uri="{FF2B5EF4-FFF2-40B4-BE49-F238E27FC236}">
                <a16:creationId xmlns:a16="http://schemas.microsoft.com/office/drawing/2014/main" id="{2B56D97E-941B-42C8-A523-A2F56F031A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0748" y="2844643"/>
            <a:ext cx="170815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epandage_s.jpg">
            <a:extLst>
              <a:ext uri="{FF2B5EF4-FFF2-40B4-BE49-F238E27FC236}">
                <a16:creationId xmlns:a16="http://schemas.microsoft.com/office/drawing/2014/main" id="{C8F1E45A-5054-4BC1-97EE-6F0428FB57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854" y="2208048"/>
            <a:ext cx="14287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4282A56-B4D9-443D-8078-37D399754DA7}"/>
              </a:ext>
            </a:extLst>
          </p:cNvPr>
          <p:cNvSpPr>
            <a:spLocks noChangeArrowheads="1"/>
          </p:cNvSpPr>
          <p:nvPr/>
        </p:nvSpPr>
        <p:spPr bwMode="auto">
          <a:xfrm>
            <a:off x="440838" y="3356211"/>
            <a:ext cx="1781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C00000"/>
                </a:solidFill>
                <a:latin typeface="Arial" panose="020B0604020202020204" pitchFamily="34" charset="0"/>
              </a:rPr>
              <a:t>Résurgence</a:t>
            </a:r>
          </a:p>
          <a:p>
            <a:pPr algn="ctr" eaLnBrk="1" hangingPunct="1">
              <a:spcBef>
                <a:spcPct val="0"/>
              </a:spcBef>
              <a:buFontTx/>
              <a:buNone/>
            </a:pPr>
            <a:r>
              <a:rPr lang="fr-FR" altLang="fr-FR" sz="1800" b="1" dirty="0">
                <a:solidFill>
                  <a:srgbClr val="C00000"/>
                </a:solidFill>
                <a:latin typeface="Arial" panose="020B0604020202020204" pitchFamily="34" charset="0"/>
              </a:rPr>
              <a:t>des ravageurs</a:t>
            </a:r>
            <a:endParaRPr lang="fr-FR" altLang="fr-FR" sz="1800" dirty="0">
              <a:solidFill>
                <a:srgbClr val="C00000"/>
              </a:solidFill>
              <a:latin typeface="Arial" panose="020B0604020202020204" pitchFamily="34" charset="0"/>
            </a:endParaRPr>
          </a:p>
        </p:txBody>
      </p:sp>
      <p:pic>
        <p:nvPicPr>
          <p:cNvPr id="8" name="Image 7" descr="epandage_s.jpg">
            <a:extLst>
              <a:ext uri="{FF2B5EF4-FFF2-40B4-BE49-F238E27FC236}">
                <a16:creationId xmlns:a16="http://schemas.microsoft.com/office/drawing/2014/main" id="{2D403F62-6935-4D00-9302-E3525EC949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148" y="4002724"/>
            <a:ext cx="14287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FC698BE-C465-46BF-AEAA-43934C7C715D}"/>
              </a:ext>
            </a:extLst>
          </p:cNvPr>
          <p:cNvSpPr>
            <a:spLocks noChangeArrowheads="1"/>
          </p:cNvSpPr>
          <p:nvPr/>
        </p:nvSpPr>
        <p:spPr bwMode="auto">
          <a:xfrm>
            <a:off x="292461" y="5164369"/>
            <a:ext cx="21415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latin typeface="Arial" panose="020B0604020202020204" pitchFamily="34" charset="0"/>
              </a:rPr>
              <a:t>Elimination des</a:t>
            </a:r>
          </a:p>
          <a:p>
            <a:pPr algn="ctr" eaLnBrk="1" hangingPunct="1">
              <a:spcBef>
                <a:spcPct val="0"/>
              </a:spcBef>
              <a:buFontTx/>
              <a:buNone/>
            </a:pPr>
            <a:r>
              <a:rPr lang="fr-FR" altLang="fr-FR" sz="1800" b="1">
                <a:latin typeface="Arial" panose="020B0604020202020204" pitchFamily="34" charset="0"/>
              </a:rPr>
              <a:t>ennemis naturels</a:t>
            </a:r>
          </a:p>
          <a:p>
            <a:pPr algn="ctr" eaLnBrk="1" hangingPunct="1">
              <a:spcBef>
                <a:spcPct val="0"/>
              </a:spcBef>
              <a:buFontTx/>
              <a:buNone/>
            </a:pPr>
            <a:endParaRPr lang="fr-FR" altLang="fr-FR" sz="1800" b="1">
              <a:latin typeface="Arial" panose="020B0604020202020204" pitchFamily="34" charset="0"/>
            </a:endParaRPr>
          </a:p>
          <a:p>
            <a:pPr algn="ctr" eaLnBrk="1" hangingPunct="1">
              <a:spcBef>
                <a:spcPct val="0"/>
              </a:spcBef>
              <a:buFontTx/>
              <a:buNone/>
            </a:pPr>
            <a:r>
              <a:rPr lang="fr-FR" altLang="fr-FR" sz="1800" b="1">
                <a:solidFill>
                  <a:srgbClr val="C00000"/>
                </a:solidFill>
                <a:latin typeface="Arial" panose="020B0604020202020204" pitchFamily="34" charset="0"/>
              </a:rPr>
              <a:t>Apparition de</a:t>
            </a:r>
          </a:p>
          <a:p>
            <a:pPr algn="ctr" eaLnBrk="1" hangingPunct="1">
              <a:spcBef>
                <a:spcPct val="0"/>
              </a:spcBef>
              <a:buFontTx/>
              <a:buNone/>
            </a:pPr>
            <a:r>
              <a:rPr lang="fr-FR" altLang="fr-FR" sz="1800" b="1">
                <a:solidFill>
                  <a:srgbClr val="C00000"/>
                </a:solidFill>
                <a:latin typeface="Arial" panose="020B0604020202020204" pitchFamily="34" charset="0"/>
              </a:rPr>
              <a:t>résistances</a:t>
            </a:r>
            <a:endParaRPr lang="fr-FR" altLang="fr-FR" sz="1800">
              <a:solidFill>
                <a:srgbClr val="C00000"/>
              </a:solidFill>
              <a:latin typeface="Arial" panose="020B0604020202020204" pitchFamily="34" charset="0"/>
            </a:endParaRPr>
          </a:p>
        </p:txBody>
      </p:sp>
      <p:pic>
        <p:nvPicPr>
          <p:cNvPr id="10" name="Image 9" descr="epandage_s.jpg">
            <a:extLst>
              <a:ext uri="{FF2B5EF4-FFF2-40B4-BE49-F238E27FC236}">
                <a16:creationId xmlns:a16="http://schemas.microsoft.com/office/drawing/2014/main" id="{FBA368D0-E294-4791-B8B9-11E7D63BFE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6286" y="5724368"/>
            <a:ext cx="14287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590FE2F3-4ED3-44C8-B8A0-575FED6FEBA5}"/>
              </a:ext>
            </a:extLst>
          </p:cNvPr>
          <p:cNvSpPr>
            <a:spLocks noChangeArrowheads="1"/>
          </p:cNvSpPr>
          <p:nvPr/>
        </p:nvSpPr>
        <p:spPr bwMode="auto">
          <a:xfrm>
            <a:off x="5188311" y="5364006"/>
            <a:ext cx="314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C00000"/>
                </a:solidFill>
                <a:latin typeface="Arial" panose="020B0604020202020204" pitchFamily="34" charset="0"/>
              </a:rPr>
              <a:t>Apparition</a:t>
            </a:r>
          </a:p>
          <a:p>
            <a:pPr eaLnBrk="1" hangingPunct="1">
              <a:spcBef>
                <a:spcPct val="0"/>
              </a:spcBef>
              <a:buFontTx/>
              <a:buNone/>
            </a:pPr>
            <a:r>
              <a:rPr lang="fr-FR" altLang="fr-FR" sz="1800" b="1">
                <a:solidFill>
                  <a:srgbClr val="C00000"/>
                </a:solidFill>
                <a:latin typeface="Arial" panose="020B0604020202020204" pitchFamily="34" charset="0"/>
              </a:rPr>
              <a:t>de ravageurs secondaires</a:t>
            </a:r>
            <a:endParaRPr lang="fr-FR" altLang="fr-FR" sz="1800">
              <a:solidFill>
                <a:srgbClr val="C00000"/>
              </a:solidFill>
              <a:latin typeface="Arial" panose="020B0604020202020204" pitchFamily="34" charset="0"/>
            </a:endParaRPr>
          </a:p>
        </p:txBody>
      </p:sp>
      <p:pic>
        <p:nvPicPr>
          <p:cNvPr id="12" name="Image 11" descr="epandage_s.jpg">
            <a:extLst>
              <a:ext uri="{FF2B5EF4-FFF2-40B4-BE49-F238E27FC236}">
                <a16:creationId xmlns:a16="http://schemas.microsoft.com/office/drawing/2014/main" id="{9CFABDB6-87E0-4B1B-8EB3-93C4F6C3BC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1911" y="4213068"/>
            <a:ext cx="14287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CD3164F-20FE-439B-9E77-A7568F76DA04}"/>
              </a:ext>
            </a:extLst>
          </p:cNvPr>
          <p:cNvSpPr>
            <a:spLocks noChangeArrowheads="1"/>
          </p:cNvSpPr>
          <p:nvPr/>
        </p:nvSpPr>
        <p:spPr bwMode="auto">
          <a:xfrm>
            <a:off x="5705349" y="3098644"/>
            <a:ext cx="25193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C00000"/>
                </a:solidFill>
                <a:latin typeface="Arial" panose="020B0604020202020204" pitchFamily="34" charset="0"/>
              </a:rPr>
              <a:t> </a:t>
            </a:r>
            <a:r>
              <a:rPr lang="fr-FR" altLang="fr-FR" sz="1800" dirty="0">
                <a:solidFill>
                  <a:srgbClr val="C00000"/>
                </a:solidFill>
              </a:rPr>
              <a:t>↗ </a:t>
            </a:r>
            <a:r>
              <a:rPr lang="fr-FR" altLang="fr-FR" sz="1800" b="1" dirty="0">
                <a:solidFill>
                  <a:srgbClr val="C00000"/>
                </a:solidFill>
                <a:latin typeface="Arial" panose="020B0604020202020204" pitchFamily="34" charset="0"/>
              </a:rPr>
              <a:t>Coût production</a:t>
            </a:r>
          </a:p>
          <a:p>
            <a:pPr eaLnBrk="1" hangingPunct="1">
              <a:spcBef>
                <a:spcPct val="0"/>
              </a:spcBef>
              <a:buFontTx/>
              <a:buNone/>
            </a:pPr>
            <a:r>
              <a:rPr lang="fr-FR" altLang="fr-FR" sz="1800" dirty="0">
                <a:solidFill>
                  <a:srgbClr val="C00000"/>
                </a:solidFill>
                <a:latin typeface="Arial" panose="020B0604020202020204" pitchFamily="34" charset="0"/>
              </a:rPr>
              <a:t> </a:t>
            </a:r>
            <a:r>
              <a:rPr lang="fr-FR" altLang="fr-FR" sz="1800" dirty="0">
                <a:solidFill>
                  <a:srgbClr val="C00000"/>
                </a:solidFill>
              </a:rPr>
              <a:t>↘ </a:t>
            </a:r>
            <a:r>
              <a:rPr lang="fr-FR" altLang="fr-FR" sz="1800" b="1" dirty="0">
                <a:solidFill>
                  <a:srgbClr val="C00000"/>
                </a:solidFill>
                <a:latin typeface="Arial" panose="020B0604020202020204" pitchFamily="34" charset="0"/>
              </a:rPr>
              <a:t>Rendement</a:t>
            </a:r>
            <a:endParaRPr lang="fr-FR" altLang="fr-FR" sz="1800" dirty="0">
              <a:solidFill>
                <a:srgbClr val="C00000"/>
              </a:solidFill>
              <a:latin typeface="Arial" panose="020B0604020202020204" pitchFamily="34" charset="0"/>
            </a:endParaRPr>
          </a:p>
        </p:txBody>
      </p:sp>
      <p:sp>
        <p:nvSpPr>
          <p:cNvPr id="14" name="Rectangle 13">
            <a:extLst>
              <a:ext uri="{FF2B5EF4-FFF2-40B4-BE49-F238E27FC236}">
                <a16:creationId xmlns:a16="http://schemas.microsoft.com/office/drawing/2014/main" id="{5A75CD17-B123-430C-A046-90D06AD30FDC}"/>
              </a:ext>
            </a:extLst>
          </p:cNvPr>
          <p:cNvSpPr>
            <a:spLocks noChangeArrowheads="1"/>
          </p:cNvSpPr>
          <p:nvPr/>
        </p:nvSpPr>
        <p:spPr bwMode="auto">
          <a:xfrm>
            <a:off x="5660899" y="2350735"/>
            <a:ext cx="2608262"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Abandon de la culture</a:t>
            </a:r>
            <a:endParaRPr lang="fr-FR" altLang="fr-FR" sz="1800">
              <a:latin typeface="Arial" panose="020B0604020202020204" pitchFamily="34" charset="0"/>
            </a:endParaRPr>
          </a:p>
        </p:txBody>
      </p:sp>
      <p:cxnSp>
        <p:nvCxnSpPr>
          <p:cNvPr id="15" name="Connecteur droit avec flèche 14">
            <a:extLst>
              <a:ext uri="{FF2B5EF4-FFF2-40B4-BE49-F238E27FC236}">
                <a16:creationId xmlns:a16="http://schemas.microsoft.com/office/drawing/2014/main" id="{3BB07845-AFD8-4B1E-A425-A5671E9827BF}"/>
              </a:ext>
            </a:extLst>
          </p:cNvPr>
          <p:cNvCxnSpPr/>
          <p:nvPr/>
        </p:nvCxnSpPr>
        <p:spPr>
          <a:xfrm>
            <a:off x="1331425" y="3098644"/>
            <a:ext cx="0" cy="2873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7DADC756-0561-41D5-84FA-1002EA471198}"/>
              </a:ext>
            </a:extLst>
          </p:cNvPr>
          <p:cNvCxnSpPr/>
          <p:nvPr/>
        </p:nvCxnSpPr>
        <p:spPr>
          <a:xfrm>
            <a:off x="1331426" y="4936174"/>
            <a:ext cx="0" cy="2873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F6F8A0D5-AC4C-4247-9479-94FA5D673162}"/>
              </a:ext>
            </a:extLst>
          </p:cNvPr>
          <p:cNvCxnSpPr/>
          <p:nvPr/>
        </p:nvCxnSpPr>
        <p:spPr>
          <a:xfrm>
            <a:off x="1300523" y="5724368"/>
            <a:ext cx="0" cy="2873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F8028A90-1BCC-42EE-AAE2-A2AA6519F105}"/>
              </a:ext>
            </a:extLst>
          </p:cNvPr>
          <p:cNvCxnSpPr/>
          <p:nvPr/>
        </p:nvCxnSpPr>
        <p:spPr>
          <a:xfrm>
            <a:off x="2308586" y="6229193"/>
            <a:ext cx="431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76436F15-FB71-4888-8BDA-39B892108821}"/>
              </a:ext>
            </a:extLst>
          </p:cNvPr>
          <p:cNvCxnSpPr/>
          <p:nvPr/>
        </p:nvCxnSpPr>
        <p:spPr>
          <a:xfrm>
            <a:off x="4685073" y="5724368"/>
            <a:ext cx="431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CD8B2783-99EE-479E-83B9-CA1F94A116B0}"/>
              </a:ext>
            </a:extLst>
          </p:cNvPr>
          <p:cNvCxnSpPr/>
          <p:nvPr/>
        </p:nvCxnSpPr>
        <p:spPr>
          <a:xfrm flipV="1">
            <a:off x="6772636" y="5148106"/>
            <a:ext cx="0" cy="3603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5F61D81A-73FA-4E8C-8372-A4C4111494AD}"/>
              </a:ext>
            </a:extLst>
          </p:cNvPr>
          <p:cNvCxnSpPr/>
          <p:nvPr/>
        </p:nvCxnSpPr>
        <p:spPr>
          <a:xfrm flipV="1">
            <a:off x="6844073" y="3779681"/>
            <a:ext cx="0" cy="3603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9186C755-7367-45B1-BA7D-2DFE108CF732}"/>
              </a:ext>
            </a:extLst>
          </p:cNvPr>
          <p:cNvCxnSpPr/>
          <p:nvPr/>
        </p:nvCxnSpPr>
        <p:spPr>
          <a:xfrm flipV="1">
            <a:off x="6852293" y="2755784"/>
            <a:ext cx="0" cy="3603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ZoneTexte 26">
            <a:extLst>
              <a:ext uri="{FF2B5EF4-FFF2-40B4-BE49-F238E27FC236}">
                <a16:creationId xmlns:a16="http://schemas.microsoft.com/office/drawing/2014/main" id="{6ACD6CC0-31DD-406C-8761-669507AC7E58}"/>
              </a:ext>
            </a:extLst>
          </p:cNvPr>
          <p:cNvSpPr txBox="1">
            <a:spLocks noChangeArrowheads="1"/>
          </p:cNvSpPr>
          <p:nvPr/>
        </p:nvSpPr>
        <p:spPr bwMode="auto">
          <a:xfrm>
            <a:off x="4504114" y="6010118"/>
            <a:ext cx="3887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900" dirty="0">
                <a:latin typeface="Arial" panose="020B0604020202020204" pitchFamily="34" charset="0"/>
              </a:rPr>
              <a:t>Source : </a:t>
            </a:r>
          </a:p>
          <a:p>
            <a:pPr eaLnBrk="1" hangingPunct="1">
              <a:spcBef>
                <a:spcPct val="0"/>
              </a:spcBef>
              <a:buFontTx/>
              <a:buNone/>
            </a:pPr>
            <a:r>
              <a:rPr lang="fr-FR" altLang="fr-FR" sz="900" dirty="0">
                <a:latin typeface="Arial" panose="020B0604020202020204" pitchFamily="34" charset="0"/>
              </a:rPr>
              <a:t>Cours : La lutte biologique, Liliane </a:t>
            </a:r>
            <a:r>
              <a:rPr lang="fr-FR" altLang="fr-FR" sz="900" dirty="0" err="1">
                <a:latin typeface="Arial" panose="020B0604020202020204" pitchFamily="34" charset="0"/>
              </a:rPr>
              <a:t>Krespi</a:t>
            </a:r>
            <a:r>
              <a:rPr lang="fr-FR" altLang="fr-FR" sz="900" dirty="0">
                <a:latin typeface="Arial" panose="020B0604020202020204" pitchFamily="34" charset="0"/>
              </a:rPr>
              <a:t> &amp; Anne-Marie </a:t>
            </a:r>
            <a:r>
              <a:rPr lang="fr-FR" altLang="fr-FR" sz="900" dirty="0" err="1">
                <a:latin typeface="Arial" panose="020B0604020202020204" pitchFamily="34" charset="0"/>
              </a:rPr>
              <a:t>Cortesero</a:t>
            </a:r>
            <a:r>
              <a:rPr lang="fr-FR" altLang="fr-FR" sz="900" dirty="0">
                <a:latin typeface="Arial" panose="020B0604020202020204" pitchFamily="34" charset="0"/>
              </a:rPr>
              <a:t>, Université de Rennes, </a:t>
            </a:r>
            <a:r>
              <a:rPr lang="fr-FR" altLang="fr-FR" sz="900" dirty="0">
                <a:latin typeface="Arial" panose="020B0604020202020204" pitchFamily="34" charset="0"/>
                <a:hlinkClick r:id="rId4"/>
              </a:rPr>
              <a:t>http://perso.univ-rennes1.fr/anne-marie.cortesero/L3/cours12009.pdf</a:t>
            </a:r>
            <a:r>
              <a:rPr lang="fr-FR" altLang="fr-FR" sz="900" dirty="0">
                <a:latin typeface="Arial" panose="020B0604020202020204" pitchFamily="34" charset="0"/>
              </a:rPr>
              <a:t> </a:t>
            </a:r>
          </a:p>
        </p:txBody>
      </p:sp>
      <p:pic>
        <p:nvPicPr>
          <p:cNvPr id="24" name="Image 6" descr="punaises-Lygus_s.jpg">
            <a:extLst>
              <a:ext uri="{FF2B5EF4-FFF2-40B4-BE49-F238E27FC236}">
                <a16:creationId xmlns:a16="http://schemas.microsoft.com/office/drawing/2014/main" id="{B42F4473-8A34-4D35-8CB2-170F766051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89581" y="2827356"/>
            <a:ext cx="2045694" cy="163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A32AE0F1-25A0-4AF1-ABCF-0C0F6177B17C}"/>
              </a:ext>
            </a:extLst>
          </p:cNvPr>
          <p:cNvSpPr/>
          <p:nvPr/>
        </p:nvSpPr>
        <p:spPr>
          <a:xfrm>
            <a:off x="8231002" y="4394072"/>
            <a:ext cx="4162854" cy="1200329"/>
          </a:xfrm>
          <a:prstGeom prst="rect">
            <a:avLst/>
          </a:prstGeom>
        </p:spPr>
        <p:txBody>
          <a:bodyPr wrap="square">
            <a:spAutoFit/>
          </a:bodyPr>
          <a:lstStyle/>
          <a:p>
            <a:pPr algn="ctr">
              <a:spcBef>
                <a:spcPct val="0"/>
              </a:spcBef>
            </a:pPr>
            <a:r>
              <a:rPr lang="fr-FR" altLang="fr-FR" b="1" dirty="0">
                <a:solidFill>
                  <a:srgbClr val="C00000"/>
                </a:solidFill>
                <a:latin typeface="Arial" panose="020B0604020202020204" pitchFamily="34" charset="0"/>
              </a:rPr>
              <a:t>La lutte contre les punaises </a:t>
            </a:r>
            <a:r>
              <a:rPr lang="fr-FR" altLang="fr-FR" b="1" i="1" dirty="0" err="1">
                <a:solidFill>
                  <a:srgbClr val="C00000"/>
                </a:solidFill>
                <a:latin typeface="Arial" panose="020B0604020202020204" pitchFamily="34" charset="0"/>
              </a:rPr>
              <a:t>Lygus</a:t>
            </a:r>
            <a:r>
              <a:rPr lang="fr-FR" altLang="fr-FR" b="1" dirty="0">
                <a:solidFill>
                  <a:srgbClr val="C00000"/>
                </a:solidFill>
                <a:latin typeface="Arial" panose="020B0604020202020204" pitchFamily="34" charset="0"/>
              </a:rPr>
              <a:t> ravageuses du cotonnier en Californie : un cas d’engrenage démontré</a:t>
            </a:r>
            <a:endParaRPr lang="fr-FR" altLang="fr-FR" dirty="0">
              <a:solidFill>
                <a:srgbClr val="C00000"/>
              </a:solidFill>
              <a:latin typeface="Arial" panose="020B0604020202020204" pitchFamily="34" charset="0"/>
            </a:endParaRPr>
          </a:p>
        </p:txBody>
      </p:sp>
      <p:sp>
        <p:nvSpPr>
          <p:cNvPr id="26" name="ZoneTexte 7">
            <a:extLst>
              <a:ext uri="{FF2B5EF4-FFF2-40B4-BE49-F238E27FC236}">
                <a16:creationId xmlns:a16="http://schemas.microsoft.com/office/drawing/2014/main" id="{18098A10-7AA2-4784-B48C-DFE2AFE50B2A}"/>
              </a:ext>
            </a:extLst>
          </p:cNvPr>
          <p:cNvSpPr txBox="1">
            <a:spLocks noChangeArrowheads="1"/>
          </p:cNvSpPr>
          <p:nvPr/>
        </p:nvSpPr>
        <p:spPr bwMode="auto">
          <a:xfrm>
            <a:off x="8467797" y="5594401"/>
            <a:ext cx="372420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900" dirty="0">
                <a:latin typeface="Arial" panose="020B0604020202020204" pitchFamily="34" charset="0"/>
              </a:rPr>
              <a:t>Sources : </a:t>
            </a:r>
          </a:p>
          <a:p>
            <a:pPr eaLnBrk="1" hangingPunct="1">
              <a:spcBef>
                <a:spcPct val="0"/>
              </a:spcBef>
              <a:buFontTx/>
              <a:buNone/>
            </a:pPr>
            <a:r>
              <a:rPr lang="fr-FR" altLang="fr-FR" sz="900" dirty="0">
                <a:latin typeface="Arial" panose="020B0604020202020204" pitchFamily="34" charset="0"/>
              </a:rPr>
              <a:t>Cours : La lutte biologique, Liliane </a:t>
            </a:r>
            <a:r>
              <a:rPr lang="fr-FR" altLang="fr-FR" sz="900" dirty="0" err="1">
                <a:latin typeface="Arial" panose="020B0604020202020204" pitchFamily="34" charset="0"/>
              </a:rPr>
              <a:t>Krespi</a:t>
            </a:r>
            <a:r>
              <a:rPr lang="fr-FR" altLang="fr-FR" sz="900" dirty="0">
                <a:latin typeface="Arial" panose="020B0604020202020204" pitchFamily="34" charset="0"/>
              </a:rPr>
              <a:t> &amp; Anne-Marie </a:t>
            </a:r>
            <a:r>
              <a:rPr lang="fr-FR" altLang="fr-FR" sz="900" dirty="0" err="1">
                <a:latin typeface="Arial" panose="020B0604020202020204" pitchFamily="34" charset="0"/>
              </a:rPr>
              <a:t>Cortesero</a:t>
            </a:r>
            <a:r>
              <a:rPr lang="fr-FR" altLang="fr-FR" sz="900" dirty="0">
                <a:latin typeface="Arial" panose="020B0604020202020204" pitchFamily="34" charset="0"/>
              </a:rPr>
              <a:t>, Université de Rennes, </a:t>
            </a:r>
            <a:r>
              <a:rPr lang="fr-FR" altLang="fr-FR" sz="900" dirty="0">
                <a:latin typeface="Arial" panose="020B0604020202020204" pitchFamily="34" charset="0"/>
                <a:hlinkClick r:id="rId4"/>
              </a:rPr>
              <a:t>http://perso.univ-rennes1.fr/anne-marie.cortesero/L3/cours12009.pdf</a:t>
            </a:r>
            <a:r>
              <a:rPr lang="fr-FR" altLang="fr-FR" sz="900" dirty="0">
                <a:latin typeface="Arial" panose="020B0604020202020204" pitchFamily="34" charset="0"/>
              </a:rPr>
              <a:t> </a:t>
            </a:r>
          </a:p>
          <a:p>
            <a:pPr eaLnBrk="1" hangingPunct="1">
              <a:spcBef>
                <a:spcPct val="0"/>
              </a:spcBef>
              <a:buFontTx/>
              <a:buNone/>
            </a:pPr>
            <a:r>
              <a:rPr lang="fr-FR" altLang="fr-FR" sz="900" b="1" dirty="0">
                <a:latin typeface="Arial" panose="020B0604020202020204" pitchFamily="34" charset="0"/>
              </a:rPr>
              <a:t>IRAC</a:t>
            </a:r>
            <a:r>
              <a:rPr lang="fr-FR" altLang="fr-FR" sz="900" dirty="0">
                <a:latin typeface="Arial" panose="020B0604020202020204" pitchFamily="34" charset="0"/>
              </a:rPr>
              <a:t> : Insecticide Resistance Action </a:t>
            </a:r>
            <a:r>
              <a:rPr lang="fr-FR" altLang="fr-FR" sz="900" dirty="0" err="1">
                <a:latin typeface="Arial" panose="020B0604020202020204" pitchFamily="34" charset="0"/>
              </a:rPr>
              <a:t>Committee</a:t>
            </a:r>
            <a:r>
              <a:rPr lang="fr-FR" altLang="fr-FR" sz="900" dirty="0">
                <a:latin typeface="Arial" panose="020B0604020202020204" pitchFamily="34" charset="0"/>
              </a:rPr>
              <a:t>, </a:t>
            </a:r>
            <a:r>
              <a:rPr lang="fr-FR" altLang="fr-FR" sz="900" dirty="0">
                <a:latin typeface="Arial" panose="020B0604020202020204" pitchFamily="34" charset="0"/>
                <a:hlinkClick r:id="rId6"/>
              </a:rPr>
              <a:t>http://www.irac-online.org/</a:t>
            </a:r>
            <a:r>
              <a:rPr lang="fr-FR" altLang="fr-FR" sz="900" dirty="0">
                <a:latin typeface="Arial" panose="020B0604020202020204" pitchFamily="34" charset="0"/>
              </a:rPr>
              <a:t>  &amp; </a:t>
            </a:r>
            <a:r>
              <a:rPr lang="fr-FR" altLang="fr-FR" sz="900" dirty="0">
                <a:latin typeface="Arial" panose="020B0604020202020204" pitchFamily="34" charset="0"/>
                <a:hlinkClick r:id="rId7"/>
              </a:rPr>
              <a:t>http://www.irac-online.org/content/uploads/2009/09/Resistance-The-Facts.pdf</a:t>
            </a:r>
            <a:r>
              <a:rPr lang="fr-FR" altLang="fr-FR" sz="900" dirty="0">
                <a:latin typeface="Arial" panose="020B0604020202020204" pitchFamily="34" charset="0"/>
              </a:rPr>
              <a:t> </a:t>
            </a:r>
          </a:p>
        </p:txBody>
      </p:sp>
      <p:pic>
        <p:nvPicPr>
          <p:cNvPr id="27" name="Image 5" descr="cotonnier_ss.jpg">
            <a:extLst>
              <a:ext uri="{FF2B5EF4-FFF2-40B4-BE49-F238E27FC236}">
                <a16:creationId xmlns:a16="http://schemas.microsoft.com/office/drawing/2014/main" id="{933BA21E-6B46-44BF-AB6F-156150B589C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98254" y="1146956"/>
            <a:ext cx="2028349" cy="15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2F587B41-BE04-432C-87E5-58E6B93919A1}"/>
              </a:ext>
            </a:extLst>
          </p:cNvPr>
          <p:cNvSpPr/>
          <p:nvPr/>
        </p:nvSpPr>
        <p:spPr>
          <a:xfrm>
            <a:off x="292461" y="1655677"/>
            <a:ext cx="3198376" cy="369332"/>
          </a:xfrm>
          <a:prstGeom prst="rect">
            <a:avLst/>
          </a:prstGeom>
        </p:spPr>
        <p:txBody>
          <a:bodyPr wrap="none">
            <a:spAutoFit/>
          </a:bodyPr>
          <a:lstStyle/>
          <a:p>
            <a:pPr>
              <a:spcBef>
                <a:spcPct val="0"/>
              </a:spcBef>
            </a:pPr>
            <a:r>
              <a:rPr lang="fr-FR" altLang="fr-FR" b="1" dirty="0">
                <a:solidFill>
                  <a:srgbClr val="C00000"/>
                </a:solidFill>
                <a:latin typeface="Arial" panose="020B0604020202020204" pitchFamily="34" charset="0"/>
              </a:rPr>
              <a:t>L’engrenage des pesticides</a:t>
            </a:r>
            <a:endParaRPr lang="fr-FR" altLang="fr-FR" dirty="0">
              <a:solidFill>
                <a:srgbClr val="C00000"/>
              </a:solidFill>
              <a:latin typeface="Arial" panose="020B0604020202020204" pitchFamily="34" charset="0"/>
            </a:endParaRPr>
          </a:p>
        </p:txBody>
      </p:sp>
      <p:sp>
        <p:nvSpPr>
          <p:cNvPr id="29" name="Espace réservé du numéro de diapositive 1">
            <a:extLst>
              <a:ext uri="{FF2B5EF4-FFF2-40B4-BE49-F238E27FC236}">
                <a16:creationId xmlns:a16="http://schemas.microsoft.com/office/drawing/2014/main" id="{3039C4CF-0CE4-49C1-872B-A907E5BC260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259742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3C0055E2-285D-4C4E-A40A-D0C00FEA6BA3}"/>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pic>
        <p:nvPicPr>
          <p:cNvPr id="4" name="Image 3">
            <a:extLst>
              <a:ext uri="{FF2B5EF4-FFF2-40B4-BE49-F238E27FC236}">
                <a16:creationId xmlns:a16="http://schemas.microsoft.com/office/drawing/2014/main" id="{2B7A11F7-ABA3-4FAE-B6CF-78C8EF41A9A6}"/>
              </a:ext>
            </a:extLst>
          </p:cNvPr>
          <p:cNvPicPr>
            <a:picLocks noChangeAspect="1"/>
          </p:cNvPicPr>
          <p:nvPr/>
        </p:nvPicPr>
        <p:blipFill>
          <a:blip r:embed="rId2"/>
          <a:stretch>
            <a:fillRect/>
          </a:stretch>
        </p:blipFill>
        <p:spPr>
          <a:xfrm>
            <a:off x="9603142" y="4904868"/>
            <a:ext cx="1104900" cy="1276350"/>
          </a:xfrm>
          <a:prstGeom prst="rect">
            <a:avLst/>
          </a:prstGeom>
        </p:spPr>
      </p:pic>
      <p:pic>
        <p:nvPicPr>
          <p:cNvPr id="5" name="Image 4">
            <a:extLst>
              <a:ext uri="{FF2B5EF4-FFF2-40B4-BE49-F238E27FC236}">
                <a16:creationId xmlns:a16="http://schemas.microsoft.com/office/drawing/2014/main" id="{E2ACBE39-8925-475D-BD94-45B8BD323E12}"/>
              </a:ext>
            </a:extLst>
          </p:cNvPr>
          <p:cNvPicPr>
            <a:picLocks noChangeAspect="1"/>
          </p:cNvPicPr>
          <p:nvPr/>
        </p:nvPicPr>
        <p:blipFill>
          <a:blip r:embed="rId3"/>
          <a:stretch>
            <a:fillRect/>
          </a:stretch>
        </p:blipFill>
        <p:spPr>
          <a:xfrm>
            <a:off x="7317142" y="4904868"/>
            <a:ext cx="2286000" cy="1200150"/>
          </a:xfrm>
          <a:prstGeom prst="rect">
            <a:avLst/>
          </a:prstGeom>
        </p:spPr>
      </p:pic>
      <p:pic>
        <p:nvPicPr>
          <p:cNvPr id="6" name="Image 5">
            <a:extLst>
              <a:ext uri="{FF2B5EF4-FFF2-40B4-BE49-F238E27FC236}">
                <a16:creationId xmlns:a16="http://schemas.microsoft.com/office/drawing/2014/main" id="{9B5CFD74-8C0D-4326-9A3C-84A93D9885B4}"/>
              </a:ext>
            </a:extLst>
          </p:cNvPr>
          <p:cNvPicPr>
            <a:picLocks noChangeAspect="1"/>
          </p:cNvPicPr>
          <p:nvPr/>
        </p:nvPicPr>
        <p:blipFill>
          <a:blip r:embed="rId4"/>
          <a:stretch>
            <a:fillRect/>
          </a:stretch>
        </p:blipFill>
        <p:spPr>
          <a:xfrm>
            <a:off x="10752733" y="4815129"/>
            <a:ext cx="1076325" cy="1371600"/>
          </a:xfrm>
          <a:prstGeom prst="rect">
            <a:avLst/>
          </a:prstGeom>
        </p:spPr>
      </p:pic>
      <p:pic>
        <p:nvPicPr>
          <p:cNvPr id="7" name="Image 6">
            <a:extLst>
              <a:ext uri="{FF2B5EF4-FFF2-40B4-BE49-F238E27FC236}">
                <a16:creationId xmlns:a16="http://schemas.microsoft.com/office/drawing/2014/main" id="{875003C5-2414-4CD0-8FE0-B45C51655987}"/>
              </a:ext>
            </a:extLst>
          </p:cNvPr>
          <p:cNvPicPr>
            <a:picLocks noChangeAspect="1"/>
          </p:cNvPicPr>
          <p:nvPr/>
        </p:nvPicPr>
        <p:blipFill>
          <a:blip r:embed="rId5"/>
          <a:stretch>
            <a:fillRect/>
          </a:stretch>
        </p:blipFill>
        <p:spPr>
          <a:xfrm>
            <a:off x="8261480" y="878261"/>
            <a:ext cx="1628775" cy="3038475"/>
          </a:xfrm>
          <a:prstGeom prst="rect">
            <a:avLst/>
          </a:prstGeom>
        </p:spPr>
      </p:pic>
      <p:sp>
        <p:nvSpPr>
          <p:cNvPr id="8" name="ZoneTexte 7">
            <a:extLst>
              <a:ext uri="{FF2B5EF4-FFF2-40B4-BE49-F238E27FC236}">
                <a16:creationId xmlns:a16="http://schemas.microsoft.com/office/drawing/2014/main" id="{B2654B9D-798A-4C58-BE92-C374FB9237B2}"/>
              </a:ext>
            </a:extLst>
          </p:cNvPr>
          <p:cNvSpPr txBox="1"/>
          <p:nvPr/>
        </p:nvSpPr>
        <p:spPr>
          <a:xfrm>
            <a:off x="7317141" y="6120271"/>
            <a:ext cx="4874859" cy="646331"/>
          </a:xfrm>
          <a:prstGeom prst="rect">
            <a:avLst/>
          </a:prstGeom>
          <a:noFill/>
        </p:spPr>
        <p:txBody>
          <a:bodyPr wrap="square" rtlCol="0">
            <a:spAutoFit/>
          </a:bodyPr>
          <a:lstStyle/>
          <a:p>
            <a:pPr algn="ctr"/>
            <a:r>
              <a:rPr lang="fr-FR" sz="1200" dirty="0">
                <a:solidFill>
                  <a:srgbClr val="7030A0"/>
                </a:solidFill>
              </a:rPr>
              <a:t>Ancien étiquetage de danger pour les produits chimiques. Source : </a:t>
            </a:r>
            <a:r>
              <a:rPr lang="fr-FR" sz="1200" dirty="0">
                <a:solidFill>
                  <a:srgbClr val="7030A0"/>
                </a:solidFill>
                <a:hlinkClick r:id="rId6"/>
              </a:rPr>
              <a:t>http://www.inrs.fr/risques/classification-etiquetage-produits-chimiques/comprendre-systemes-etiquetage-produits-chimiques.html</a:t>
            </a:r>
            <a:r>
              <a:rPr lang="fr-FR" sz="1200" dirty="0">
                <a:solidFill>
                  <a:srgbClr val="7030A0"/>
                </a:solidFill>
              </a:rPr>
              <a:t> </a:t>
            </a:r>
          </a:p>
        </p:txBody>
      </p:sp>
      <p:pic>
        <p:nvPicPr>
          <p:cNvPr id="9" name="Image 8">
            <a:extLst>
              <a:ext uri="{FF2B5EF4-FFF2-40B4-BE49-F238E27FC236}">
                <a16:creationId xmlns:a16="http://schemas.microsoft.com/office/drawing/2014/main" id="{95F56F9A-C04B-43FC-8D58-3025885C7679}"/>
              </a:ext>
            </a:extLst>
          </p:cNvPr>
          <p:cNvPicPr>
            <a:picLocks noChangeAspect="1"/>
          </p:cNvPicPr>
          <p:nvPr/>
        </p:nvPicPr>
        <p:blipFill>
          <a:blip r:embed="rId7"/>
          <a:stretch>
            <a:fillRect/>
          </a:stretch>
        </p:blipFill>
        <p:spPr>
          <a:xfrm>
            <a:off x="10142556" y="806823"/>
            <a:ext cx="1314450" cy="1590675"/>
          </a:xfrm>
          <a:prstGeom prst="rect">
            <a:avLst/>
          </a:prstGeom>
        </p:spPr>
      </p:pic>
      <p:pic>
        <p:nvPicPr>
          <p:cNvPr id="10" name="Image 9">
            <a:extLst>
              <a:ext uri="{FF2B5EF4-FFF2-40B4-BE49-F238E27FC236}">
                <a16:creationId xmlns:a16="http://schemas.microsoft.com/office/drawing/2014/main" id="{924A40CB-38EA-4CE5-8122-9C1D8485BE62}"/>
              </a:ext>
            </a:extLst>
          </p:cNvPr>
          <p:cNvPicPr>
            <a:picLocks noChangeAspect="1"/>
          </p:cNvPicPr>
          <p:nvPr/>
        </p:nvPicPr>
        <p:blipFill>
          <a:blip r:embed="rId8"/>
          <a:stretch>
            <a:fillRect/>
          </a:stretch>
        </p:blipFill>
        <p:spPr>
          <a:xfrm>
            <a:off x="10209231" y="2397498"/>
            <a:ext cx="1247775" cy="1447800"/>
          </a:xfrm>
          <a:prstGeom prst="rect">
            <a:avLst/>
          </a:prstGeom>
        </p:spPr>
      </p:pic>
      <p:sp>
        <p:nvSpPr>
          <p:cNvPr id="11" name="ZoneTexte 10">
            <a:extLst>
              <a:ext uri="{FF2B5EF4-FFF2-40B4-BE49-F238E27FC236}">
                <a16:creationId xmlns:a16="http://schemas.microsoft.com/office/drawing/2014/main" id="{82528531-1129-40FF-8F9E-D7ECA17AAD6A}"/>
              </a:ext>
            </a:extLst>
          </p:cNvPr>
          <p:cNvSpPr txBox="1"/>
          <p:nvPr/>
        </p:nvSpPr>
        <p:spPr>
          <a:xfrm>
            <a:off x="7392446" y="3914715"/>
            <a:ext cx="4496696" cy="830997"/>
          </a:xfrm>
          <a:prstGeom prst="rect">
            <a:avLst/>
          </a:prstGeom>
          <a:noFill/>
        </p:spPr>
        <p:txBody>
          <a:bodyPr wrap="square" rtlCol="0">
            <a:spAutoFit/>
          </a:bodyPr>
          <a:lstStyle/>
          <a:p>
            <a:pPr algn="ctr"/>
            <a:r>
              <a:rPr lang="fr-FR" sz="1200" dirty="0">
                <a:solidFill>
                  <a:srgbClr val="7030A0"/>
                </a:solidFill>
              </a:rPr>
              <a:t>Les </a:t>
            </a:r>
            <a:r>
              <a:rPr lang="fr-FR" sz="1200" dirty="0">
                <a:solidFill>
                  <a:srgbClr val="FF0000"/>
                </a:solidFill>
              </a:rPr>
              <a:t>indications ou catégories de danger </a:t>
            </a:r>
            <a:r>
              <a:rPr lang="fr-FR" sz="1200" dirty="0">
                <a:solidFill>
                  <a:srgbClr val="7030A0"/>
                </a:solidFill>
              </a:rPr>
              <a:t>fréquemment rencontrées sur les emballages des produits phytosanitaires.</a:t>
            </a:r>
          </a:p>
          <a:p>
            <a:pPr algn="ctr"/>
            <a:r>
              <a:rPr lang="fr-FR" sz="1200" dirty="0">
                <a:solidFill>
                  <a:srgbClr val="7030A0"/>
                </a:solidFill>
              </a:rPr>
              <a:t>Source : </a:t>
            </a:r>
            <a:r>
              <a:rPr lang="fr-FR" sz="1200" i="1" dirty="0">
                <a:solidFill>
                  <a:srgbClr val="7030A0"/>
                </a:solidFill>
              </a:rPr>
              <a:t>Nouvel étiquetage de danger pour les produits chimiques</a:t>
            </a:r>
            <a:r>
              <a:rPr lang="fr-FR" sz="1200" dirty="0">
                <a:solidFill>
                  <a:srgbClr val="7030A0"/>
                </a:solidFill>
              </a:rPr>
              <a:t>,</a:t>
            </a:r>
          </a:p>
          <a:p>
            <a:pPr algn="ctr"/>
            <a:r>
              <a:rPr lang="fr-FR" sz="1200" dirty="0">
                <a:solidFill>
                  <a:srgbClr val="7030A0"/>
                </a:solidFill>
                <a:hlinkClick r:id="rId9"/>
              </a:rPr>
              <a:t>http://qhse-concept.fr/nouvel-etiquetage-produits-chimiques.html</a:t>
            </a:r>
            <a:r>
              <a:rPr lang="fr-FR" sz="1200" dirty="0">
                <a:solidFill>
                  <a:srgbClr val="7030A0"/>
                </a:solidFill>
              </a:rPr>
              <a:t> </a:t>
            </a:r>
          </a:p>
        </p:txBody>
      </p:sp>
      <p:pic>
        <p:nvPicPr>
          <p:cNvPr id="12" name="Image 11">
            <a:extLst>
              <a:ext uri="{FF2B5EF4-FFF2-40B4-BE49-F238E27FC236}">
                <a16:creationId xmlns:a16="http://schemas.microsoft.com/office/drawing/2014/main" id="{4936FF41-A2E1-4449-AE72-FB051D44B0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6974" y="1945907"/>
            <a:ext cx="5750486" cy="4312864"/>
          </a:xfrm>
          <a:prstGeom prst="rect">
            <a:avLst/>
          </a:prstGeom>
        </p:spPr>
      </p:pic>
      <p:sp>
        <p:nvSpPr>
          <p:cNvPr id="13" name="ZoneTexte 12">
            <a:extLst>
              <a:ext uri="{FF2B5EF4-FFF2-40B4-BE49-F238E27FC236}">
                <a16:creationId xmlns:a16="http://schemas.microsoft.com/office/drawing/2014/main" id="{3A442E7B-8838-4F45-9F1F-F76EB842073B}"/>
              </a:ext>
            </a:extLst>
          </p:cNvPr>
          <p:cNvSpPr txBox="1"/>
          <p:nvPr/>
        </p:nvSpPr>
        <p:spPr>
          <a:xfrm>
            <a:off x="387275" y="6196405"/>
            <a:ext cx="6347012" cy="461665"/>
          </a:xfrm>
          <a:prstGeom prst="rect">
            <a:avLst/>
          </a:prstGeom>
          <a:noFill/>
        </p:spPr>
        <p:txBody>
          <a:bodyPr wrap="square" rtlCol="0">
            <a:spAutoFit/>
          </a:bodyPr>
          <a:lstStyle/>
          <a:p>
            <a:pPr algn="ctr"/>
            <a:r>
              <a:rPr lang="fr-FR" sz="1200" dirty="0">
                <a:solidFill>
                  <a:srgbClr val="7030A0"/>
                </a:solidFill>
              </a:rPr>
              <a:t>Source : </a:t>
            </a:r>
            <a:r>
              <a:rPr lang="fr-FR" sz="1200" i="1" dirty="0">
                <a:solidFill>
                  <a:srgbClr val="7030A0"/>
                </a:solidFill>
              </a:rPr>
              <a:t>Utiliser les pesticides : traduire l'étiquette</a:t>
            </a:r>
            <a:r>
              <a:rPr lang="fr-FR" sz="1200" dirty="0">
                <a:solidFill>
                  <a:srgbClr val="7030A0"/>
                </a:solidFill>
              </a:rPr>
              <a:t>, </a:t>
            </a:r>
            <a:r>
              <a:rPr lang="fr-FR" sz="1200" dirty="0">
                <a:solidFill>
                  <a:srgbClr val="7030A0"/>
                </a:solidFill>
                <a:hlinkClick r:id="rId11"/>
              </a:rPr>
              <a:t>http://hortidact.eklablog.com/utiliser-les-pesticides-traduire-l-etiquette-a57617825</a:t>
            </a:r>
            <a:r>
              <a:rPr lang="fr-FR" sz="1200" dirty="0">
                <a:solidFill>
                  <a:srgbClr val="7030A0"/>
                </a:solidFill>
              </a:rPr>
              <a:t> </a:t>
            </a:r>
          </a:p>
        </p:txBody>
      </p:sp>
      <p:sp>
        <p:nvSpPr>
          <p:cNvPr id="14" name="ZoneTexte 13">
            <a:extLst>
              <a:ext uri="{FF2B5EF4-FFF2-40B4-BE49-F238E27FC236}">
                <a16:creationId xmlns:a16="http://schemas.microsoft.com/office/drawing/2014/main" id="{6655C9D7-D852-4A94-8DA0-1E9208024434}"/>
              </a:ext>
            </a:extLst>
          </p:cNvPr>
          <p:cNvSpPr txBox="1"/>
          <p:nvPr/>
        </p:nvSpPr>
        <p:spPr>
          <a:xfrm>
            <a:off x="84417" y="1173510"/>
            <a:ext cx="7899811" cy="646331"/>
          </a:xfrm>
          <a:prstGeom prst="rect">
            <a:avLst/>
          </a:prstGeom>
          <a:noFill/>
        </p:spPr>
        <p:txBody>
          <a:bodyPr wrap="square" rtlCol="0">
            <a:spAutoFit/>
          </a:bodyPr>
          <a:lstStyle/>
          <a:p>
            <a:r>
              <a:rPr lang="fr-FR" dirty="0">
                <a:solidFill>
                  <a:srgbClr val="7030A0"/>
                </a:solidFill>
              </a:rPr>
              <a:t>Pratiquement, tous les produits phytosanitaires _ contenant des substances actives synthétiques _ comporte un </a:t>
            </a:r>
            <a:r>
              <a:rPr lang="fr-FR" b="1" dirty="0">
                <a:solidFill>
                  <a:srgbClr val="FF0000"/>
                </a:solidFill>
              </a:rPr>
              <a:t>étiquetage de danger </a:t>
            </a:r>
            <a:r>
              <a:rPr lang="fr-FR" dirty="0">
                <a:solidFill>
                  <a:srgbClr val="7030A0"/>
                </a:solidFill>
              </a:rPr>
              <a:t>sur son emballage.</a:t>
            </a:r>
          </a:p>
        </p:txBody>
      </p:sp>
      <p:sp>
        <p:nvSpPr>
          <p:cNvPr id="15" name="Rectangle 14">
            <a:extLst>
              <a:ext uri="{FF2B5EF4-FFF2-40B4-BE49-F238E27FC236}">
                <a16:creationId xmlns:a16="http://schemas.microsoft.com/office/drawing/2014/main" id="{B9B2E524-F115-4D80-9FF3-5FADA2530DC0}"/>
              </a:ext>
            </a:extLst>
          </p:cNvPr>
          <p:cNvSpPr/>
          <p:nvPr/>
        </p:nvSpPr>
        <p:spPr>
          <a:xfrm>
            <a:off x="108166" y="821806"/>
            <a:ext cx="5917004" cy="369332"/>
          </a:xfrm>
          <a:prstGeom prst="rect">
            <a:avLst/>
          </a:prstGeom>
        </p:spPr>
        <p:txBody>
          <a:bodyPr wrap="none">
            <a:spAutoFit/>
          </a:bodyPr>
          <a:lstStyle/>
          <a:p>
            <a:pPr>
              <a:spcBef>
                <a:spcPct val="0"/>
              </a:spcBef>
            </a:pPr>
            <a:r>
              <a:rPr lang="fr-FR" altLang="fr-FR" b="1" dirty="0">
                <a:solidFill>
                  <a:srgbClr val="C00000"/>
                </a:solidFill>
                <a:latin typeface="Arial" panose="020B0604020202020204" pitchFamily="34" charset="0"/>
              </a:rPr>
              <a:t>4.5. Inconvénients des phytosanitaires (suite et fin)  </a:t>
            </a:r>
          </a:p>
        </p:txBody>
      </p:sp>
      <p:sp>
        <p:nvSpPr>
          <p:cNvPr id="16" name="Espace réservé du numéro de diapositive 1">
            <a:extLst>
              <a:ext uri="{FF2B5EF4-FFF2-40B4-BE49-F238E27FC236}">
                <a16:creationId xmlns:a16="http://schemas.microsoft.com/office/drawing/2014/main" id="{941B07FE-C156-4C29-9F2B-498253D50B2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892534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102EC0-3284-4691-B61A-DEFDBEBC019F}"/>
              </a:ext>
            </a:extLst>
          </p:cNvPr>
          <p:cNvSpPr/>
          <p:nvPr/>
        </p:nvSpPr>
        <p:spPr>
          <a:xfrm>
            <a:off x="116689" y="780834"/>
            <a:ext cx="9011826"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49493CF2-778A-4369-B565-F1B822438682}"/>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56E1FD0D-DD35-4E0D-9671-78057562191A}"/>
              </a:ext>
            </a:extLst>
          </p:cNvPr>
          <p:cNvSpPr/>
          <p:nvPr/>
        </p:nvSpPr>
        <p:spPr>
          <a:xfrm>
            <a:off x="116689" y="1150166"/>
            <a:ext cx="11931876" cy="5539978"/>
          </a:xfrm>
          <a:prstGeom prst="rect">
            <a:avLst/>
          </a:prstGeom>
        </p:spPr>
        <p:txBody>
          <a:bodyPr wrap="square">
            <a:spAutoFit/>
          </a:bodyPr>
          <a:lstStyle/>
          <a:p>
            <a:pPr>
              <a:spcBef>
                <a:spcPct val="0"/>
              </a:spcBef>
              <a:buNone/>
            </a:pPr>
            <a:r>
              <a:rPr lang="fr-FR" altLang="fr-FR" b="1" dirty="0">
                <a:solidFill>
                  <a:srgbClr val="C00000"/>
                </a:solidFill>
                <a:latin typeface="Arial" panose="020B0604020202020204" pitchFamily="34" charset="0"/>
              </a:rPr>
              <a:t>4.5. Inconvénients des organismes OGM</a:t>
            </a:r>
          </a:p>
          <a:p>
            <a:pPr>
              <a:spcBef>
                <a:spcPct val="0"/>
              </a:spcBef>
              <a:buNone/>
            </a:pPr>
            <a:endParaRPr lang="fr-FR" altLang="fr-FR" b="1" dirty="0">
              <a:solidFill>
                <a:srgbClr val="C00000"/>
              </a:solidFill>
              <a:latin typeface="Arial" panose="020B0604020202020204" pitchFamily="34" charset="0"/>
            </a:endParaRPr>
          </a:p>
          <a:p>
            <a:pPr>
              <a:spcBef>
                <a:spcPct val="0"/>
              </a:spcBef>
              <a:buNone/>
            </a:pPr>
            <a:r>
              <a:rPr lang="fr-FR" altLang="fr-FR" b="1" dirty="0">
                <a:solidFill>
                  <a:srgbClr val="FF0000"/>
                </a:solidFill>
                <a:latin typeface="Arial" panose="020B0604020202020204" pitchFamily="34" charset="0"/>
              </a:rPr>
              <a:t>Réactions immunitaires excessives du corps humain</a:t>
            </a:r>
          </a:p>
          <a:p>
            <a:pPr>
              <a:spcBef>
                <a:spcPct val="0"/>
              </a:spcBef>
              <a:buNone/>
            </a:pPr>
            <a:endParaRPr lang="fr-FR" altLang="fr-FR" b="1" dirty="0">
              <a:solidFill>
                <a:srgbClr val="FF0000"/>
              </a:solidFill>
              <a:latin typeface="Arial" panose="020B0604020202020204" pitchFamily="34" charset="0"/>
            </a:endParaRPr>
          </a:p>
          <a:p>
            <a:pPr algn="just">
              <a:spcBef>
                <a:spcPct val="0"/>
              </a:spcBef>
              <a:buNone/>
            </a:pPr>
            <a:r>
              <a:rPr lang="fr-FR" altLang="fr-FR" dirty="0">
                <a:solidFill>
                  <a:srgbClr val="FF0000"/>
                </a:solidFill>
                <a:latin typeface="Arial" panose="020B0604020202020204" pitchFamily="34" charset="0"/>
              </a:rPr>
              <a:t>La nourriture était traitée comme un corps étranger, par le corps de l’animal (rat de laboratoire etc.). Cas d’une </a:t>
            </a:r>
            <a:r>
              <a:rPr lang="fr-FR" altLang="fr-FR" i="1" dirty="0">
                <a:solidFill>
                  <a:srgbClr val="FF0000"/>
                </a:solidFill>
                <a:latin typeface="Arial" panose="020B0604020202020204" pitchFamily="34" charset="0"/>
              </a:rPr>
              <a:t>pomme de terre OGM Monsanto BT </a:t>
            </a:r>
            <a:r>
              <a:rPr lang="fr-FR" altLang="fr-FR" dirty="0">
                <a:solidFill>
                  <a:srgbClr val="FF0000"/>
                </a:solidFill>
                <a:latin typeface="Arial" panose="020B0604020202020204" pitchFamily="34" charset="0"/>
              </a:rPr>
              <a:t>où un gène avait été modifié pour produire une </a:t>
            </a:r>
            <a:r>
              <a:rPr lang="fr-FR" altLang="fr-FR" i="1" dirty="0">
                <a:solidFill>
                  <a:srgbClr val="FF0000"/>
                </a:solidFill>
                <a:latin typeface="Arial" panose="020B0604020202020204" pitchFamily="34" charset="0"/>
              </a:rPr>
              <a:t>lectine</a:t>
            </a:r>
            <a:r>
              <a:rPr lang="fr-FR" altLang="fr-FR" dirty="0">
                <a:solidFill>
                  <a:srgbClr val="FF0000"/>
                </a:solidFill>
                <a:latin typeface="Arial" panose="020B0604020202020204" pitchFamily="34" charset="0"/>
              </a:rPr>
              <a:t>, un pesticide naturelle </a:t>
            </a:r>
            <a:r>
              <a:rPr lang="fr-FR" altLang="fr-FR" dirty="0" err="1">
                <a:solidFill>
                  <a:srgbClr val="FF0000"/>
                </a:solidFill>
                <a:latin typeface="Arial" panose="020B0604020202020204" pitchFamily="34" charset="0"/>
              </a:rPr>
              <a:t>anti-puceron</a:t>
            </a:r>
            <a:r>
              <a:rPr lang="fr-FR" altLang="fr-FR" dirty="0">
                <a:solidFill>
                  <a:srgbClr val="FF0000"/>
                </a:solidFill>
                <a:latin typeface="Arial" panose="020B0604020202020204" pitchFamily="34" charset="0"/>
              </a:rPr>
              <a:t>. Il semblerait que c’est la technique d’introduction du gène de production de la lectine, dans l’ADN de la pomme de terre, qui serait en cause. </a:t>
            </a:r>
          </a:p>
          <a:p>
            <a:pPr>
              <a:spcBef>
                <a:spcPct val="0"/>
              </a:spcBef>
              <a:buNone/>
            </a:pPr>
            <a:endParaRPr lang="fr-FR" altLang="fr-FR" sz="1200" dirty="0">
              <a:solidFill>
                <a:srgbClr val="FF0000"/>
              </a:solidFill>
              <a:latin typeface="Arial" panose="020B0604020202020204" pitchFamily="34" charset="0"/>
            </a:endParaRPr>
          </a:p>
          <a:p>
            <a:pPr>
              <a:spcBef>
                <a:spcPct val="0"/>
              </a:spcBef>
              <a:buNone/>
            </a:pPr>
            <a:r>
              <a:rPr lang="fr-FR" altLang="fr-FR" sz="1200" dirty="0">
                <a:solidFill>
                  <a:srgbClr val="FF0000"/>
                </a:solidFill>
                <a:latin typeface="Arial" panose="020B0604020202020204" pitchFamily="34" charset="0"/>
              </a:rPr>
              <a:t>Source : </a:t>
            </a:r>
            <a:r>
              <a:rPr lang="fr-FR" altLang="fr-FR" sz="1200" dirty="0" err="1">
                <a:solidFill>
                  <a:srgbClr val="FF0000"/>
                </a:solidFill>
                <a:latin typeface="Arial" panose="020B0604020202020204" pitchFamily="34" charset="0"/>
              </a:rPr>
              <a:t>Birch</a:t>
            </a:r>
            <a:r>
              <a:rPr lang="fr-FR" altLang="fr-FR" sz="1200" dirty="0">
                <a:solidFill>
                  <a:srgbClr val="FF0000"/>
                </a:solidFill>
                <a:latin typeface="Arial" panose="020B0604020202020204" pitchFamily="34" charset="0"/>
              </a:rPr>
              <a:t> A. N. E., Geoghegan I. E., </a:t>
            </a:r>
            <a:r>
              <a:rPr lang="fr-FR" altLang="fr-FR" sz="1200" dirty="0" err="1">
                <a:solidFill>
                  <a:srgbClr val="FF0000"/>
                </a:solidFill>
                <a:latin typeface="Arial" panose="020B0604020202020204" pitchFamily="34" charset="0"/>
              </a:rPr>
              <a:t>Marejus</a:t>
            </a:r>
            <a:r>
              <a:rPr lang="fr-FR" altLang="fr-FR" sz="1200" dirty="0">
                <a:solidFill>
                  <a:srgbClr val="FF0000"/>
                </a:solidFill>
                <a:latin typeface="Arial" panose="020B0604020202020204" pitchFamily="34" charset="0"/>
              </a:rPr>
              <a:t> M. E. N., Mc Nicol J. W., </a:t>
            </a:r>
            <a:r>
              <a:rPr lang="fr-FR" altLang="fr-FR" sz="1200" dirty="0" err="1">
                <a:solidFill>
                  <a:srgbClr val="FF0000"/>
                </a:solidFill>
                <a:latin typeface="Arial" panose="020B0604020202020204" pitchFamily="34" charset="0"/>
              </a:rPr>
              <a:t>Hackett</a:t>
            </a:r>
            <a:r>
              <a:rPr lang="fr-FR" altLang="fr-FR" sz="1200" dirty="0">
                <a:solidFill>
                  <a:srgbClr val="FF0000"/>
                </a:solidFill>
                <a:latin typeface="Arial" panose="020B0604020202020204" pitchFamily="34" charset="0"/>
              </a:rPr>
              <a:t> C., </a:t>
            </a:r>
            <a:r>
              <a:rPr lang="fr-FR" altLang="fr-FR" sz="1200" dirty="0" err="1">
                <a:solidFill>
                  <a:srgbClr val="FF0000"/>
                </a:solidFill>
                <a:latin typeface="Arial" panose="020B0604020202020204" pitchFamily="34" charset="0"/>
              </a:rPr>
              <a:t>Gatehouse</a:t>
            </a:r>
            <a:r>
              <a:rPr lang="fr-FR" altLang="fr-FR" sz="1200" dirty="0">
                <a:solidFill>
                  <a:srgbClr val="FF0000"/>
                </a:solidFill>
                <a:latin typeface="Arial" panose="020B0604020202020204" pitchFamily="34" charset="0"/>
              </a:rPr>
              <a:t> A. M. R. &amp; </a:t>
            </a:r>
            <a:r>
              <a:rPr lang="fr-FR" altLang="fr-FR" sz="1200" dirty="0" err="1">
                <a:solidFill>
                  <a:srgbClr val="FF0000"/>
                </a:solidFill>
                <a:latin typeface="Arial" panose="020B0604020202020204" pitchFamily="34" charset="0"/>
              </a:rPr>
              <a:t>Gatehouse</a:t>
            </a:r>
            <a:r>
              <a:rPr lang="fr-FR" altLang="fr-FR" sz="1200" dirty="0">
                <a:solidFill>
                  <a:srgbClr val="FF0000"/>
                </a:solidFill>
                <a:latin typeface="Arial" panose="020B0604020202020204" pitchFamily="34" charset="0"/>
              </a:rPr>
              <a:t> J. A. </a:t>
            </a:r>
            <a:r>
              <a:rPr lang="fr-FR" altLang="fr-FR" sz="1200" i="1" dirty="0">
                <a:solidFill>
                  <a:srgbClr val="FF0000"/>
                </a:solidFill>
                <a:latin typeface="Arial" panose="020B0604020202020204" pitchFamily="34" charset="0"/>
              </a:rPr>
              <a:t>Tri-</a:t>
            </a:r>
            <a:r>
              <a:rPr lang="fr-FR" altLang="fr-FR" sz="1200" i="1" dirty="0" err="1">
                <a:solidFill>
                  <a:srgbClr val="FF0000"/>
                </a:solidFill>
                <a:latin typeface="Arial" panose="020B0604020202020204" pitchFamily="34" charset="0"/>
              </a:rPr>
              <a:t>trophic</a:t>
            </a:r>
            <a:r>
              <a:rPr lang="fr-FR" altLang="fr-FR" sz="1200" i="1" dirty="0">
                <a:solidFill>
                  <a:srgbClr val="FF0000"/>
                </a:solidFill>
                <a:latin typeface="Arial" panose="020B0604020202020204" pitchFamily="34" charset="0"/>
              </a:rPr>
              <a:t> interactions </a:t>
            </a:r>
            <a:r>
              <a:rPr lang="fr-FR" altLang="fr-FR" sz="1200" i="1" dirty="0" err="1">
                <a:solidFill>
                  <a:srgbClr val="FF0000"/>
                </a:solidFill>
                <a:latin typeface="Arial" panose="020B0604020202020204" pitchFamily="34" charset="0"/>
              </a:rPr>
              <a:t>involving</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pest</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aphids</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predatory</a:t>
            </a:r>
            <a:r>
              <a:rPr lang="fr-FR" altLang="fr-FR" sz="1200" i="1" dirty="0">
                <a:solidFill>
                  <a:srgbClr val="FF0000"/>
                </a:solidFill>
                <a:latin typeface="Arial" panose="020B0604020202020204" pitchFamily="34" charset="0"/>
              </a:rPr>
              <a:t> 2-spot </a:t>
            </a:r>
            <a:r>
              <a:rPr lang="fr-FR" altLang="fr-FR" sz="1200" i="1" dirty="0" err="1">
                <a:solidFill>
                  <a:srgbClr val="FF0000"/>
                </a:solidFill>
                <a:latin typeface="Arial" panose="020B0604020202020204" pitchFamily="34" charset="0"/>
              </a:rPr>
              <a:t>ladybirds</a:t>
            </a:r>
            <a:r>
              <a:rPr lang="fr-FR" altLang="fr-FR" sz="1200" i="1" dirty="0">
                <a:solidFill>
                  <a:srgbClr val="FF0000"/>
                </a:solidFill>
                <a:latin typeface="Arial" panose="020B0604020202020204" pitchFamily="34" charset="0"/>
              </a:rPr>
              <a:t> and </a:t>
            </a:r>
            <a:r>
              <a:rPr lang="fr-FR" altLang="fr-FR" sz="1200" i="1" dirty="0" err="1">
                <a:solidFill>
                  <a:srgbClr val="FF0000"/>
                </a:solidFill>
                <a:latin typeface="Arial" panose="020B0604020202020204" pitchFamily="34" charset="0"/>
              </a:rPr>
              <a:t>transgenic</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potatoes</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expressing</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snowdrop</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lectin</a:t>
            </a:r>
            <a:r>
              <a:rPr lang="fr-FR" altLang="fr-FR" sz="1200" i="1" dirty="0">
                <a:solidFill>
                  <a:srgbClr val="FF0000"/>
                </a:solidFill>
                <a:latin typeface="Arial" panose="020B0604020202020204" pitchFamily="34" charset="0"/>
              </a:rPr>
              <a:t> for </a:t>
            </a:r>
            <a:r>
              <a:rPr lang="fr-FR" altLang="fr-FR" sz="1200" i="1" dirty="0" err="1">
                <a:solidFill>
                  <a:srgbClr val="FF0000"/>
                </a:solidFill>
                <a:latin typeface="Arial" panose="020B0604020202020204" pitchFamily="34" charset="0"/>
              </a:rPr>
              <a:t>aphid</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resistance</a:t>
            </a:r>
            <a:r>
              <a:rPr lang="fr-FR" altLang="fr-FR" sz="1200" i="1" dirty="0">
                <a:solidFill>
                  <a:srgbClr val="FF0000"/>
                </a:solidFill>
                <a:latin typeface="Arial" panose="020B0604020202020204" pitchFamily="34" charset="0"/>
              </a:rPr>
              <a:t>, </a:t>
            </a:r>
            <a:r>
              <a:rPr lang="fr-FR" altLang="fr-FR" sz="1200" dirty="0" err="1">
                <a:solidFill>
                  <a:srgbClr val="FF0000"/>
                </a:solidFill>
                <a:latin typeface="Arial" panose="020B0604020202020204" pitchFamily="34" charset="0"/>
                <a:hlinkClick r:id="rId2"/>
              </a:rPr>
              <a:t>Molecular</a:t>
            </a:r>
            <a:r>
              <a:rPr lang="fr-FR" altLang="fr-FR" sz="1200" dirty="0">
                <a:solidFill>
                  <a:srgbClr val="FF0000"/>
                </a:solidFill>
                <a:latin typeface="Arial" panose="020B0604020202020204" pitchFamily="34" charset="0"/>
                <a:hlinkClick r:id="rId2"/>
              </a:rPr>
              <a:t> </a:t>
            </a:r>
            <a:r>
              <a:rPr lang="fr-FR" altLang="fr-FR" sz="1200" dirty="0" err="1">
                <a:solidFill>
                  <a:srgbClr val="FF0000"/>
                </a:solidFill>
                <a:latin typeface="Arial" panose="020B0604020202020204" pitchFamily="34" charset="0"/>
                <a:hlinkClick r:id="rId2"/>
              </a:rPr>
              <a:t>Breeding</a:t>
            </a:r>
            <a:r>
              <a:rPr lang="fr-FR" altLang="fr-FR" sz="1200" dirty="0">
                <a:solidFill>
                  <a:srgbClr val="FF0000"/>
                </a:solidFill>
                <a:latin typeface="Arial" panose="020B0604020202020204" pitchFamily="34" charset="0"/>
              </a:rPr>
              <a:t>,</a:t>
            </a:r>
            <a:r>
              <a:rPr lang="fr-FR" altLang="fr-FR" sz="1200" i="1" dirty="0">
                <a:solidFill>
                  <a:srgbClr val="FF0000"/>
                </a:solidFill>
                <a:latin typeface="Arial" panose="020B0604020202020204" pitchFamily="34" charset="0"/>
              </a:rPr>
              <a:t> </a:t>
            </a:r>
            <a:r>
              <a:rPr lang="fr-FR" altLang="fr-FR" sz="1200" dirty="0">
                <a:solidFill>
                  <a:srgbClr val="FF0000"/>
                </a:solidFill>
                <a:latin typeface="Arial" panose="020B0604020202020204" pitchFamily="34" charset="0"/>
                <a:hlinkClick r:id="rId3"/>
              </a:rPr>
              <a:t>Volume 5, </a:t>
            </a:r>
            <a:r>
              <a:rPr lang="fr-FR" altLang="fr-FR" sz="1200" dirty="0" err="1">
                <a:solidFill>
                  <a:srgbClr val="FF0000"/>
                </a:solidFill>
                <a:latin typeface="Arial" panose="020B0604020202020204" pitchFamily="34" charset="0"/>
                <a:hlinkClick r:id="rId3"/>
              </a:rPr>
              <a:t>Number</a:t>
            </a:r>
            <a:r>
              <a:rPr lang="fr-FR" altLang="fr-FR" sz="1200" dirty="0">
                <a:solidFill>
                  <a:srgbClr val="FF0000"/>
                </a:solidFill>
                <a:latin typeface="Arial" panose="020B0604020202020204" pitchFamily="34" charset="0"/>
                <a:hlinkClick r:id="rId3"/>
              </a:rPr>
              <a:t> 1 / janvier 1999</a:t>
            </a:r>
            <a:r>
              <a:rPr lang="fr-FR" altLang="fr-FR" sz="1200" dirty="0">
                <a:solidFill>
                  <a:srgbClr val="FF0000"/>
                </a:solidFill>
                <a:latin typeface="Arial" panose="020B0604020202020204" pitchFamily="34" charset="0"/>
              </a:rPr>
              <a:t>, </a:t>
            </a:r>
            <a:r>
              <a:rPr lang="fr-FR" altLang="fr-FR" sz="1200" dirty="0">
                <a:solidFill>
                  <a:srgbClr val="FF0000"/>
                </a:solidFill>
                <a:latin typeface="Arial" panose="020B0604020202020204" pitchFamily="34" charset="0"/>
                <a:hlinkClick r:id="rId4"/>
              </a:rPr>
              <a:t>http://www.springerlink.com/content/u22q5707412u2874</a:t>
            </a:r>
            <a:endParaRPr lang="fr-FR" altLang="fr-FR" sz="1200" dirty="0">
              <a:solidFill>
                <a:srgbClr val="FF0000"/>
              </a:solidFill>
              <a:latin typeface="Arial" panose="020B0604020202020204" pitchFamily="34" charset="0"/>
            </a:endParaRPr>
          </a:p>
          <a:p>
            <a:pPr algn="just">
              <a:spcBef>
                <a:spcPct val="0"/>
              </a:spcBef>
            </a:pPr>
            <a:endParaRPr lang="fr-FR" altLang="fr-FR" b="1" dirty="0">
              <a:solidFill>
                <a:srgbClr val="FF0000"/>
              </a:solidFill>
              <a:latin typeface="Arial" panose="020B0604020202020204" pitchFamily="34" charset="0"/>
            </a:endParaRPr>
          </a:p>
          <a:p>
            <a:pPr algn="just">
              <a:spcBef>
                <a:spcPct val="0"/>
              </a:spcBef>
            </a:pPr>
            <a:r>
              <a:rPr lang="fr-FR" altLang="fr-FR" b="1" dirty="0">
                <a:solidFill>
                  <a:srgbClr val="FF0000"/>
                </a:solidFill>
                <a:latin typeface="Arial" panose="020B0604020202020204" pitchFamily="34" charset="0"/>
              </a:rPr>
              <a:t>Problème du monopole de la société MONSANTO </a:t>
            </a:r>
          </a:p>
          <a:p>
            <a:pPr algn="just">
              <a:spcBef>
                <a:spcPct val="0"/>
              </a:spcBef>
            </a:pPr>
            <a:r>
              <a:rPr lang="fr-FR" altLang="fr-FR" dirty="0">
                <a:solidFill>
                  <a:srgbClr val="FF0000"/>
                </a:solidFill>
                <a:latin typeface="Arial" panose="020B0604020202020204" pitchFamily="34" charset="0"/>
              </a:rPr>
              <a:t>(Sur les semences transgéniques dans le monde. Elle fournit plus de 70% des semences transgéniques dans le monde)</a:t>
            </a:r>
          </a:p>
          <a:p>
            <a:pPr algn="just">
              <a:spcBef>
                <a:spcPct val="0"/>
              </a:spcBef>
            </a:pPr>
            <a:endParaRPr lang="fr-FR" altLang="fr-FR" dirty="0">
              <a:solidFill>
                <a:srgbClr val="FF0000"/>
              </a:solidFill>
              <a:latin typeface="Arial" panose="020B0604020202020204" pitchFamily="34" charset="0"/>
            </a:endParaRPr>
          </a:p>
          <a:p>
            <a:pPr marL="285750" indent="-285750" algn="just">
              <a:spcBef>
                <a:spcPct val="0"/>
              </a:spcBef>
              <a:buFont typeface="Arial" panose="020B0604020202020204" pitchFamily="34" charset="0"/>
              <a:buChar char="•"/>
            </a:pPr>
            <a:r>
              <a:rPr lang="fr-FR" altLang="fr-FR" dirty="0">
                <a:solidFill>
                  <a:srgbClr val="FF0000"/>
                </a:solidFill>
                <a:latin typeface="Arial" panose="020B0604020202020204" pitchFamily="34" charset="0"/>
              </a:rPr>
              <a:t> MONSANTO cherche à contrôler toute la production des semences dans le monde et imposer ses propres semences (et donc éliminer les semences concurrentes).</a:t>
            </a:r>
          </a:p>
          <a:p>
            <a:pPr marL="285750" indent="-285750" algn="just">
              <a:spcBef>
                <a:spcPct val="0"/>
              </a:spcBef>
              <a:buFont typeface="Arial" panose="020B0604020202020204" pitchFamily="34" charset="0"/>
              <a:buChar char="•"/>
            </a:pPr>
            <a:r>
              <a:rPr lang="fr-FR" altLang="fr-FR" dirty="0">
                <a:solidFill>
                  <a:srgbClr val="FF0000"/>
                </a:solidFill>
                <a:latin typeface="Arial" panose="020B0604020202020204" pitchFamily="34" charset="0"/>
              </a:rPr>
              <a:t> Risques pour les paysans d’être totalement dépendant des semences MONSANTO (d’être pieds et mains liées par contrat avec cette société, sans possibilité de choix).</a:t>
            </a:r>
            <a:endParaRPr lang="fr-FR" altLang="fr-FR" dirty="0">
              <a:solidFill>
                <a:srgbClr val="C00000"/>
              </a:solidFill>
              <a:latin typeface="Arial" panose="020B0604020202020204" pitchFamily="34" charset="0"/>
            </a:endParaRPr>
          </a:p>
        </p:txBody>
      </p:sp>
      <p:sp>
        <p:nvSpPr>
          <p:cNvPr id="5" name="Espace réservé du numéro de diapositive 1">
            <a:extLst>
              <a:ext uri="{FF2B5EF4-FFF2-40B4-BE49-F238E27FC236}">
                <a16:creationId xmlns:a16="http://schemas.microsoft.com/office/drawing/2014/main" id="{43486B71-A566-4B5F-A2E1-BCC0FFD00B0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473938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102EC0-3284-4691-B61A-DEFDBEBC019F}"/>
              </a:ext>
            </a:extLst>
          </p:cNvPr>
          <p:cNvSpPr/>
          <p:nvPr/>
        </p:nvSpPr>
        <p:spPr>
          <a:xfrm>
            <a:off x="116689" y="780834"/>
            <a:ext cx="9011826"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49493CF2-778A-4369-B565-F1B822438682}"/>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56E1FD0D-DD35-4E0D-9671-78057562191A}"/>
              </a:ext>
            </a:extLst>
          </p:cNvPr>
          <p:cNvSpPr/>
          <p:nvPr/>
        </p:nvSpPr>
        <p:spPr>
          <a:xfrm>
            <a:off x="116689" y="1150166"/>
            <a:ext cx="11931876" cy="5447645"/>
          </a:xfrm>
          <a:prstGeom prst="rect">
            <a:avLst/>
          </a:prstGeom>
        </p:spPr>
        <p:txBody>
          <a:bodyPr wrap="square">
            <a:spAutoFit/>
          </a:bodyPr>
          <a:lstStyle/>
          <a:p>
            <a:pPr>
              <a:spcBef>
                <a:spcPct val="0"/>
              </a:spcBef>
              <a:buNone/>
            </a:pPr>
            <a:r>
              <a:rPr lang="fr-FR" altLang="fr-FR" b="1" dirty="0">
                <a:solidFill>
                  <a:srgbClr val="C00000"/>
                </a:solidFill>
                <a:latin typeface="Arial" panose="020B0604020202020204" pitchFamily="34" charset="0"/>
              </a:rPr>
              <a:t>4.5. Inconvénients des organismes OGM (suite)</a:t>
            </a:r>
          </a:p>
          <a:p>
            <a:pPr>
              <a:spcBef>
                <a:spcPct val="0"/>
              </a:spcBef>
              <a:buNone/>
            </a:pPr>
            <a:endParaRPr lang="fr-FR" altLang="fr-FR" b="1" dirty="0">
              <a:solidFill>
                <a:srgbClr val="C00000"/>
              </a:solidFill>
              <a:latin typeface="Arial" panose="020B0604020202020204" pitchFamily="34" charset="0"/>
            </a:endParaRPr>
          </a:p>
          <a:p>
            <a:pPr algn="just">
              <a:spcBef>
                <a:spcPct val="0"/>
              </a:spcBef>
            </a:pPr>
            <a:r>
              <a:rPr lang="fr-FR" altLang="fr-FR" b="1" dirty="0">
                <a:solidFill>
                  <a:srgbClr val="FF0000"/>
                </a:solidFill>
                <a:latin typeface="Arial" panose="020B0604020202020204" pitchFamily="34" charset="0"/>
              </a:rPr>
              <a:t>Pratiques commerciales de MONSANTO sans état d’âme, en particulier dans les pays du tiers monde</a:t>
            </a:r>
            <a:r>
              <a:rPr lang="fr-FR" altLang="fr-FR" dirty="0">
                <a:solidFill>
                  <a:srgbClr val="FF0000"/>
                </a:solidFill>
                <a:latin typeface="Arial" panose="020B0604020202020204" pitchFamily="34" charset="0"/>
              </a:rPr>
              <a:t> </a:t>
            </a:r>
          </a:p>
          <a:p>
            <a:pPr algn="just">
              <a:spcBef>
                <a:spcPct val="0"/>
              </a:spcBef>
            </a:pPr>
            <a:endParaRPr lang="fr-FR" altLang="fr-FR" dirty="0">
              <a:solidFill>
                <a:srgbClr val="FF0000"/>
              </a:solidFill>
              <a:latin typeface="Arial" panose="020B0604020202020204" pitchFamily="34" charset="0"/>
            </a:endParaRPr>
          </a:p>
          <a:p>
            <a:pPr algn="just">
              <a:spcBef>
                <a:spcPct val="0"/>
              </a:spcBef>
            </a:pPr>
            <a:r>
              <a:rPr lang="fr-FR" altLang="fr-FR" dirty="0">
                <a:solidFill>
                  <a:srgbClr val="FF0000"/>
                </a:solidFill>
                <a:latin typeface="Arial" panose="020B0604020202020204" pitchFamily="34" charset="0"/>
              </a:rPr>
              <a:t>1) infiltration d’administrations (FDA …), corruption de fonctionnaires, lobbying à tous les niveaux (+).</a:t>
            </a:r>
          </a:p>
          <a:p>
            <a:pPr algn="just">
              <a:spcBef>
                <a:spcPct val="0"/>
              </a:spcBef>
            </a:pPr>
            <a:r>
              <a:rPr lang="fr-FR" altLang="fr-FR" dirty="0">
                <a:solidFill>
                  <a:srgbClr val="FF0000"/>
                </a:solidFill>
                <a:latin typeface="Arial" panose="020B0604020202020204" pitchFamily="34" charset="0"/>
              </a:rPr>
              <a:t>2) procès ruineux, à tout va, contre les agriculteurs ayant utilisés, volontairement ou non les semences Monsanto, sans avoir payé leurs droits d’utilisation auprès Monsanto (°°).</a:t>
            </a:r>
          </a:p>
          <a:p>
            <a:pPr algn="just">
              <a:spcBef>
                <a:spcPct val="0"/>
              </a:spcBef>
            </a:pPr>
            <a:r>
              <a:rPr lang="fr-FR" altLang="fr-FR" dirty="0">
                <a:solidFill>
                  <a:srgbClr val="FF0000"/>
                </a:solidFill>
                <a:latin typeface="Arial" panose="020B0604020202020204" pitchFamily="34" charset="0"/>
              </a:rPr>
              <a:t>3) études scientifiques tendancieuses : minimisation des risques crée par ses produits l’obligeant à falsifier les résultats de ses études scientifiques (+).</a:t>
            </a:r>
          </a:p>
          <a:p>
            <a:pPr algn="just">
              <a:spcBef>
                <a:spcPct val="0"/>
              </a:spcBef>
            </a:pPr>
            <a:endParaRPr lang="fr-FR" altLang="fr-FR" dirty="0">
              <a:solidFill>
                <a:srgbClr val="FF0000"/>
              </a:solidFill>
              <a:latin typeface="Arial" panose="020B0604020202020204" pitchFamily="34" charset="0"/>
            </a:endParaRPr>
          </a:p>
          <a:p>
            <a:pPr algn="just">
              <a:spcBef>
                <a:spcPct val="0"/>
              </a:spcBef>
            </a:pPr>
            <a:r>
              <a:rPr lang="fr-FR" altLang="fr-FR" sz="1400" dirty="0">
                <a:solidFill>
                  <a:srgbClr val="FF0000"/>
                </a:solidFill>
                <a:latin typeface="Arial" panose="020B0604020202020204" pitchFamily="34" charset="0"/>
              </a:rPr>
              <a:t>(°) Du milieu des années 1990 à 2004, Monsanto a poursuivi, en Amérique du Nord, 147 agriculteurs et 39 entreprises agricoles pour violation de brevet en relation avec des OGM. La majorité de ces procès concerne l'utilisation d'une partie de la récolte comme semence pour l'année suivante. Selon un rapport du </a:t>
            </a:r>
            <a:r>
              <a:rPr lang="fr-FR" altLang="fr-FR" sz="1400" i="1" dirty="0">
                <a:solidFill>
                  <a:srgbClr val="FF0000"/>
                </a:solidFill>
                <a:latin typeface="Arial" panose="020B0604020202020204" pitchFamily="34" charset="0"/>
              </a:rPr>
              <a:t>Center for good </a:t>
            </a:r>
            <a:r>
              <a:rPr lang="fr-FR" altLang="fr-FR" sz="1400" i="1" dirty="0" err="1">
                <a:solidFill>
                  <a:srgbClr val="FF0000"/>
                </a:solidFill>
                <a:latin typeface="Arial" panose="020B0604020202020204" pitchFamily="34" charset="0"/>
              </a:rPr>
              <a:t>safety</a:t>
            </a:r>
            <a:r>
              <a:rPr lang="fr-FR" altLang="fr-FR" sz="1400" dirty="0">
                <a:solidFill>
                  <a:srgbClr val="FF0000"/>
                </a:solidFill>
                <a:latin typeface="Arial" panose="020B0604020202020204" pitchFamily="34" charset="0"/>
              </a:rPr>
              <a:t>, quelques cas concernent des cultures de plantes qui auraient été, d'après les agriculteurs concernés, contaminées par dissémination. Monsanto possède un budget de 10 millions USD et une équipe de 75 personnes dédiés à la surveillance et la poursuite judiciaire des fermiers utilisateurs de ses produits. Le niveau moyen des peines dépasse 400 000 USD. Par ses procès, elle contribue à ruiner des agriculteurs. Elle fournit un n° de téléphone vert pour permettre aux agriculteurs de dénoncer leurs voisins.</a:t>
            </a:r>
          </a:p>
          <a:p>
            <a:pPr algn="just">
              <a:spcBef>
                <a:spcPct val="0"/>
              </a:spcBef>
            </a:pPr>
            <a:endParaRPr lang="fr-FR" altLang="fr-FR" sz="1400" dirty="0">
              <a:solidFill>
                <a:srgbClr val="FF0000"/>
              </a:solidFill>
              <a:latin typeface="Arial" panose="020B0604020202020204" pitchFamily="34" charset="0"/>
            </a:endParaRPr>
          </a:p>
          <a:p>
            <a:pPr algn="just">
              <a:spcBef>
                <a:spcPct val="0"/>
              </a:spcBef>
            </a:pPr>
            <a:r>
              <a:rPr lang="fr-FR" altLang="fr-FR" sz="1400" dirty="0">
                <a:solidFill>
                  <a:srgbClr val="FF0000"/>
                </a:solidFill>
                <a:latin typeface="Arial" panose="020B0604020202020204" pitchFamily="34" charset="0"/>
              </a:rPr>
              <a:t>(°°) D’une manière générale, se pose le problème du « brevet du vivant » (voir annexe à ce sujet).</a:t>
            </a:r>
          </a:p>
          <a:p>
            <a:pPr algn="just">
              <a:spcBef>
                <a:spcPct val="0"/>
              </a:spcBef>
            </a:pPr>
            <a:endParaRPr lang="fr-FR" altLang="fr-FR" sz="1400" dirty="0">
              <a:solidFill>
                <a:srgbClr val="FF0000"/>
              </a:solidFill>
              <a:latin typeface="Arial" panose="020B0604020202020204" pitchFamily="34" charset="0"/>
            </a:endParaRPr>
          </a:p>
          <a:p>
            <a:pPr algn="just">
              <a:spcBef>
                <a:spcPct val="0"/>
              </a:spcBef>
            </a:pPr>
            <a:r>
              <a:rPr lang="fr-FR" altLang="fr-FR" sz="1400" dirty="0">
                <a:solidFill>
                  <a:srgbClr val="FF0000"/>
                </a:solidFill>
                <a:latin typeface="Arial" panose="020B0604020202020204" pitchFamily="34" charset="0"/>
              </a:rPr>
              <a:t>(+) sources : a) </a:t>
            </a:r>
            <a:r>
              <a:rPr lang="fr-FR" altLang="fr-FR" sz="1400" dirty="0">
                <a:solidFill>
                  <a:srgbClr val="FF0000"/>
                </a:solidFill>
                <a:latin typeface="Arial" panose="020B0604020202020204" pitchFamily="34" charset="0"/>
                <a:hlinkClick r:id="rId2"/>
              </a:rPr>
              <a:t>http://www.combat-monsanto.org</a:t>
            </a:r>
            <a:r>
              <a:rPr lang="fr-FR" altLang="fr-FR" sz="1400" dirty="0">
                <a:solidFill>
                  <a:srgbClr val="FF0000"/>
                </a:solidFill>
                <a:latin typeface="Arial" panose="020B0604020202020204" pitchFamily="34" charset="0"/>
              </a:rPr>
              <a:t>, </a:t>
            </a:r>
          </a:p>
          <a:p>
            <a:pPr algn="just">
              <a:spcBef>
                <a:spcPct val="0"/>
              </a:spcBef>
            </a:pPr>
            <a:r>
              <a:rPr lang="fr-FR" altLang="fr-FR" sz="1400" dirty="0">
                <a:solidFill>
                  <a:srgbClr val="FF0000"/>
                </a:solidFill>
                <a:latin typeface="Arial" panose="020B0604020202020204" pitchFamily="34" charset="0"/>
              </a:rPr>
              <a:t>b) documentaire "</a:t>
            </a:r>
            <a:r>
              <a:rPr lang="fr-FR" altLang="fr-FR" sz="1400" i="1" dirty="0">
                <a:solidFill>
                  <a:srgbClr val="FF0000"/>
                </a:solidFill>
                <a:latin typeface="Arial" panose="020B0604020202020204" pitchFamily="34" charset="0"/>
              </a:rPr>
              <a:t>Le Monde selon Monsanto</a:t>
            </a:r>
            <a:r>
              <a:rPr lang="fr-FR" altLang="fr-FR" sz="1400" dirty="0">
                <a:solidFill>
                  <a:srgbClr val="FF0000"/>
                </a:solidFill>
                <a:latin typeface="Arial" panose="020B0604020202020204" pitchFamily="34" charset="0"/>
              </a:rPr>
              <a:t>" de Marie-Monique Robin.</a:t>
            </a:r>
          </a:p>
          <a:p>
            <a:pPr algn="just">
              <a:spcBef>
                <a:spcPct val="0"/>
              </a:spcBef>
            </a:pPr>
            <a:r>
              <a:rPr lang="fr-FR" altLang="fr-FR" sz="1400" dirty="0">
                <a:solidFill>
                  <a:srgbClr val="FF0000"/>
                </a:solidFill>
                <a:latin typeface="Arial" panose="020B0604020202020204" pitchFamily="34" charset="0"/>
              </a:rPr>
              <a:t>c) Vidéo sur </a:t>
            </a:r>
            <a:r>
              <a:rPr lang="fr-FR" altLang="fr-FR" sz="1400" dirty="0" err="1">
                <a:solidFill>
                  <a:srgbClr val="FF0000"/>
                </a:solidFill>
                <a:latin typeface="Arial" panose="020B0604020202020204" pitchFamily="34" charset="0"/>
              </a:rPr>
              <a:t>Youtube</a:t>
            </a:r>
            <a:r>
              <a:rPr lang="fr-FR" altLang="fr-FR" sz="1400" dirty="0">
                <a:solidFill>
                  <a:srgbClr val="FF0000"/>
                </a:solidFill>
                <a:latin typeface="Arial" panose="020B0604020202020204" pitchFamily="34" charset="0"/>
              </a:rPr>
              <a:t>, </a:t>
            </a:r>
            <a:r>
              <a:rPr lang="fr-FR" altLang="fr-FR" sz="1400" dirty="0">
                <a:solidFill>
                  <a:srgbClr val="FF0000"/>
                </a:solidFill>
                <a:latin typeface="Arial" panose="020B0604020202020204" pitchFamily="34" charset="0"/>
                <a:hlinkClick r:id="rId3"/>
              </a:rPr>
              <a:t>http://www.youtube.com/watch?v=qERBJHKfgAo</a:t>
            </a:r>
            <a:r>
              <a:rPr lang="fr-FR" altLang="fr-FR" sz="1400" dirty="0">
                <a:solidFill>
                  <a:srgbClr val="FF0000"/>
                </a:solidFill>
                <a:latin typeface="Arial" panose="020B0604020202020204" pitchFamily="34" charset="0"/>
              </a:rPr>
              <a:t> </a:t>
            </a:r>
          </a:p>
        </p:txBody>
      </p:sp>
      <p:sp>
        <p:nvSpPr>
          <p:cNvPr id="5" name="Espace réservé du numéro de diapositive 1">
            <a:extLst>
              <a:ext uri="{FF2B5EF4-FFF2-40B4-BE49-F238E27FC236}">
                <a16:creationId xmlns:a16="http://schemas.microsoft.com/office/drawing/2014/main" id="{B4BEC120-9AC9-40FA-BC4D-71AB6EAC59D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29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516878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13B32E80-E7C4-4186-85BC-2BEE4FA4ADF1}"/>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B9319331-FF00-48BB-8E19-F6898582599A}"/>
              </a:ext>
            </a:extLst>
          </p:cNvPr>
          <p:cNvSpPr>
            <a:spLocks noChangeArrowheads="1"/>
          </p:cNvSpPr>
          <p:nvPr/>
        </p:nvSpPr>
        <p:spPr bwMode="auto">
          <a:xfrm>
            <a:off x="215897" y="820270"/>
            <a:ext cx="10552505"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u="sng" dirty="0">
                <a:solidFill>
                  <a:srgbClr val="7030A0"/>
                </a:solidFill>
                <a:latin typeface="Arial" panose="020B0604020202020204" pitchFamily="34" charset="0"/>
                <a:cs typeface="Arial" panose="020B0604020202020204" pitchFamily="34" charset="0"/>
              </a:rPr>
              <a:t>II. Sommaire</a:t>
            </a:r>
            <a:endParaRPr lang="fr-FR" altLang="fr-FR" sz="1800" u="sng" dirty="0">
              <a:solidFill>
                <a:srgbClr val="7030A0"/>
              </a:solidFill>
              <a:latin typeface="Arial" panose="020B0604020202020204" pitchFamily="34" charset="0"/>
              <a:cs typeface="Arial" panose="020B0604020202020204" pitchFamily="34" charset="0"/>
            </a:endParaRPr>
          </a:p>
          <a:p>
            <a:pPr algn="just" eaLnBrk="1" hangingPunct="1">
              <a:spcBef>
                <a:spcPct val="0"/>
              </a:spcBef>
              <a:buFontTx/>
              <a:buNone/>
            </a:pPr>
            <a:endParaRPr lang="fr-FR" altLang="fr-FR" sz="1600" dirty="0">
              <a:solidFill>
                <a:srgbClr val="7030A0"/>
              </a:solidFill>
            </a:endParaRPr>
          </a:p>
          <a:p>
            <a:pPr algn="just" eaLnBrk="1" hangingPunct="1">
              <a:spcBef>
                <a:spcPct val="0"/>
              </a:spcBef>
              <a:buFontTx/>
              <a:buNone/>
            </a:pPr>
            <a:r>
              <a:rPr lang="fr-FR" altLang="fr-FR" sz="1600" dirty="0">
                <a:solidFill>
                  <a:srgbClr val="7030A0"/>
                </a:solidFill>
              </a:rPr>
              <a:t>1. Définitions.</a:t>
            </a:r>
          </a:p>
          <a:p>
            <a:pPr algn="just" eaLnBrk="1" hangingPunct="1">
              <a:spcBef>
                <a:spcPct val="0"/>
              </a:spcBef>
              <a:buFontTx/>
              <a:buNone/>
            </a:pPr>
            <a:r>
              <a:rPr lang="fr-FR" altLang="fr-FR" sz="1600" dirty="0">
                <a:solidFill>
                  <a:srgbClr val="7030A0"/>
                </a:solidFill>
              </a:rPr>
              <a:t>2. Les enjeux de la protection des végétaux</a:t>
            </a:r>
          </a:p>
          <a:p>
            <a:pPr algn="just">
              <a:spcBef>
                <a:spcPct val="0"/>
              </a:spcBef>
              <a:buNone/>
            </a:pPr>
            <a:r>
              <a:rPr lang="fr-FR" altLang="fr-FR" sz="1600" dirty="0">
                <a:solidFill>
                  <a:srgbClr val="7030A0"/>
                </a:solidFill>
                <a:latin typeface="Arial" panose="020B0604020202020204" pitchFamily="34" charset="0"/>
                <a:cs typeface="Arial" panose="020B0604020202020204" pitchFamily="34" charset="0"/>
              </a:rPr>
              <a:t>3</a:t>
            </a:r>
            <a:r>
              <a:rPr lang="fr-FR" altLang="fr-FR" sz="1400" dirty="0">
                <a:solidFill>
                  <a:srgbClr val="7030A0"/>
                </a:solidFill>
                <a:latin typeface="Arial" panose="020B0604020202020204" pitchFamily="34" charset="0"/>
                <a:cs typeface="Arial" panose="020B0604020202020204" pitchFamily="34" charset="0"/>
              </a:rPr>
              <a:t>. Les méthodes de protection des végétaux</a:t>
            </a:r>
            <a:endParaRPr lang="fr-FR" altLang="fr-FR" sz="1400" dirty="0">
              <a:solidFill>
                <a:srgbClr val="7030A0"/>
              </a:solidFill>
            </a:endParaRPr>
          </a:p>
          <a:p>
            <a:pPr algn="just">
              <a:spcBef>
                <a:spcPct val="0"/>
              </a:spcBef>
              <a:buNone/>
            </a:pPr>
            <a:r>
              <a:rPr lang="fr-FR" altLang="fr-FR" sz="1600" dirty="0">
                <a:solidFill>
                  <a:srgbClr val="7030A0"/>
                </a:solidFill>
                <a:latin typeface="+mn-lt"/>
                <a:cs typeface="Arial" panose="020B0604020202020204" pitchFamily="34" charset="0"/>
              </a:rPr>
              <a:t>4. </a:t>
            </a:r>
            <a:r>
              <a:rPr lang="fr-FR" altLang="fr-FR" sz="1600" dirty="0">
                <a:solidFill>
                  <a:srgbClr val="7030A0"/>
                </a:solidFill>
                <a:latin typeface="+mn-lt"/>
              </a:rPr>
              <a:t>Avantages et inconvénients lutte bio vs phytosanitaires (lutte chimique) vs plantes OGM</a:t>
            </a:r>
          </a:p>
          <a:p>
            <a:pPr algn="just">
              <a:spcBef>
                <a:spcPct val="0"/>
              </a:spcBef>
              <a:buNone/>
            </a:pPr>
            <a:r>
              <a:rPr lang="fr-FR" altLang="fr-FR" sz="1600" dirty="0">
                <a:solidFill>
                  <a:srgbClr val="7030A0"/>
                </a:solidFill>
                <a:latin typeface="+mn-lt"/>
              </a:rPr>
              <a:t>4.1. Phytosanitaires (pesticides, lutte chimique)</a:t>
            </a:r>
          </a:p>
          <a:p>
            <a:pPr algn="just">
              <a:spcBef>
                <a:spcPct val="0"/>
              </a:spcBef>
              <a:buNone/>
            </a:pPr>
            <a:r>
              <a:rPr lang="fr-FR" altLang="fr-FR" sz="1600" dirty="0">
                <a:solidFill>
                  <a:srgbClr val="7030A0"/>
                </a:solidFill>
                <a:latin typeface="+mn-lt"/>
              </a:rPr>
              <a:t>4.2. Plantes transgéniques / Organismes génétiquement modifiés (OGM)</a:t>
            </a:r>
          </a:p>
          <a:p>
            <a:pPr algn="just">
              <a:spcBef>
                <a:spcPct val="0"/>
              </a:spcBef>
              <a:buNone/>
            </a:pPr>
            <a:r>
              <a:rPr lang="fr-FR" altLang="fr-FR" sz="1600" dirty="0">
                <a:solidFill>
                  <a:srgbClr val="7030A0"/>
                </a:solidFill>
                <a:latin typeface="+mn-lt"/>
              </a:rPr>
              <a:t>4.3. Lutte biologique</a:t>
            </a:r>
          </a:p>
          <a:p>
            <a:pPr algn="just">
              <a:spcBef>
                <a:spcPct val="0"/>
              </a:spcBef>
              <a:buNone/>
            </a:pPr>
            <a:r>
              <a:rPr lang="fr-FR" altLang="fr-FR" sz="1600" dirty="0">
                <a:solidFill>
                  <a:srgbClr val="7030A0"/>
                </a:solidFill>
                <a:cs typeface="Arial" panose="020B0604020202020204" pitchFamily="34" charset="0"/>
              </a:rPr>
              <a:t>4.4. Inconvénients des phytosanitaires</a:t>
            </a:r>
          </a:p>
          <a:p>
            <a:pPr algn="just">
              <a:spcBef>
                <a:spcPct val="0"/>
              </a:spcBef>
              <a:buNone/>
            </a:pPr>
            <a:r>
              <a:rPr lang="fr-FR" altLang="fr-FR" sz="1600" dirty="0">
                <a:solidFill>
                  <a:srgbClr val="7030A0"/>
                </a:solidFill>
                <a:latin typeface="+mn-lt"/>
                <a:cs typeface="Arial" panose="020B0604020202020204" pitchFamily="34" charset="0"/>
              </a:rPr>
              <a:t>4.5. Inconvénients des organismes OGM</a:t>
            </a:r>
          </a:p>
          <a:p>
            <a:pPr algn="just">
              <a:spcBef>
                <a:spcPct val="0"/>
              </a:spcBef>
              <a:buNone/>
            </a:pPr>
            <a:r>
              <a:rPr lang="fr-FR" altLang="fr-FR" sz="1600" dirty="0">
                <a:solidFill>
                  <a:srgbClr val="7030A0"/>
                </a:solidFill>
                <a:latin typeface="+mn-lt"/>
                <a:cs typeface="Arial" panose="020B0604020202020204" pitchFamily="34" charset="0"/>
              </a:rPr>
              <a:t>4.6. Inconvénients de la lutte biologique</a:t>
            </a:r>
          </a:p>
          <a:p>
            <a:pPr algn="just">
              <a:spcBef>
                <a:spcPct val="0"/>
              </a:spcBef>
              <a:buNone/>
            </a:pPr>
            <a:r>
              <a:rPr lang="fr-FR" altLang="fr-FR" sz="1600" dirty="0">
                <a:solidFill>
                  <a:srgbClr val="7030A0"/>
                </a:solidFill>
                <a:latin typeface="+mn-lt"/>
                <a:cs typeface="Arial" panose="020B0604020202020204" pitchFamily="34" charset="0"/>
              </a:rPr>
              <a:t>4.7. Buts de la recherche de moyens alternatifs aux phytosanitaires</a:t>
            </a:r>
          </a:p>
          <a:p>
            <a:pPr algn="just">
              <a:spcBef>
                <a:spcPct val="0"/>
              </a:spcBef>
              <a:buNone/>
            </a:pPr>
            <a:endParaRPr lang="fr-FR" altLang="fr-FR" sz="1600" dirty="0">
              <a:solidFill>
                <a:srgbClr val="7030A0"/>
              </a:solidFill>
            </a:endParaRPr>
          </a:p>
          <a:p>
            <a:pPr algn="just">
              <a:spcBef>
                <a:spcPct val="0"/>
              </a:spcBef>
              <a:buNone/>
            </a:pPr>
            <a:r>
              <a:rPr lang="fr-FR" altLang="fr-FR" sz="1600" dirty="0">
                <a:solidFill>
                  <a:srgbClr val="7030A0"/>
                </a:solidFill>
              </a:rPr>
              <a:t>5. </a:t>
            </a:r>
            <a:r>
              <a:rPr lang="fr-FR" altLang="fr-FR" sz="1600" b="1" dirty="0">
                <a:solidFill>
                  <a:srgbClr val="7030A0"/>
                </a:solidFill>
              </a:rPr>
              <a:t>Lutte biologique</a:t>
            </a:r>
          </a:p>
          <a:p>
            <a:pPr algn="just">
              <a:spcBef>
                <a:spcPct val="0"/>
              </a:spcBef>
              <a:buNone/>
            </a:pPr>
            <a:r>
              <a:rPr lang="fr-FR" altLang="fr-FR" sz="1600" dirty="0">
                <a:solidFill>
                  <a:srgbClr val="6600CC"/>
                </a:solidFill>
              </a:rPr>
              <a:t>5.1 Définition</a:t>
            </a:r>
          </a:p>
          <a:p>
            <a:pPr algn="just">
              <a:spcBef>
                <a:spcPct val="0"/>
              </a:spcBef>
              <a:buNone/>
            </a:pPr>
            <a:r>
              <a:rPr lang="fr-FR" altLang="fr-FR" sz="1600" dirty="0">
                <a:solidFill>
                  <a:srgbClr val="6600CC"/>
                </a:solidFill>
              </a:rPr>
              <a:t>5.2. Pourquoi la lutte biologique ?</a:t>
            </a:r>
          </a:p>
          <a:p>
            <a:pPr algn="just">
              <a:spcBef>
                <a:spcPct val="0"/>
              </a:spcBef>
              <a:buNone/>
            </a:pPr>
            <a:r>
              <a:rPr lang="fr-FR" altLang="fr-FR" sz="1600" dirty="0">
                <a:solidFill>
                  <a:srgbClr val="6600CC"/>
                </a:solidFill>
              </a:rPr>
              <a:t>5.3. Mécanismes mis en jeux</a:t>
            </a:r>
          </a:p>
          <a:p>
            <a:pPr algn="just">
              <a:spcBef>
                <a:spcPct val="0"/>
              </a:spcBef>
              <a:buNone/>
            </a:pPr>
            <a:r>
              <a:rPr lang="fr-FR" altLang="fr-FR" sz="1600" dirty="0">
                <a:solidFill>
                  <a:srgbClr val="6600CC"/>
                </a:solidFill>
              </a:rPr>
              <a:t>5.4. Stratégies de la lutte biologique</a:t>
            </a:r>
          </a:p>
          <a:p>
            <a:pPr algn="just">
              <a:spcBef>
                <a:spcPct val="0"/>
              </a:spcBef>
              <a:buNone/>
            </a:pPr>
            <a:r>
              <a:rPr lang="fr-FR" altLang="fr-FR" sz="1600" dirty="0">
                <a:solidFill>
                  <a:srgbClr val="6600CC"/>
                </a:solidFill>
              </a:rPr>
              <a:t>5.5. Les prédateurs</a:t>
            </a:r>
          </a:p>
          <a:p>
            <a:pPr algn="just">
              <a:spcBef>
                <a:spcPct val="0"/>
              </a:spcBef>
              <a:buNone/>
            </a:pPr>
            <a:r>
              <a:rPr lang="fr-FR" altLang="fr-FR" sz="1600" dirty="0">
                <a:solidFill>
                  <a:srgbClr val="6600CC"/>
                </a:solidFill>
              </a:rPr>
              <a:t>5.6. Les parasitoïdes</a:t>
            </a:r>
          </a:p>
          <a:p>
            <a:pPr algn="just">
              <a:spcBef>
                <a:spcPct val="0"/>
              </a:spcBef>
              <a:buNone/>
            </a:pPr>
            <a:r>
              <a:rPr lang="fr-FR" altLang="fr-FR" sz="1600" dirty="0">
                <a:solidFill>
                  <a:srgbClr val="6600CC"/>
                </a:solidFill>
              </a:rPr>
              <a:t>5.7. Les parasites ou pathogènes</a:t>
            </a:r>
          </a:p>
          <a:p>
            <a:pPr algn="just">
              <a:spcBef>
                <a:spcPct val="0"/>
              </a:spcBef>
              <a:buNone/>
            </a:pPr>
            <a:r>
              <a:rPr lang="fr-FR" altLang="fr-FR" sz="1600" dirty="0">
                <a:solidFill>
                  <a:srgbClr val="6600CC"/>
                </a:solidFill>
              </a:rPr>
              <a:t>5.8. Couples auxiliaires et cibles (prédateur – proie)</a:t>
            </a:r>
          </a:p>
        </p:txBody>
      </p:sp>
      <p:pic>
        <p:nvPicPr>
          <p:cNvPr id="4" name="Image 3">
            <a:extLst>
              <a:ext uri="{FF2B5EF4-FFF2-40B4-BE49-F238E27FC236}">
                <a16:creationId xmlns:a16="http://schemas.microsoft.com/office/drawing/2014/main" id="{0092D099-3B31-43EE-BC51-CA453B2E3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7952" y="1097279"/>
            <a:ext cx="2495550" cy="1828800"/>
          </a:xfrm>
          <a:prstGeom prst="rect">
            <a:avLst/>
          </a:prstGeom>
        </p:spPr>
      </p:pic>
      <p:pic>
        <p:nvPicPr>
          <p:cNvPr id="6" name="Image 5">
            <a:extLst>
              <a:ext uri="{FF2B5EF4-FFF2-40B4-BE49-F238E27FC236}">
                <a16:creationId xmlns:a16="http://schemas.microsoft.com/office/drawing/2014/main" id="{BF3C68A2-ECE8-4FAD-A2CB-C4F7F4F53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272" y="3136537"/>
            <a:ext cx="3028950" cy="1504950"/>
          </a:xfrm>
          <a:prstGeom prst="rect">
            <a:avLst/>
          </a:prstGeom>
        </p:spPr>
      </p:pic>
      <p:pic>
        <p:nvPicPr>
          <p:cNvPr id="8" name="Image 7">
            <a:extLst>
              <a:ext uri="{FF2B5EF4-FFF2-40B4-BE49-F238E27FC236}">
                <a16:creationId xmlns:a16="http://schemas.microsoft.com/office/drawing/2014/main" id="{0CE81C49-2E52-454A-A461-0A06A2DAC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149" y="4823164"/>
            <a:ext cx="2466975" cy="1847850"/>
          </a:xfrm>
          <a:prstGeom prst="rect">
            <a:avLst/>
          </a:prstGeom>
        </p:spPr>
      </p:pic>
      <p:sp>
        <p:nvSpPr>
          <p:cNvPr id="7" name="Espace réservé du numéro de diapositive 1">
            <a:extLst>
              <a:ext uri="{FF2B5EF4-FFF2-40B4-BE49-F238E27FC236}">
                <a16:creationId xmlns:a16="http://schemas.microsoft.com/office/drawing/2014/main" id="{9E639485-3BA5-433A-9749-57D3ECC95D8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606869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102EC0-3284-4691-B61A-DEFDBEBC019F}"/>
              </a:ext>
            </a:extLst>
          </p:cNvPr>
          <p:cNvSpPr/>
          <p:nvPr/>
        </p:nvSpPr>
        <p:spPr>
          <a:xfrm>
            <a:off x="116689" y="780834"/>
            <a:ext cx="9011826"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49493CF2-778A-4369-B565-F1B822438682}"/>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56E1FD0D-DD35-4E0D-9671-78057562191A}"/>
              </a:ext>
            </a:extLst>
          </p:cNvPr>
          <p:cNvSpPr/>
          <p:nvPr/>
        </p:nvSpPr>
        <p:spPr>
          <a:xfrm>
            <a:off x="116688" y="1150167"/>
            <a:ext cx="11972217" cy="2862322"/>
          </a:xfrm>
          <a:prstGeom prst="rect">
            <a:avLst/>
          </a:prstGeom>
        </p:spPr>
        <p:txBody>
          <a:bodyPr wrap="square">
            <a:spAutoFit/>
          </a:bodyPr>
          <a:lstStyle/>
          <a:p>
            <a:pPr>
              <a:spcBef>
                <a:spcPct val="0"/>
              </a:spcBef>
              <a:buNone/>
            </a:pPr>
            <a:r>
              <a:rPr lang="fr-FR" altLang="fr-FR" b="1" dirty="0">
                <a:solidFill>
                  <a:srgbClr val="C00000"/>
                </a:solidFill>
                <a:latin typeface="Arial" panose="020B0604020202020204" pitchFamily="34" charset="0"/>
              </a:rPr>
              <a:t>4.5. Inconvénients des organismes OGM (suite et fin)</a:t>
            </a:r>
          </a:p>
          <a:p>
            <a:pPr algn="just">
              <a:spcBef>
                <a:spcPct val="0"/>
              </a:spcBef>
            </a:pPr>
            <a:endParaRPr lang="fr-FR" altLang="fr-FR" b="1" dirty="0">
              <a:solidFill>
                <a:srgbClr val="FF0000"/>
              </a:solidFill>
              <a:latin typeface="Arial" panose="020B0604020202020204" pitchFamily="34" charset="0"/>
            </a:endParaRPr>
          </a:p>
          <a:p>
            <a:pPr algn="just">
              <a:spcBef>
                <a:spcPct val="0"/>
              </a:spcBef>
            </a:pPr>
            <a:r>
              <a:rPr lang="fr-FR" altLang="fr-FR" b="1" dirty="0">
                <a:solidFill>
                  <a:srgbClr val="FF0000"/>
                </a:solidFill>
                <a:latin typeface="Arial" panose="020B0604020202020204" pitchFamily="34" charset="0"/>
              </a:rPr>
              <a:t>Risques sur la biodiversité des espèces, du fait :</a:t>
            </a:r>
          </a:p>
          <a:p>
            <a:pPr algn="just">
              <a:spcBef>
                <a:spcPct val="0"/>
              </a:spcBef>
            </a:pPr>
            <a:r>
              <a:rPr lang="fr-FR" altLang="fr-FR" dirty="0">
                <a:solidFill>
                  <a:srgbClr val="EE4422"/>
                </a:solidFill>
                <a:latin typeface="Arial" panose="020B0604020202020204" pitchFamily="34" charset="0"/>
              </a:rPr>
              <a:t> </a:t>
            </a:r>
          </a:p>
          <a:p>
            <a:pPr algn="just">
              <a:spcBef>
                <a:spcPct val="0"/>
              </a:spcBef>
            </a:pPr>
            <a:r>
              <a:rPr lang="fr-FR" altLang="fr-FR" dirty="0">
                <a:solidFill>
                  <a:srgbClr val="EE4422"/>
                </a:solidFill>
                <a:latin typeface="Arial" panose="020B0604020202020204" pitchFamily="34" charset="0"/>
              </a:rPr>
              <a:t>a) de la plus grande résistance des espèces transgéniques, par rapports aux espèces naturelles _ à étudier et vérifier (?) _ =&gt; dans ces cas, l’hybridation des variétés naturelles avec les espèces transgéniques pourraient présenter un risque pour la biodiversité (°). </a:t>
            </a:r>
          </a:p>
          <a:p>
            <a:pPr algn="just">
              <a:spcBef>
                <a:spcPct val="0"/>
              </a:spcBef>
            </a:pPr>
            <a:r>
              <a:rPr lang="fr-FR" altLang="fr-FR" dirty="0">
                <a:solidFill>
                  <a:srgbClr val="EE4422"/>
                </a:solidFill>
                <a:latin typeface="Arial" panose="020B0604020202020204" pitchFamily="34" charset="0"/>
              </a:rPr>
              <a:t> b) Risque que agriculteurs ne choisissent que les semences transgéniques, au détriment des semences traditionnelles (ou paysannes) =&gt; donc risque de perte de biodiversité (problème du recul du maïs mexicain face à la concurrence du maïs BT, par exemple).</a:t>
            </a:r>
            <a:endParaRPr lang="fr-FR" altLang="fr-FR" dirty="0">
              <a:solidFill>
                <a:srgbClr val="FF0000"/>
              </a:solidFill>
              <a:latin typeface="Arial" panose="020B0604020202020204" pitchFamily="34" charset="0"/>
            </a:endParaRPr>
          </a:p>
        </p:txBody>
      </p:sp>
      <p:pic>
        <p:nvPicPr>
          <p:cNvPr id="5" name="Image 6" descr="200px-Genetic-engineering-wheat.jpg">
            <a:extLst>
              <a:ext uri="{FF2B5EF4-FFF2-40B4-BE49-F238E27FC236}">
                <a16:creationId xmlns:a16="http://schemas.microsoft.com/office/drawing/2014/main" id="{586D6ABC-B9C5-4D53-9E92-9E8E9569CB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2852" y="4724840"/>
            <a:ext cx="1540698" cy="213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506338E-19D6-49F4-8E8E-4879C82D5EDC}"/>
              </a:ext>
            </a:extLst>
          </p:cNvPr>
          <p:cNvSpPr/>
          <p:nvPr/>
        </p:nvSpPr>
        <p:spPr>
          <a:xfrm>
            <a:off x="116687" y="4012490"/>
            <a:ext cx="10152944" cy="830997"/>
          </a:xfrm>
          <a:prstGeom prst="rect">
            <a:avLst/>
          </a:prstGeom>
        </p:spPr>
        <p:txBody>
          <a:bodyPr wrap="square">
            <a:spAutoFit/>
          </a:bodyPr>
          <a:lstStyle/>
          <a:p>
            <a:pPr algn="just">
              <a:spcBef>
                <a:spcPct val="0"/>
              </a:spcBef>
            </a:pPr>
            <a:r>
              <a:rPr lang="fr-FR" altLang="fr-FR" sz="1200" dirty="0">
                <a:solidFill>
                  <a:srgbClr val="EE4422"/>
                </a:solidFill>
                <a:latin typeface="Arial" panose="020B0604020202020204" pitchFamily="34" charset="0"/>
              </a:rPr>
              <a:t>(°) Dans ce cas, avec  moins de variétés d’une espèces vivants, risque de plus grandes fragilité de l’espèce face à la survenue d’une pandémie, liée à une nouvelle maladie inconnue (pandémie non prévue par MONSANTO). </a:t>
            </a:r>
          </a:p>
          <a:p>
            <a:pPr algn="just">
              <a:spcBef>
                <a:spcPct val="0"/>
              </a:spcBef>
            </a:pPr>
            <a:r>
              <a:rPr lang="fr-FR" altLang="fr-FR" sz="1200" dirty="0">
                <a:solidFill>
                  <a:srgbClr val="EE4422"/>
                </a:solidFill>
                <a:latin typeface="Arial" panose="020B0604020202020204" pitchFamily="34" charset="0"/>
              </a:rPr>
              <a:t>Note:  Si un jour, il finançait les conservatoires biologiques (de semences, d’arbres, vergers …), on pourrait alors croire à la bonne volonté de « sauver la planète » de MONSANTO. Mais ce n’est pas le cas (!).</a:t>
            </a:r>
          </a:p>
        </p:txBody>
      </p:sp>
      <p:sp>
        <p:nvSpPr>
          <p:cNvPr id="7" name="ZoneTexte 7">
            <a:extLst>
              <a:ext uri="{FF2B5EF4-FFF2-40B4-BE49-F238E27FC236}">
                <a16:creationId xmlns:a16="http://schemas.microsoft.com/office/drawing/2014/main" id="{5F26C6F4-0C51-4DA4-B93C-9DAB7646C6CC}"/>
              </a:ext>
            </a:extLst>
          </p:cNvPr>
          <p:cNvSpPr txBox="1">
            <a:spLocks noChangeArrowheads="1"/>
          </p:cNvSpPr>
          <p:nvPr/>
        </p:nvSpPr>
        <p:spPr bwMode="auto">
          <a:xfrm>
            <a:off x="1069394" y="6120420"/>
            <a:ext cx="41237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Grains de blé résistants à une maladie, obtenus à partir d’une </a:t>
            </a:r>
            <a:r>
              <a:rPr lang="fr-FR" altLang="fr-FR" sz="1200" dirty="0">
                <a:solidFill>
                  <a:srgbClr val="7030A0"/>
                </a:solidFill>
                <a:latin typeface="Arial" panose="020B0604020202020204" pitchFamily="34" charset="0"/>
                <a:hlinkClick r:id="rId3" tooltip="Enzyme"/>
              </a:rPr>
              <a:t>enzyme</a:t>
            </a:r>
            <a:r>
              <a:rPr lang="fr-FR" altLang="fr-FR" sz="1200" dirty="0">
                <a:solidFill>
                  <a:srgbClr val="7030A0"/>
                </a:solidFill>
                <a:latin typeface="Arial" panose="020B0604020202020204" pitchFamily="34" charset="0"/>
              </a:rPr>
              <a:t> fabriquant naturellement des antibiotiques.</a:t>
            </a:r>
          </a:p>
        </p:txBody>
      </p:sp>
      <p:pic>
        <p:nvPicPr>
          <p:cNvPr id="10" name="Image 4" descr="LeMondeSelonMonsanto.jpg">
            <a:extLst>
              <a:ext uri="{FF2B5EF4-FFF2-40B4-BE49-F238E27FC236}">
                <a16:creationId xmlns:a16="http://schemas.microsoft.com/office/drawing/2014/main" id="{6399CB32-C62D-4F2C-AB12-132ABDA0A8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69630" y="4174879"/>
            <a:ext cx="1819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2DEC30A3-0B49-46FA-97E7-C6B94C0B39B8}"/>
              </a:ext>
            </a:extLst>
          </p:cNvPr>
          <p:cNvSpPr txBox="1">
            <a:spLocks noChangeArrowheads="1"/>
          </p:cNvSpPr>
          <p:nvPr/>
        </p:nvSpPr>
        <p:spPr bwMode="auto">
          <a:xfrm>
            <a:off x="7702475" y="5290310"/>
            <a:ext cx="2474259" cy="139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i="1" dirty="0">
                <a:solidFill>
                  <a:srgbClr val="7030A0"/>
                </a:solidFill>
                <a:latin typeface="Arial" panose="020B0604020202020204" pitchFamily="34" charset="0"/>
              </a:rPr>
              <a:t>Le Monde selon Monsanto</a:t>
            </a:r>
            <a:r>
              <a:rPr lang="fr-FR" altLang="fr-FR" sz="1200" dirty="0">
                <a:solidFill>
                  <a:srgbClr val="7030A0"/>
                </a:solidFill>
                <a:latin typeface="Arial" panose="020B0604020202020204" pitchFamily="34" charset="0"/>
              </a:rPr>
              <a:t>, un documentaire de Marie-Monique Robin, qui dénonce les pratiques commerciales de Monsanto </a:t>
            </a:r>
            <a:r>
              <a:rPr lang="fr-FR" altLang="fr-FR" sz="1200" dirty="0">
                <a:solidFill>
                  <a:srgbClr val="7030A0"/>
                </a:solidFill>
              </a:rPr>
              <a:t>→</a:t>
            </a:r>
          </a:p>
          <a:p>
            <a:pPr algn="just" eaLnBrk="1" hangingPunct="1">
              <a:spcBef>
                <a:spcPct val="0"/>
              </a:spcBef>
              <a:buFontTx/>
              <a:buNone/>
            </a:pPr>
            <a:r>
              <a:rPr lang="fr-FR" altLang="fr-FR" sz="1200" dirty="0">
                <a:solidFill>
                  <a:srgbClr val="7030A0"/>
                </a:solidFill>
              </a:rPr>
              <a:t>Source : </a:t>
            </a:r>
            <a:r>
              <a:rPr lang="fr-FR" altLang="fr-FR" sz="1200" dirty="0">
                <a:solidFill>
                  <a:srgbClr val="7030A0"/>
                </a:solidFill>
                <a:hlinkClick r:id="rId5"/>
              </a:rPr>
              <a:t>http://objectifvert.wordpress.com/tag/monsanto/</a:t>
            </a:r>
            <a:r>
              <a:rPr lang="fr-FR" altLang="fr-FR" sz="1200" dirty="0">
                <a:solidFill>
                  <a:srgbClr val="7030A0"/>
                </a:solidFill>
              </a:rPr>
              <a:t> </a:t>
            </a:r>
            <a:endParaRPr lang="fr-FR" altLang="fr-FR" sz="1200" dirty="0">
              <a:solidFill>
                <a:srgbClr val="7030A0"/>
              </a:solidFill>
              <a:latin typeface="Arial" panose="020B0604020202020204" pitchFamily="34" charset="0"/>
            </a:endParaRPr>
          </a:p>
        </p:txBody>
      </p:sp>
      <p:sp>
        <p:nvSpPr>
          <p:cNvPr id="12" name="Espace réservé du numéro de diapositive 1">
            <a:extLst>
              <a:ext uri="{FF2B5EF4-FFF2-40B4-BE49-F238E27FC236}">
                <a16:creationId xmlns:a16="http://schemas.microsoft.com/office/drawing/2014/main" id="{B0965AFE-83E3-4503-953F-EE7475660B3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30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085651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7C825-D557-4456-8CCD-38ECE6355EC4}"/>
              </a:ext>
            </a:extLst>
          </p:cNvPr>
          <p:cNvSpPr/>
          <p:nvPr/>
        </p:nvSpPr>
        <p:spPr>
          <a:xfrm>
            <a:off x="116689" y="780834"/>
            <a:ext cx="10807189"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vs plantes OGM (suite)</a:t>
            </a:r>
            <a:endParaRPr lang="fr-FR" altLang="fr-FR" b="1" dirty="0">
              <a:solidFill>
                <a:srgbClr val="7030A0"/>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05229020-9947-4144-BA69-4E0A52C6E309}"/>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CB8ED5DF-DA21-47C2-A545-C0259E032A19}"/>
              </a:ext>
            </a:extLst>
          </p:cNvPr>
          <p:cNvSpPr/>
          <p:nvPr/>
        </p:nvSpPr>
        <p:spPr>
          <a:xfrm>
            <a:off x="116689" y="1598939"/>
            <a:ext cx="12075311" cy="5262979"/>
          </a:xfrm>
          <a:prstGeom prst="rect">
            <a:avLst/>
          </a:prstGeom>
        </p:spPr>
        <p:txBody>
          <a:bodyPr wrap="square">
            <a:spAutoFit/>
          </a:bodyPr>
          <a:lstStyle/>
          <a:p>
            <a:pPr algn="just">
              <a:defRPr/>
            </a:pPr>
            <a:r>
              <a:rPr lang="fr-FR" altLang="fr-FR" sz="1700" dirty="0">
                <a:solidFill>
                  <a:srgbClr val="7030A0"/>
                </a:solidFill>
                <a:latin typeface="Arial" panose="020B0604020202020204" pitchFamily="34" charset="0"/>
              </a:rPr>
              <a:t>Utilisation d’insectes auxiliaires (prédateurs ou parasites d’insectes …) : </a:t>
            </a:r>
          </a:p>
          <a:p>
            <a:pPr algn="just">
              <a:defRPr/>
            </a:pPr>
            <a:r>
              <a:rPr lang="fr-FR" sz="1700" b="1" dirty="0">
                <a:solidFill>
                  <a:srgbClr val="C00000"/>
                </a:solidFill>
                <a:latin typeface="Arial" charset="0"/>
              </a:rPr>
              <a:t>Erreurs à ne pas commettre </a:t>
            </a:r>
            <a:r>
              <a:rPr lang="fr-FR" sz="1700" dirty="0">
                <a:solidFill>
                  <a:srgbClr val="C00000"/>
                </a:solidFill>
                <a:latin typeface="Arial" charset="0"/>
              </a:rPr>
              <a:t>: </a:t>
            </a:r>
          </a:p>
          <a:p>
            <a:pPr algn="just">
              <a:defRPr/>
            </a:pPr>
            <a:endParaRPr lang="fr-FR" sz="1700" dirty="0">
              <a:solidFill>
                <a:srgbClr val="C00000"/>
              </a:solidFill>
              <a:latin typeface="Arial" charset="0"/>
            </a:endParaRPr>
          </a:p>
          <a:p>
            <a:pPr algn="just">
              <a:defRPr/>
            </a:pPr>
            <a:r>
              <a:rPr lang="fr-FR" sz="1700" dirty="0">
                <a:solidFill>
                  <a:srgbClr val="C00000"/>
                </a:solidFill>
                <a:latin typeface="Arial" charset="0"/>
              </a:rPr>
              <a:t>Méconnaissance des conditions de croissance des auxiliaires :</a:t>
            </a:r>
          </a:p>
          <a:p>
            <a:pPr algn="just">
              <a:defRPr/>
            </a:pPr>
            <a:r>
              <a:rPr lang="fr-FR" sz="1700" dirty="0">
                <a:solidFill>
                  <a:srgbClr val="C00000"/>
                </a:solidFill>
                <a:latin typeface="Arial" charset="0"/>
              </a:rPr>
              <a:t>Ex.: avec </a:t>
            </a:r>
            <a:r>
              <a:rPr lang="fr-FR" sz="1700" i="1" dirty="0" err="1">
                <a:solidFill>
                  <a:srgbClr val="C00000"/>
                </a:solidFill>
                <a:latin typeface="Arial" charset="0"/>
              </a:rPr>
              <a:t>Encarsia</a:t>
            </a:r>
            <a:r>
              <a:rPr lang="fr-FR" sz="1700" dirty="0">
                <a:solidFill>
                  <a:srgbClr val="C00000"/>
                </a:solidFill>
                <a:latin typeface="Arial" charset="0"/>
              </a:rPr>
              <a:t>: on ne chauffe pas assez… lumière, humidité, etc..</a:t>
            </a:r>
          </a:p>
          <a:p>
            <a:pPr algn="just">
              <a:defRPr/>
            </a:pPr>
            <a:endParaRPr lang="fr-FR" sz="1700" dirty="0">
              <a:solidFill>
                <a:srgbClr val="C00000"/>
              </a:solidFill>
              <a:latin typeface="Arial" charset="0"/>
            </a:endParaRPr>
          </a:p>
          <a:p>
            <a:pPr marL="342900" indent="-342900" algn="just">
              <a:buFont typeface="+mj-lt"/>
              <a:buAutoNum type="arabicPeriod"/>
              <a:defRPr/>
            </a:pPr>
            <a:r>
              <a:rPr lang="fr-FR" sz="1700" dirty="0">
                <a:solidFill>
                  <a:srgbClr val="C00000"/>
                </a:solidFill>
                <a:latin typeface="Arial" charset="0"/>
              </a:rPr>
              <a:t> Conditions d’introduction non respectées.</a:t>
            </a:r>
          </a:p>
          <a:p>
            <a:pPr marL="342900" indent="-342900" algn="just">
              <a:buFont typeface="+mj-lt"/>
              <a:buAutoNum type="arabicPeriod"/>
              <a:defRPr/>
            </a:pPr>
            <a:r>
              <a:rPr lang="fr-FR" sz="1700" dirty="0">
                <a:solidFill>
                  <a:srgbClr val="C00000"/>
                </a:solidFill>
                <a:latin typeface="Arial" charset="0"/>
              </a:rPr>
              <a:t> Moment de la journée.</a:t>
            </a:r>
          </a:p>
          <a:p>
            <a:pPr marL="342900" indent="-342900" algn="just">
              <a:buFont typeface="+mj-lt"/>
              <a:buAutoNum type="arabicPeriod"/>
              <a:defRPr/>
            </a:pPr>
            <a:r>
              <a:rPr lang="fr-FR" sz="1700" dirty="0">
                <a:solidFill>
                  <a:srgbClr val="C00000"/>
                </a:solidFill>
                <a:latin typeface="Arial" charset="0"/>
              </a:rPr>
              <a:t> Où dans le plant ?</a:t>
            </a:r>
          </a:p>
          <a:p>
            <a:pPr marL="342900" indent="-342900" algn="just">
              <a:buFont typeface="+mj-lt"/>
              <a:buAutoNum type="arabicPeriod"/>
              <a:defRPr/>
            </a:pPr>
            <a:r>
              <a:rPr lang="fr-FR" sz="1700" dirty="0">
                <a:solidFill>
                  <a:srgbClr val="C00000"/>
                </a:solidFill>
                <a:latin typeface="Arial" charset="0"/>
              </a:rPr>
              <a:t> Taux d’introduction.</a:t>
            </a:r>
          </a:p>
          <a:p>
            <a:pPr marL="342900" indent="-342900" algn="just">
              <a:buFont typeface="+mj-lt"/>
              <a:buAutoNum type="arabicPeriod"/>
              <a:defRPr/>
            </a:pPr>
            <a:r>
              <a:rPr lang="fr-FR" sz="1700" dirty="0">
                <a:solidFill>
                  <a:srgbClr val="C00000"/>
                </a:solidFill>
                <a:latin typeface="Arial" charset="0"/>
              </a:rPr>
              <a:t> Réintroductions.</a:t>
            </a:r>
          </a:p>
          <a:p>
            <a:pPr marL="342900" indent="-342900" algn="just">
              <a:buFont typeface="+mj-lt"/>
              <a:buAutoNum type="arabicPeriod"/>
              <a:defRPr/>
            </a:pPr>
            <a:r>
              <a:rPr lang="fr-FR" sz="1700" dirty="0">
                <a:solidFill>
                  <a:srgbClr val="C00000"/>
                </a:solidFill>
                <a:latin typeface="Arial" charset="0"/>
              </a:rPr>
              <a:t> Introduction souvent trop tardives…</a:t>
            </a:r>
          </a:p>
          <a:p>
            <a:pPr marL="342900" indent="-342900" algn="just">
              <a:buFont typeface="+mj-lt"/>
              <a:buAutoNum type="arabicPeriod"/>
              <a:defRPr/>
            </a:pPr>
            <a:r>
              <a:rPr lang="fr-FR" sz="1700" b="1" dirty="0">
                <a:solidFill>
                  <a:srgbClr val="C00000"/>
                </a:solidFill>
                <a:latin typeface="Arial" charset="0"/>
              </a:rPr>
              <a:t> Présence de résidus de pesticides: point majeur !</a:t>
            </a:r>
          </a:p>
          <a:p>
            <a:pPr marL="342900" indent="-342900" algn="just">
              <a:buFont typeface="+mj-lt"/>
              <a:buAutoNum type="arabicPeriod"/>
              <a:defRPr/>
            </a:pPr>
            <a:r>
              <a:rPr lang="fr-FR" sz="1700" dirty="0">
                <a:solidFill>
                  <a:srgbClr val="C00000"/>
                </a:solidFill>
                <a:latin typeface="Arial" charset="0"/>
              </a:rPr>
              <a:t> Manque de rigueur dans le dépistage !</a:t>
            </a:r>
          </a:p>
          <a:p>
            <a:pPr marL="342900" indent="-342900" algn="just">
              <a:buFont typeface="+mj-lt"/>
              <a:buAutoNum type="arabicPeriod"/>
              <a:defRPr/>
            </a:pPr>
            <a:r>
              <a:rPr lang="fr-FR" sz="1700" dirty="0">
                <a:solidFill>
                  <a:srgbClr val="C00000"/>
                </a:solidFill>
                <a:latin typeface="Arial" charset="0"/>
              </a:rPr>
              <a:t> Manque de rigueur dans les diverse mesures préventives.</a:t>
            </a:r>
          </a:p>
          <a:p>
            <a:pPr marL="342900" indent="-342900" algn="just">
              <a:buFont typeface="+mj-lt"/>
              <a:buAutoNum type="arabicPeriod"/>
              <a:defRPr/>
            </a:pPr>
            <a:r>
              <a:rPr lang="fr-FR" sz="1700" dirty="0">
                <a:solidFill>
                  <a:srgbClr val="C00000"/>
                </a:solidFill>
                <a:latin typeface="Arial" charset="0"/>
              </a:rPr>
              <a:t> Trop de délai entre la réception des auxiliaires et leur application.</a:t>
            </a:r>
          </a:p>
          <a:p>
            <a:pPr marL="342900" indent="-342900" algn="just">
              <a:buFont typeface="+mj-lt"/>
              <a:buAutoNum type="arabicPeriod"/>
              <a:defRPr/>
            </a:pPr>
            <a:r>
              <a:rPr lang="fr-FR" sz="1700" dirty="0">
                <a:solidFill>
                  <a:srgbClr val="C00000"/>
                </a:solidFill>
                <a:latin typeface="Arial" charset="0"/>
              </a:rPr>
              <a:t> Mauvaises conditions d’entreposage de ceux-ci à la ferme ou à l’exploitation.</a:t>
            </a:r>
          </a:p>
          <a:p>
            <a:pPr marL="342900" indent="-342900" algn="just">
              <a:buFont typeface="+mj-lt"/>
              <a:buAutoNum type="arabicPeriod"/>
              <a:defRPr/>
            </a:pPr>
            <a:r>
              <a:rPr lang="fr-FR" sz="1700" dirty="0">
                <a:solidFill>
                  <a:srgbClr val="C00000"/>
                </a:solidFill>
                <a:latin typeface="Arial" charset="0"/>
              </a:rPr>
              <a:t> Arrêt trop hâtif des introductions et/ou mauvaise interprétation des résultats.</a:t>
            </a:r>
          </a:p>
          <a:p>
            <a:pPr algn="just">
              <a:defRPr/>
            </a:pPr>
            <a:endParaRPr lang="fr-FR" sz="1000" dirty="0">
              <a:solidFill>
                <a:srgbClr val="005C2A"/>
              </a:solidFill>
              <a:latin typeface="Arial" charset="0"/>
            </a:endParaRPr>
          </a:p>
          <a:p>
            <a:pPr algn="just">
              <a:defRPr/>
            </a:pPr>
            <a:r>
              <a:rPr lang="fr-FR" sz="1000" dirty="0">
                <a:solidFill>
                  <a:srgbClr val="005C2A"/>
                </a:solidFill>
                <a:latin typeface="Arial" charset="0"/>
              </a:rPr>
              <a:t>Source </a:t>
            </a:r>
            <a:r>
              <a:rPr lang="fr-FR" sz="1000" i="1" dirty="0">
                <a:solidFill>
                  <a:srgbClr val="005C2A"/>
                </a:solidFill>
                <a:latin typeface="Arial" charset="0"/>
              </a:rPr>
              <a:t>: Lutte biologique. Que retirer de l’expérience des producteurs de légumes de serre?, </a:t>
            </a:r>
            <a:r>
              <a:rPr lang="fr-FR" sz="1000" dirty="0">
                <a:solidFill>
                  <a:srgbClr val="005C2A"/>
                </a:solidFill>
                <a:latin typeface="Arial" charset="0"/>
              </a:rPr>
              <a:t>André CARRIER, agronome, M. Sc., Conseiller régional en horticulture, Direction régionale de la Chaudière-Appalaches (Canada), Janvier 2008.</a:t>
            </a:r>
            <a:endParaRPr lang="fr-FR" dirty="0">
              <a:solidFill>
                <a:srgbClr val="C00000"/>
              </a:solidFill>
              <a:latin typeface="Arial" charset="0"/>
            </a:endParaRPr>
          </a:p>
        </p:txBody>
      </p:sp>
      <p:sp>
        <p:nvSpPr>
          <p:cNvPr id="5" name="Rectangle 4">
            <a:extLst>
              <a:ext uri="{FF2B5EF4-FFF2-40B4-BE49-F238E27FC236}">
                <a16:creationId xmlns:a16="http://schemas.microsoft.com/office/drawing/2014/main" id="{6E8BCC21-99EA-47AF-8D3A-CA9436103CC5}"/>
              </a:ext>
            </a:extLst>
          </p:cNvPr>
          <p:cNvSpPr/>
          <p:nvPr/>
        </p:nvSpPr>
        <p:spPr>
          <a:xfrm>
            <a:off x="116689" y="1189886"/>
            <a:ext cx="4557658" cy="369332"/>
          </a:xfrm>
          <a:prstGeom prst="rect">
            <a:avLst/>
          </a:prstGeom>
        </p:spPr>
        <p:txBody>
          <a:bodyPr wrap="none">
            <a:spAutoFit/>
          </a:bodyPr>
          <a:lstStyle/>
          <a:p>
            <a:pPr>
              <a:spcBef>
                <a:spcPct val="0"/>
              </a:spcBef>
            </a:pPr>
            <a:r>
              <a:rPr lang="fr-FR" altLang="fr-FR" b="1" dirty="0">
                <a:solidFill>
                  <a:srgbClr val="C00000"/>
                </a:solidFill>
                <a:latin typeface="Arial" panose="020B0604020202020204" pitchFamily="34" charset="0"/>
              </a:rPr>
              <a:t>4.6. Inconvénients de la lutte biologique</a:t>
            </a:r>
          </a:p>
        </p:txBody>
      </p:sp>
      <p:sp>
        <p:nvSpPr>
          <p:cNvPr id="6" name="Espace réservé du numéro de diapositive 1">
            <a:extLst>
              <a:ext uri="{FF2B5EF4-FFF2-40B4-BE49-F238E27FC236}">
                <a16:creationId xmlns:a16="http://schemas.microsoft.com/office/drawing/2014/main" id="{9D167378-61AC-4FC5-8D0C-84B5FE231EFB}"/>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31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031163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F81E0CE-3986-416C-AE17-0219FED0760A}"/>
              </a:ext>
            </a:extLst>
          </p:cNvPr>
          <p:cNvSpPr/>
          <p:nvPr/>
        </p:nvSpPr>
        <p:spPr>
          <a:xfrm>
            <a:off x="116689" y="780834"/>
            <a:ext cx="9704323"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(suite et fin)</a:t>
            </a:r>
            <a:endParaRPr lang="fr-FR" altLang="fr-FR" b="1" dirty="0">
              <a:solidFill>
                <a:srgbClr val="7030A0"/>
              </a:solidFill>
              <a:latin typeface="Arial" panose="020B0604020202020204" pitchFamily="34" charset="0"/>
              <a:cs typeface="Arial" panose="020B0604020202020204" pitchFamily="34" charset="0"/>
            </a:endParaRPr>
          </a:p>
        </p:txBody>
      </p:sp>
      <p:sp>
        <p:nvSpPr>
          <p:cNvPr id="30" name="WordArt 4">
            <a:extLst>
              <a:ext uri="{FF2B5EF4-FFF2-40B4-BE49-F238E27FC236}">
                <a16:creationId xmlns:a16="http://schemas.microsoft.com/office/drawing/2014/main" id="{3D912DA5-0B70-461A-B8FE-951E5E6980BD}"/>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4" name="Rectangle 53">
            <a:extLst>
              <a:ext uri="{FF2B5EF4-FFF2-40B4-BE49-F238E27FC236}">
                <a16:creationId xmlns:a16="http://schemas.microsoft.com/office/drawing/2014/main" id="{B83A7A75-F256-4B99-82C0-8DF35FD70B3E}"/>
              </a:ext>
            </a:extLst>
          </p:cNvPr>
          <p:cNvSpPr/>
          <p:nvPr/>
        </p:nvSpPr>
        <p:spPr>
          <a:xfrm>
            <a:off x="116690" y="1150165"/>
            <a:ext cx="7596544" cy="369332"/>
          </a:xfrm>
          <a:prstGeom prst="rect">
            <a:avLst/>
          </a:prstGeom>
        </p:spPr>
        <p:txBody>
          <a:bodyPr wrap="square">
            <a:spAutoFit/>
          </a:bodyPr>
          <a:lstStyle/>
          <a:p>
            <a:pPr algn="just">
              <a:spcBef>
                <a:spcPct val="0"/>
              </a:spcBef>
              <a:buNone/>
            </a:pPr>
            <a:r>
              <a:rPr lang="fr-FR" altLang="fr-FR" b="1" dirty="0">
                <a:solidFill>
                  <a:srgbClr val="7030A0"/>
                </a:solidFill>
                <a:latin typeface="Arial" panose="020B0604020202020204" pitchFamily="34" charset="0"/>
                <a:cs typeface="Arial" panose="020B0604020202020204" pitchFamily="34" charset="0"/>
              </a:rPr>
              <a:t>4.7. Buts de la recherche de moyens alternatifs aux phytosanitaires</a:t>
            </a:r>
          </a:p>
        </p:txBody>
      </p:sp>
      <p:sp>
        <p:nvSpPr>
          <p:cNvPr id="55" name="ZoneTexte 54">
            <a:extLst>
              <a:ext uri="{FF2B5EF4-FFF2-40B4-BE49-F238E27FC236}">
                <a16:creationId xmlns:a16="http://schemas.microsoft.com/office/drawing/2014/main" id="{8FD70F79-AE18-4D29-A118-6E85126E6072}"/>
              </a:ext>
            </a:extLst>
          </p:cNvPr>
          <p:cNvSpPr txBox="1"/>
          <p:nvPr/>
        </p:nvSpPr>
        <p:spPr>
          <a:xfrm>
            <a:off x="116689" y="1519497"/>
            <a:ext cx="11731874" cy="4985980"/>
          </a:xfrm>
          <a:prstGeom prst="rect">
            <a:avLst/>
          </a:prstGeom>
          <a:noFill/>
        </p:spPr>
        <p:txBody>
          <a:bodyPr wrap="square" rtlCol="0">
            <a:spAutoFit/>
          </a:bodyPr>
          <a:lstStyle/>
          <a:p>
            <a:pPr algn="just"/>
            <a:r>
              <a:rPr lang="fr-FR" dirty="0">
                <a:solidFill>
                  <a:srgbClr val="7030A0"/>
                </a:solidFill>
                <a:latin typeface="Arial" panose="020B0604020202020204" pitchFamily="34" charset="0"/>
                <a:cs typeface="Arial" panose="020B0604020202020204" pitchFamily="34" charset="0"/>
              </a:rPr>
              <a:t>Nous avons constaté que l’emploi des phytosanitaires entraîne a) la disparition des la biodiversité _ la disparition des insectes, des insectivores _ oiseaux, mammifères, reptiles, batraciens, … _, b) l’apparition de maladies professionnelles pouvant être graves _ Parkinson, Alzheimer, cancers …</a:t>
            </a:r>
          </a:p>
          <a:p>
            <a:pPr algn="just"/>
            <a:endParaRPr lang="fr-FR" dirty="0">
              <a:solidFill>
                <a:srgbClr val="7030A0"/>
              </a:solidFill>
              <a:latin typeface="Arial" panose="020B0604020202020204" pitchFamily="34" charset="0"/>
              <a:cs typeface="Arial" panose="020B0604020202020204" pitchFamily="34" charset="0"/>
            </a:endParaRPr>
          </a:p>
          <a:p>
            <a:pPr algn="just"/>
            <a:r>
              <a:rPr lang="fr-FR" dirty="0">
                <a:solidFill>
                  <a:srgbClr val="7030A0"/>
                </a:solidFill>
                <a:latin typeface="Arial" panose="020B0604020202020204" pitchFamily="34" charset="0"/>
                <a:cs typeface="Arial" panose="020B0604020202020204" pitchFamily="34" charset="0"/>
              </a:rPr>
              <a:t>La volonté de réduire les substances actives (surtout de synthèse) ou d'apporter des approches nouvelles de luttes entraine petit à petit des évolutions de pratiques culturales (lutte raisonnée, </a:t>
            </a:r>
            <a:r>
              <a:rPr lang="fr-FR" b="1" dirty="0">
                <a:solidFill>
                  <a:srgbClr val="7030A0"/>
                </a:solidFill>
                <a:latin typeface="Arial" panose="020B0604020202020204" pitchFamily="34" charset="0"/>
                <a:cs typeface="Arial" panose="020B0604020202020204" pitchFamily="34" charset="0"/>
              </a:rPr>
              <a:t>lutte biologique, agriculture bio</a:t>
            </a:r>
            <a:r>
              <a:rPr lang="fr-FR" dirty="0">
                <a:solidFill>
                  <a:srgbClr val="7030A0"/>
                </a:solidFill>
                <a:latin typeface="Arial" panose="020B0604020202020204" pitchFamily="34" charset="0"/>
                <a:cs typeface="Arial" panose="020B0604020202020204" pitchFamily="34" charset="0"/>
              </a:rPr>
              <a:t>, ...) et la recherche de solutions alternatives aux pesticides, afin de protéger l’environnement et notre santé.</a:t>
            </a:r>
          </a:p>
          <a:p>
            <a:pPr algn="just"/>
            <a:endParaRPr lang="fr-FR" dirty="0">
              <a:solidFill>
                <a:srgbClr val="7030A0"/>
              </a:solidFill>
              <a:latin typeface="Arial" panose="020B0604020202020204" pitchFamily="34" charset="0"/>
              <a:cs typeface="Arial" panose="020B0604020202020204" pitchFamily="34" charset="0"/>
            </a:endParaRPr>
          </a:p>
          <a:p>
            <a:pPr algn="just"/>
            <a:r>
              <a:rPr lang="fr-FR" dirty="0">
                <a:solidFill>
                  <a:srgbClr val="7030A0"/>
                </a:solidFill>
                <a:latin typeface="Arial" panose="020B0604020202020204" pitchFamily="34" charset="0"/>
                <a:cs typeface="Arial" panose="020B0604020202020204" pitchFamily="34" charset="0"/>
              </a:rPr>
              <a:t>La </a:t>
            </a:r>
            <a:r>
              <a:rPr lang="fr-FR" b="1" dirty="0">
                <a:solidFill>
                  <a:srgbClr val="7030A0"/>
                </a:solidFill>
                <a:latin typeface="Arial" panose="020B0604020202020204" pitchFamily="34" charset="0"/>
                <a:cs typeface="Arial" panose="020B0604020202020204" pitchFamily="34" charset="0"/>
              </a:rPr>
              <a:t>tendance est à privilégier la suppression des substances actives dangereuses, la fabrication de substances actives « douces », les solutions biologiques qui interfèrent peu avec l'environnement</a:t>
            </a:r>
            <a:r>
              <a:rPr lang="fr-FR" dirty="0">
                <a:solidFill>
                  <a:srgbClr val="7030A0"/>
                </a:solidFill>
                <a:latin typeface="Arial" panose="020B0604020202020204" pitchFamily="34" charset="0"/>
                <a:cs typeface="Arial" panose="020B0604020202020204" pitchFamily="34" charset="0"/>
              </a:rPr>
              <a:t>, comme :</a:t>
            </a:r>
          </a:p>
          <a:p>
            <a:pPr marL="285750" indent="-285750" algn="just">
              <a:buFont typeface="Wingdings" panose="05000000000000000000" pitchFamily="2" charset="2"/>
              <a:buChar char="ü"/>
            </a:pPr>
            <a:r>
              <a:rPr lang="fr-FR" i="1" dirty="0">
                <a:solidFill>
                  <a:srgbClr val="7030A0"/>
                </a:solidFill>
                <a:latin typeface="Arial" panose="020B0604020202020204" pitchFamily="34" charset="0"/>
                <a:cs typeface="Arial" panose="020B0604020202020204" pitchFamily="34" charset="0"/>
              </a:rPr>
              <a:t>L'apparition des plantes génétiquement modifiées (O.G.M.), considérée comme une forme de lutte préventive contre les maladies et les ravageurs, pour accroître l'alimentation d'une population mondiale en forte croissance. </a:t>
            </a:r>
            <a:r>
              <a:rPr lang="fr-FR" i="1" dirty="0">
                <a:solidFill>
                  <a:srgbClr val="FF0000"/>
                </a:solidFill>
                <a:latin typeface="Arial" panose="020B0604020202020204" pitchFamily="34" charset="0"/>
                <a:cs typeface="Arial" panose="020B0604020202020204" pitchFamily="34" charset="0"/>
              </a:rPr>
              <a:t>Leur introduction étant contestée</a:t>
            </a:r>
            <a:r>
              <a:rPr lang="fr-FR" i="1" dirty="0">
                <a:solidFill>
                  <a:srgbClr val="7030A0"/>
                </a:solidFill>
                <a:latin typeface="Arial" panose="020B0604020202020204" pitchFamily="34" charset="0"/>
                <a:cs typeface="Arial" panose="020B0604020202020204" pitchFamily="34" charset="0"/>
              </a:rPr>
              <a:t>, le débat reste ouvert concernant leur vulgarisation sur la planète.</a:t>
            </a:r>
          </a:p>
          <a:p>
            <a:pPr marL="285750" indent="-285750" algn="just">
              <a:buFont typeface="Wingdings" panose="05000000000000000000" pitchFamily="2" charset="2"/>
              <a:buChar char="ü"/>
            </a:pPr>
            <a:r>
              <a:rPr lang="fr-FR" i="1" dirty="0">
                <a:solidFill>
                  <a:srgbClr val="7030A0"/>
                </a:solidFill>
                <a:latin typeface="Arial" panose="020B0604020202020204" pitchFamily="34" charset="0"/>
                <a:cs typeface="Arial" panose="020B0604020202020204" pitchFamily="34" charset="0"/>
              </a:rPr>
              <a:t>la délivrance d'ordonnance, le certificat de compétence pour les distributeurs et applicateurs de pesticides.</a:t>
            </a:r>
          </a:p>
          <a:p>
            <a:pPr marL="285750" indent="-285750" algn="just">
              <a:buFont typeface="Wingdings" panose="05000000000000000000" pitchFamily="2" charset="2"/>
              <a:buChar char="ü"/>
            </a:pPr>
            <a:r>
              <a:rPr lang="fr-FR" dirty="0">
                <a:solidFill>
                  <a:srgbClr val="7030A0"/>
                </a:solidFill>
                <a:latin typeface="Arial" panose="020B0604020202020204" pitchFamily="34" charset="0"/>
                <a:cs typeface="Arial" panose="020B0604020202020204" pitchFamily="34" charset="0"/>
              </a:rPr>
              <a:t>Les orientations « bio » comme le « </a:t>
            </a:r>
            <a:r>
              <a:rPr lang="fr-FR" b="1" dirty="0">
                <a:solidFill>
                  <a:srgbClr val="7030A0"/>
                </a:solidFill>
                <a:latin typeface="Arial" panose="020B0604020202020204" pitchFamily="34" charset="0"/>
                <a:cs typeface="Arial" panose="020B0604020202020204" pitchFamily="34" charset="0"/>
              </a:rPr>
              <a:t>zéro résidu </a:t>
            </a:r>
            <a:r>
              <a:rPr lang="fr-FR" dirty="0">
                <a:solidFill>
                  <a:srgbClr val="7030A0"/>
                </a:solidFill>
                <a:latin typeface="Arial" panose="020B0604020202020204" pitchFamily="34" charset="0"/>
                <a:cs typeface="Arial" panose="020B0604020202020204" pitchFamily="34" charset="0"/>
              </a:rPr>
              <a:t>» (chimique), telles les vignes sans désherbant chimique, </a:t>
            </a:r>
          </a:p>
          <a:p>
            <a:pPr marL="285750" indent="-285750" algn="just">
              <a:buFont typeface="Wingdings" panose="05000000000000000000" pitchFamily="2" charset="2"/>
              <a:buChar char="Ø"/>
            </a:pPr>
            <a:r>
              <a:rPr lang="fr-FR" dirty="0">
                <a:solidFill>
                  <a:srgbClr val="7030A0"/>
                </a:solidFill>
                <a:latin typeface="Arial" panose="020B0604020202020204" pitchFamily="34" charset="0"/>
                <a:cs typeface="Arial" panose="020B0604020202020204" pitchFamily="34" charset="0"/>
              </a:rPr>
              <a:t>La valorisation de </a:t>
            </a:r>
            <a:r>
              <a:rPr lang="fr-FR" b="1" dirty="0">
                <a:solidFill>
                  <a:srgbClr val="7030A0"/>
                </a:solidFill>
                <a:latin typeface="Arial" panose="020B0604020202020204" pitchFamily="34" charset="0"/>
                <a:cs typeface="Arial" panose="020B0604020202020204" pitchFamily="34" charset="0"/>
              </a:rPr>
              <a:t>produits naturels</a:t>
            </a:r>
            <a:r>
              <a:rPr lang="fr-FR" dirty="0">
                <a:solidFill>
                  <a:srgbClr val="7030A0"/>
                </a:solidFill>
                <a:latin typeface="Arial" panose="020B0604020202020204" pitchFamily="34" charset="0"/>
                <a:cs typeface="Arial" panose="020B0604020202020204" pitchFamily="34" charset="0"/>
              </a:rPr>
              <a:t>, de terroirs, régionaux, la recherche de la qualité gustative.</a:t>
            </a:r>
          </a:p>
          <a:p>
            <a:pPr algn="just"/>
            <a:r>
              <a:rPr lang="fr-FR" sz="1200" dirty="0">
                <a:solidFill>
                  <a:srgbClr val="7030A0"/>
                </a:solidFill>
                <a:latin typeface="Arial" panose="020B0604020202020204" pitchFamily="34" charset="0"/>
                <a:cs typeface="Arial" panose="020B0604020202020204" pitchFamily="34" charset="0"/>
              </a:rPr>
              <a:t>(Source AFPA Rivesaltes-Perpignan).</a:t>
            </a:r>
          </a:p>
        </p:txBody>
      </p:sp>
      <p:sp>
        <p:nvSpPr>
          <p:cNvPr id="6" name="Espace réservé du numéro de diapositive 1">
            <a:extLst>
              <a:ext uri="{FF2B5EF4-FFF2-40B4-BE49-F238E27FC236}">
                <a16:creationId xmlns:a16="http://schemas.microsoft.com/office/drawing/2014/main" id="{3AAF2E29-A491-476F-B3A9-3AFB382D352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32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299823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F81E0CE-3986-416C-AE17-0219FED0760A}"/>
              </a:ext>
            </a:extLst>
          </p:cNvPr>
          <p:cNvSpPr/>
          <p:nvPr/>
        </p:nvSpPr>
        <p:spPr>
          <a:xfrm>
            <a:off x="116689" y="780834"/>
            <a:ext cx="9704323" cy="369332"/>
          </a:xfrm>
          <a:prstGeom prst="rect">
            <a:avLst/>
          </a:prstGeom>
        </p:spPr>
        <p:txBody>
          <a:bodyPr wrap="none">
            <a:spAutoFit/>
          </a:bodyPr>
          <a:lstStyle/>
          <a:p>
            <a:pPr>
              <a:spcBef>
                <a:spcPct val="0"/>
              </a:spcBef>
            </a:pPr>
            <a:r>
              <a:rPr lang="fr-FR" altLang="fr-FR" dirty="0">
                <a:solidFill>
                  <a:srgbClr val="6600CC"/>
                </a:solidFill>
                <a:latin typeface="Arial" panose="020B0604020202020204" pitchFamily="34" charset="0"/>
                <a:cs typeface="Arial" panose="020B0604020202020204" pitchFamily="34" charset="0"/>
              </a:rPr>
              <a:t>4. </a:t>
            </a:r>
            <a:r>
              <a:rPr lang="fr-FR" altLang="fr-FR" b="1" u="sng" dirty="0">
                <a:solidFill>
                  <a:srgbClr val="7030A0"/>
                </a:solidFill>
                <a:latin typeface="Arial" panose="020B0604020202020204" pitchFamily="34" charset="0"/>
              </a:rPr>
              <a:t>Avantages et inconvénients lutte bio vs phytosanitaires (lutte chimique) (suite et fin)</a:t>
            </a:r>
            <a:endParaRPr lang="fr-FR" altLang="fr-FR" b="1" dirty="0">
              <a:solidFill>
                <a:srgbClr val="7030A0"/>
              </a:solidFill>
              <a:latin typeface="Arial" panose="020B0604020202020204" pitchFamily="34" charset="0"/>
              <a:cs typeface="Arial" panose="020B0604020202020204" pitchFamily="34" charset="0"/>
            </a:endParaRPr>
          </a:p>
        </p:txBody>
      </p:sp>
      <p:sp>
        <p:nvSpPr>
          <p:cNvPr id="30" name="WordArt 4">
            <a:extLst>
              <a:ext uri="{FF2B5EF4-FFF2-40B4-BE49-F238E27FC236}">
                <a16:creationId xmlns:a16="http://schemas.microsoft.com/office/drawing/2014/main" id="{3D912DA5-0B70-461A-B8FE-951E5E6980BD}"/>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4" name="Rectangle 53">
            <a:extLst>
              <a:ext uri="{FF2B5EF4-FFF2-40B4-BE49-F238E27FC236}">
                <a16:creationId xmlns:a16="http://schemas.microsoft.com/office/drawing/2014/main" id="{B83A7A75-F256-4B99-82C0-8DF35FD70B3E}"/>
              </a:ext>
            </a:extLst>
          </p:cNvPr>
          <p:cNvSpPr/>
          <p:nvPr/>
        </p:nvSpPr>
        <p:spPr>
          <a:xfrm>
            <a:off x="116690" y="1150165"/>
            <a:ext cx="7596544" cy="369332"/>
          </a:xfrm>
          <a:prstGeom prst="rect">
            <a:avLst/>
          </a:prstGeom>
        </p:spPr>
        <p:txBody>
          <a:bodyPr wrap="square">
            <a:spAutoFit/>
          </a:bodyPr>
          <a:lstStyle/>
          <a:p>
            <a:pPr algn="just">
              <a:spcBef>
                <a:spcPct val="0"/>
              </a:spcBef>
              <a:buNone/>
            </a:pPr>
            <a:r>
              <a:rPr lang="fr-FR" altLang="fr-FR" b="1" dirty="0">
                <a:solidFill>
                  <a:srgbClr val="7030A0"/>
                </a:solidFill>
                <a:latin typeface="Arial" panose="020B0604020202020204" pitchFamily="34" charset="0"/>
                <a:cs typeface="Arial" panose="020B0604020202020204" pitchFamily="34" charset="0"/>
              </a:rPr>
              <a:t>4.7. Buts de la recherche de moyens alternatifs aux phytosanitaires</a:t>
            </a:r>
          </a:p>
        </p:txBody>
      </p:sp>
      <p:sp>
        <p:nvSpPr>
          <p:cNvPr id="55" name="ZoneTexte 54">
            <a:extLst>
              <a:ext uri="{FF2B5EF4-FFF2-40B4-BE49-F238E27FC236}">
                <a16:creationId xmlns:a16="http://schemas.microsoft.com/office/drawing/2014/main" id="{8FD70F79-AE18-4D29-A118-6E85126E6072}"/>
              </a:ext>
            </a:extLst>
          </p:cNvPr>
          <p:cNvSpPr txBox="1"/>
          <p:nvPr/>
        </p:nvSpPr>
        <p:spPr>
          <a:xfrm>
            <a:off x="116689" y="1519497"/>
            <a:ext cx="11731874" cy="4893647"/>
          </a:xfrm>
          <a:prstGeom prst="rect">
            <a:avLst/>
          </a:prstGeom>
          <a:noFill/>
        </p:spPr>
        <p:txBody>
          <a:bodyPr wrap="square" rtlCol="0">
            <a:spAutoFit/>
          </a:bodyPr>
          <a:lstStyle/>
          <a:p>
            <a:pPr algn="just"/>
            <a:r>
              <a:rPr lang="fr-FR" dirty="0">
                <a:solidFill>
                  <a:srgbClr val="7030A0"/>
                </a:solidFill>
                <a:latin typeface="Arial" panose="020B0604020202020204" pitchFamily="34" charset="0"/>
                <a:cs typeface="Arial" panose="020B0604020202020204" pitchFamily="34" charset="0"/>
              </a:rPr>
              <a:t>Dans les pays pauvres, leur emploi est coûteux alors que le coût de la main d’œuvre est plus faible que dans les pays riches. </a:t>
            </a:r>
            <a:r>
              <a:rPr lang="fr-FR" dirty="0">
                <a:solidFill>
                  <a:srgbClr val="FF0000"/>
                </a:solidFill>
                <a:latin typeface="Arial" panose="020B0604020202020204" pitchFamily="34" charset="0"/>
                <a:cs typeface="Arial" panose="020B0604020202020204" pitchFamily="34" charset="0"/>
              </a:rPr>
              <a:t>Donc les petits agriculteurs préfèrent y continuer à recourir à des techniques culturales peu efficaces et destructrices de l’environnement, en particulier la </a:t>
            </a:r>
            <a:r>
              <a:rPr lang="fr-FR" i="1" dirty="0">
                <a:solidFill>
                  <a:srgbClr val="FF0000"/>
                </a:solidFill>
                <a:latin typeface="Arial" panose="020B0604020202020204" pitchFamily="34" charset="0"/>
                <a:cs typeface="Arial" panose="020B0604020202020204" pitchFamily="34" charset="0"/>
              </a:rPr>
              <a:t>culture itinérante sur brûlis</a:t>
            </a:r>
            <a:r>
              <a:rPr lang="fr-FR" dirty="0">
                <a:solidFill>
                  <a:srgbClr val="7030A0"/>
                </a:solidFill>
                <a:latin typeface="Arial" panose="020B0604020202020204" pitchFamily="34" charset="0"/>
                <a:cs typeface="Arial" panose="020B0604020202020204" pitchFamily="34" charset="0"/>
              </a:rPr>
              <a:t>. </a:t>
            </a:r>
          </a:p>
          <a:p>
            <a:pPr algn="just"/>
            <a:r>
              <a:rPr lang="fr-FR" altLang="fr-FR" dirty="0">
                <a:solidFill>
                  <a:srgbClr val="6600CC"/>
                </a:solidFill>
                <a:latin typeface="Arial" panose="020B0604020202020204" pitchFamily="34" charset="0"/>
                <a:cs typeface="Arial" panose="020B0604020202020204" pitchFamily="34" charset="0"/>
              </a:rPr>
              <a:t>Partout en Afrique, au niveau des cultures vivrières, on observe une </a:t>
            </a:r>
            <a:r>
              <a:rPr lang="fr-FR" altLang="fr-FR" i="1" dirty="0">
                <a:solidFill>
                  <a:srgbClr val="FF0000"/>
                </a:solidFill>
                <a:latin typeface="Arial" panose="020B0604020202020204" pitchFamily="34" charset="0"/>
                <a:cs typeface="Arial" panose="020B0604020202020204" pitchFamily="34" charset="0"/>
              </a:rPr>
              <a:t>faiblesse et une baisse des rendements consécutive surtout à la culture itinérante sur brûlis, qui appauvrit les sols, à terme. </a:t>
            </a:r>
          </a:p>
          <a:p>
            <a:pPr algn="just"/>
            <a:r>
              <a:rPr lang="fr-FR" altLang="fr-FR" dirty="0">
                <a:solidFill>
                  <a:srgbClr val="7030A0"/>
                </a:solidFill>
                <a:latin typeface="Arial" panose="020B0604020202020204" pitchFamily="34" charset="0"/>
                <a:cs typeface="Arial" panose="020B0604020202020204" pitchFamily="34" charset="0"/>
              </a:rPr>
              <a:t>Par exemple, dans le </a:t>
            </a:r>
            <a:r>
              <a:rPr lang="fr-FR" altLang="fr-FR" dirty="0">
                <a:solidFill>
                  <a:srgbClr val="6600CC"/>
                </a:solidFill>
                <a:latin typeface="Arial" panose="020B0604020202020204" pitchFamily="34" charset="0"/>
                <a:cs typeface="Arial" panose="020B0604020202020204" pitchFamily="34" charset="0"/>
              </a:rPr>
              <a:t>Bulletin d’information septembre 2003 de l’ONG ADEFA, agissant à Madagascar, on y lisait : « [On] </a:t>
            </a:r>
            <a:r>
              <a:rPr lang="fr-FR" altLang="fr-FR" i="1" dirty="0">
                <a:solidFill>
                  <a:srgbClr val="6600CC"/>
                </a:solidFill>
                <a:latin typeface="Arial" panose="020B0604020202020204" pitchFamily="34" charset="0"/>
                <a:cs typeface="Arial" panose="020B0604020202020204" pitchFamily="34" charset="0"/>
              </a:rPr>
              <a:t>été surpris par les conditions difficiles d’exploitation : épuisement de la terre, affaiblissement des semences, manque d’outils et de connaissances agricoles, donc </a:t>
            </a:r>
            <a:r>
              <a:rPr lang="fr-FR" altLang="fr-FR" i="1" dirty="0">
                <a:solidFill>
                  <a:srgbClr val="FF0000"/>
                </a:solidFill>
                <a:latin typeface="Arial" panose="020B0604020202020204" pitchFamily="34" charset="0"/>
                <a:cs typeface="Arial" panose="020B0604020202020204" pitchFamily="34" charset="0"/>
              </a:rPr>
              <a:t>faiblesse des rendements</a:t>
            </a:r>
            <a:r>
              <a:rPr lang="fr-FR" altLang="fr-FR" dirty="0">
                <a:solidFill>
                  <a:srgbClr val="6600CC"/>
                </a:solidFill>
                <a:latin typeface="Arial" panose="020B0604020202020204" pitchFamily="34" charset="0"/>
                <a:cs typeface="Arial" panose="020B0604020202020204" pitchFamily="34" charset="0"/>
              </a:rPr>
              <a:t> ».</a:t>
            </a:r>
          </a:p>
          <a:p>
            <a:pPr algn="just"/>
            <a:endParaRPr lang="fr-FR" altLang="fr-FR" dirty="0">
              <a:solidFill>
                <a:srgbClr val="7030A0"/>
              </a:solidFill>
              <a:latin typeface="Arial" panose="020B0604020202020204" pitchFamily="34" charset="0"/>
              <a:cs typeface="Arial" panose="020B0604020202020204" pitchFamily="34" charset="0"/>
            </a:endParaRPr>
          </a:p>
          <a:p>
            <a:pPr algn="just"/>
            <a:r>
              <a:rPr lang="fr-FR" altLang="fr-FR" dirty="0">
                <a:solidFill>
                  <a:srgbClr val="7030A0"/>
                </a:solidFill>
                <a:latin typeface="Arial" panose="020B0604020202020204" pitchFamily="34" charset="0"/>
                <a:cs typeface="Arial" panose="020B0604020202020204" pitchFamily="34" charset="0"/>
              </a:rPr>
              <a:t>Or il existe des techniques alternatives, adaptées à ces agriculteurs, peu coûteuses et non polluantes _ </a:t>
            </a:r>
            <a:r>
              <a:rPr lang="fr-FR" altLang="fr-FR" b="1" dirty="0">
                <a:solidFill>
                  <a:srgbClr val="7030A0"/>
                </a:solidFill>
                <a:latin typeface="Arial" panose="020B0604020202020204" pitchFamily="34" charset="0"/>
                <a:cs typeface="Arial" panose="020B0604020202020204" pitchFamily="34" charset="0"/>
              </a:rPr>
              <a:t>qui sont justement celles exposées dans ce document : paillage, semis direct sous couvert végétal, lombricompostage, lutte biologique </a:t>
            </a:r>
            <a:r>
              <a:rPr lang="fr-FR" altLang="fr-FR" dirty="0">
                <a:solidFill>
                  <a:srgbClr val="7030A0"/>
                </a:solidFill>
                <a:latin typeface="Arial" panose="020B0604020202020204" pitchFamily="34" charset="0"/>
                <a:cs typeface="Arial" panose="020B0604020202020204" pitchFamily="34" charset="0"/>
              </a:rPr>
              <a:t>… validées par l’INRA, le CIRAD _,</a:t>
            </a:r>
            <a:r>
              <a:rPr lang="fr-FR" altLang="fr-FR" b="1" dirty="0">
                <a:solidFill>
                  <a:srgbClr val="7030A0"/>
                </a:solidFill>
                <a:latin typeface="Arial" panose="020B0604020202020204" pitchFamily="34" charset="0"/>
                <a:cs typeface="Arial" panose="020B0604020202020204" pitchFamily="34" charset="0"/>
              </a:rPr>
              <a:t> permettant d’améliorer durablement la fertilité des sols et de diminuer l’impact des ravageurs (criquets, foreurs du riz etc. …) et des maladies culturales et donc les rendements.</a:t>
            </a:r>
          </a:p>
          <a:p>
            <a:pPr algn="just"/>
            <a:endParaRPr lang="fr-FR" altLang="fr-FR" dirty="0">
              <a:solidFill>
                <a:srgbClr val="7030A0"/>
              </a:solidFill>
              <a:latin typeface="Arial" panose="020B0604020202020204" pitchFamily="34" charset="0"/>
              <a:cs typeface="Arial" panose="020B0604020202020204" pitchFamily="34" charset="0"/>
            </a:endParaRPr>
          </a:p>
          <a:p>
            <a:pPr algn="just"/>
            <a:r>
              <a:rPr lang="fr-FR" altLang="fr-FR" sz="1400" u="sng" dirty="0">
                <a:solidFill>
                  <a:srgbClr val="7030A0"/>
                </a:solidFill>
                <a:latin typeface="Arial" panose="020B0604020202020204" pitchFamily="34" charset="0"/>
                <a:cs typeface="Arial" panose="020B0604020202020204" pitchFamily="34" charset="0"/>
              </a:rPr>
              <a:t>Note</a:t>
            </a:r>
            <a:r>
              <a:rPr lang="fr-FR" altLang="fr-FR" sz="1400" dirty="0">
                <a:solidFill>
                  <a:srgbClr val="7030A0"/>
                </a:solidFill>
                <a:latin typeface="Arial" panose="020B0604020202020204" pitchFamily="34" charset="0"/>
                <a:cs typeface="Arial" panose="020B0604020202020204" pitchFamily="34" charset="0"/>
              </a:rPr>
              <a:t> : Reste le problème de </a:t>
            </a:r>
            <a:r>
              <a:rPr lang="fr-FR" altLang="fr-FR" sz="1400" b="1" i="1" dirty="0">
                <a:solidFill>
                  <a:srgbClr val="7030A0"/>
                </a:solidFill>
                <a:latin typeface="Arial" panose="020B0604020202020204" pitchFamily="34" charset="0"/>
                <a:cs typeface="Arial" panose="020B0604020202020204" pitchFamily="34" charset="0"/>
              </a:rPr>
              <a:t>l’insécurité foncière pour les paysans pauvres</a:t>
            </a:r>
            <a:r>
              <a:rPr lang="fr-FR" altLang="fr-FR" sz="1400" dirty="0">
                <a:solidFill>
                  <a:srgbClr val="7030A0"/>
                </a:solidFill>
                <a:latin typeface="Arial" panose="020B0604020202020204" pitchFamily="34" charset="0"/>
                <a:cs typeface="Arial" panose="020B0604020202020204" pitchFamily="34" charset="0"/>
              </a:rPr>
              <a:t>, dans les pays pauvres (en particulier en Afrique) qui sort du cadre de ce document. Un paysans se sentirait probablement (?) plus responsable de sa terre et moins tenté par « l’itinérance », s’il a la certitude qu’elle lui appartient bien de plein droit.</a:t>
            </a:r>
          </a:p>
        </p:txBody>
      </p:sp>
      <p:sp>
        <p:nvSpPr>
          <p:cNvPr id="6" name="Espace réservé du numéro de diapositive 1">
            <a:extLst>
              <a:ext uri="{FF2B5EF4-FFF2-40B4-BE49-F238E27FC236}">
                <a16:creationId xmlns:a16="http://schemas.microsoft.com/office/drawing/2014/main" id="{49136D4B-E84E-4ECB-A23D-B7B4D85F18E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33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627384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467578E-DC6B-4AF0-B56A-8A73661D9711}"/>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DB331E29-C81D-4BC2-B454-0DD4E6B65988}"/>
              </a:ext>
            </a:extLst>
          </p:cNvPr>
          <p:cNvSpPr/>
          <p:nvPr/>
        </p:nvSpPr>
        <p:spPr>
          <a:xfrm>
            <a:off x="258183" y="1280161"/>
            <a:ext cx="11295529" cy="5632311"/>
          </a:xfrm>
          <a:prstGeom prst="rect">
            <a:avLst/>
          </a:prstGeom>
        </p:spPr>
        <p:txBody>
          <a:bodyPr wrap="square">
            <a:spAutoFit/>
          </a:bodyPr>
          <a:lstStyle/>
          <a:p>
            <a:pPr marR="365760" lvl="0" algn="just" eaLnBrk="0" fontAlgn="base" hangingPunct="0">
              <a:spcAft>
                <a:spcPts val="0"/>
              </a:spcAft>
              <a:buClr>
                <a:srgbClr val="000000"/>
              </a:buClr>
              <a:buSzPts val="1150"/>
              <a:tabLst>
                <a:tab pos="594360" algn="l"/>
              </a:tabLst>
            </a:pPr>
            <a:r>
              <a:rPr lang="fr-FR" b="1" dirty="0">
                <a:solidFill>
                  <a:srgbClr val="7030A0"/>
                </a:solidFill>
                <a:latin typeface="Arial" panose="020B0604020202020204" pitchFamily="34" charset="0"/>
                <a:ea typeface="Times New Roman" panose="02020603050405020304" pitchFamily="18" charset="0"/>
                <a:cs typeface="Arial" panose="020B0604020202020204" pitchFamily="34" charset="0"/>
              </a:rPr>
              <a:t>5.1 Définition</a:t>
            </a:r>
            <a:endParaRPr lang="fr-FR" i="1"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marR="365760" lvl="0" algn="just" eaLnBrk="0" fontAlgn="base" hangingPunct="0">
              <a:spcAft>
                <a:spcPts val="0"/>
              </a:spcAft>
              <a:buClr>
                <a:srgbClr val="000000"/>
              </a:buClr>
              <a:buSzPts val="1150"/>
              <a:tabLst>
                <a:tab pos="594360" algn="l"/>
              </a:tabLst>
            </a:pPr>
            <a:r>
              <a:rPr lang="fr-FR" i="1" dirty="0">
                <a:solidFill>
                  <a:srgbClr val="7030A0"/>
                </a:solidFill>
                <a:latin typeface="Arial" panose="020B0604020202020204" pitchFamily="34" charset="0"/>
                <a:ea typeface="Times New Roman" panose="02020603050405020304" pitchFamily="18" charset="0"/>
                <a:cs typeface="Arial" panose="020B0604020202020204" pitchFamily="34" charset="0"/>
              </a:rPr>
              <a:t>C'est « l'utilisation d'organismes vivants pour prévenir ou réduire les dégâts causés par des ravageurs ».</a:t>
            </a:r>
          </a:p>
          <a:p>
            <a:pPr marR="365760" lvl="0" algn="just" eaLnBrk="0" fontAlgn="base" hangingPunct="0">
              <a:spcAft>
                <a:spcPts val="0"/>
              </a:spcAft>
              <a:buClr>
                <a:srgbClr val="000000"/>
              </a:buClr>
              <a:buSzPts val="1150"/>
              <a:tabLst>
                <a:tab pos="594360" algn="l"/>
              </a:tabLst>
            </a:pPr>
            <a:r>
              <a:rPr lang="fr-FR" spc="20" dirty="0">
                <a:solidFill>
                  <a:srgbClr val="7030A0"/>
                </a:solidFill>
                <a:latin typeface="Arial" panose="020B0604020202020204" pitchFamily="34" charset="0"/>
                <a:ea typeface="Times New Roman" panose="02020603050405020304" pitchFamily="18" charset="0"/>
                <a:cs typeface="Arial" panose="020B0604020202020204" pitchFamily="34" charset="0"/>
              </a:rPr>
              <a:t>On distinguera la « </a:t>
            </a:r>
            <a:r>
              <a:rPr lang="fr-FR" b="1" spc="20" dirty="0">
                <a:solidFill>
                  <a:srgbClr val="7030A0"/>
                </a:solidFill>
                <a:latin typeface="Arial" panose="020B0604020202020204" pitchFamily="34" charset="0"/>
                <a:ea typeface="Times New Roman" panose="02020603050405020304" pitchFamily="18" charset="0"/>
                <a:cs typeface="Arial" panose="020B0604020202020204" pitchFamily="34" charset="0"/>
              </a:rPr>
              <a:t>cible » </a:t>
            </a:r>
            <a:r>
              <a:rPr lang="fr-FR" spc="20" dirty="0">
                <a:solidFill>
                  <a:srgbClr val="7030A0"/>
                </a:solidFill>
                <a:latin typeface="Arial" panose="020B0604020202020204" pitchFamily="34" charset="0"/>
                <a:ea typeface="Times New Roman" panose="02020603050405020304" pitchFamily="18" charset="0"/>
                <a:cs typeface="Arial" panose="020B0604020202020204" pitchFamily="34" charset="0"/>
              </a:rPr>
              <a:t>qui est l'organisme indésirable à réduire voir à détruire, de</a:t>
            </a:r>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fr-FR" spc="15"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r>
              <a:rPr lang="fr-FR" b="1" spc="15" dirty="0">
                <a:solidFill>
                  <a:srgbClr val="7030A0"/>
                </a:solidFill>
                <a:latin typeface="Arial" panose="020B0604020202020204" pitchFamily="34" charset="0"/>
                <a:ea typeface="Times New Roman" panose="02020603050405020304" pitchFamily="18" charset="0"/>
                <a:cs typeface="Arial" panose="020B0604020202020204" pitchFamily="34" charset="0"/>
              </a:rPr>
              <a:t>auxiliaire » </a:t>
            </a:r>
            <a:r>
              <a:rPr lang="fr-FR" spc="15" dirty="0">
                <a:solidFill>
                  <a:srgbClr val="7030A0"/>
                </a:solidFill>
                <a:latin typeface="Arial" panose="020B0604020202020204" pitchFamily="34" charset="0"/>
                <a:ea typeface="Times New Roman" panose="02020603050405020304" pitchFamily="18" charset="0"/>
                <a:cs typeface="Arial" panose="020B0604020202020204" pitchFamily="34" charset="0"/>
              </a:rPr>
              <a:t>qui est chargé d'attaquer la « cible ».</a:t>
            </a:r>
          </a:p>
          <a:p>
            <a:pPr marR="365760" lvl="0" algn="just" eaLnBrk="0" fontAlgn="base" hangingPunct="0">
              <a:spcAft>
                <a:spcPts val="0"/>
              </a:spcAft>
              <a:buClr>
                <a:srgbClr val="000000"/>
              </a:buClr>
              <a:buSzPts val="1150"/>
              <a:tabLst>
                <a:tab pos="594360" algn="l"/>
              </a:tabLst>
            </a:pPr>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La lutte biologique est basée sur l'exploitation, par l'Homme et à son profit, d'une relation naturelle entre deux êtres vivants : l’auxiliaire et sa cible </a:t>
            </a:r>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a:p>
            <a:pPr marL="137160" marR="228600" algn="just" eaLnBrk="0" fontAlgn="base" hangingPunct="0">
              <a:spcAft>
                <a:spcPts val="0"/>
              </a:spcAft>
            </a:pP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algn="just">
              <a:defRPr/>
            </a:pPr>
            <a:r>
              <a:rPr lang="fr-FR" dirty="0">
                <a:solidFill>
                  <a:srgbClr val="7030A0"/>
                </a:solidFill>
                <a:latin typeface="Arial" charset="0"/>
              </a:rPr>
              <a:t>En </a:t>
            </a:r>
            <a:r>
              <a:rPr lang="fr-FR" dirty="0">
                <a:solidFill>
                  <a:srgbClr val="7030A0"/>
                </a:solidFill>
                <a:latin typeface="Arial" charset="0"/>
                <a:hlinkClick r:id="rId2" tooltip="Agriculture"/>
              </a:rPr>
              <a:t>agriculture</a:t>
            </a:r>
            <a:r>
              <a:rPr lang="fr-FR" dirty="0">
                <a:solidFill>
                  <a:srgbClr val="7030A0"/>
                </a:solidFill>
                <a:latin typeface="Arial" charset="0"/>
              </a:rPr>
              <a:t>, c’est une méthode de lutte contre un </a:t>
            </a:r>
            <a:r>
              <a:rPr lang="fr-FR" b="1" dirty="0">
                <a:solidFill>
                  <a:srgbClr val="7030A0"/>
                </a:solidFill>
                <a:latin typeface="Arial" charset="0"/>
              </a:rPr>
              <a:t>ravageur</a:t>
            </a:r>
            <a:r>
              <a:rPr lang="fr-FR" dirty="0">
                <a:solidFill>
                  <a:srgbClr val="7030A0"/>
                </a:solidFill>
                <a:latin typeface="Arial" charset="0"/>
              </a:rPr>
              <a:t> ou une plante </a:t>
            </a:r>
            <a:r>
              <a:rPr lang="fr-FR" b="1" dirty="0">
                <a:solidFill>
                  <a:srgbClr val="7030A0"/>
                </a:solidFill>
                <a:latin typeface="Arial" charset="0"/>
                <a:hlinkClick r:id="rId3" tooltip="Adventice"/>
              </a:rPr>
              <a:t>adventice</a:t>
            </a:r>
            <a:r>
              <a:rPr lang="fr-FR" dirty="0">
                <a:solidFill>
                  <a:srgbClr val="7030A0"/>
                </a:solidFill>
                <a:latin typeface="Arial" charset="0"/>
              </a:rPr>
              <a:t> au moyen </a:t>
            </a:r>
            <a:r>
              <a:rPr lang="fr-FR" b="1" dirty="0">
                <a:solidFill>
                  <a:srgbClr val="7030A0"/>
                </a:solidFill>
                <a:latin typeface="Arial" charset="0"/>
              </a:rPr>
              <a:t>d'organismes naturels antagonistes </a:t>
            </a:r>
            <a:r>
              <a:rPr lang="fr-FR" dirty="0">
                <a:solidFill>
                  <a:srgbClr val="7030A0"/>
                </a:solidFill>
                <a:latin typeface="Arial" charset="0"/>
              </a:rPr>
              <a:t>de ceux-ci, tels que des </a:t>
            </a:r>
            <a:r>
              <a:rPr lang="fr-FR" b="1" dirty="0">
                <a:solidFill>
                  <a:srgbClr val="7030A0"/>
                </a:solidFill>
                <a:latin typeface="Arial" charset="0"/>
              </a:rPr>
              <a:t>phytophages</a:t>
            </a:r>
            <a:r>
              <a:rPr lang="fr-FR" dirty="0">
                <a:solidFill>
                  <a:srgbClr val="7030A0"/>
                </a:solidFill>
                <a:latin typeface="Arial" charset="0"/>
              </a:rPr>
              <a:t> (dans le cas d'une plante adventice), des </a:t>
            </a:r>
            <a:r>
              <a:rPr lang="fr-FR" b="1" dirty="0">
                <a:solidFill>
                  <a:srgbClr val="7030A0"/>
                </a:solidFill>
                <a:latin typeface="Arial" charset="0"/>
              </a:rPr>
              <a:t>parasitoïdes</a:t>
            </a:r>
            <a:r>
              <a:rPr lang="fr-FR" dirty="0">
                <a:solidFill>
                  <a:srgbClr val="7030A0"/>
                </a:solidFill>
                <a:latin typeface="Arial" charset="0"/>
              </a:rPr>
              <a:t> (arthropodes…), des </a:t>
            </a:r>
            <a:r>
              <a:rPr lang="fr-FR" b="1" dirty="0">
                <a:solidFill>
                  <a:srgbClr val="7030A0"/>
                </a:solidFill>
                <a:latin typeface="Arial" charset="0"/>
              </a:rPr>
              <a:t>prédateurs</a:t>
            </a:r>
            <a:r>
              <a:rPr lang="fr-FR" dirty="0">
                <a:solidFill>
                  <a:srgbClr val="7030A0"/>
                </a:solidFill>
                <a:latin typeface="Arial" charset="0"/>
              </a:rPr>
              <a:t> (</a:t>
            </a:r>
            <a:r>
              <a:rPr lang="fr-FR" dirty="0">
                <a:solidFill>
                  <a:srgbClr val="7030A0"/>
                </a:solidFill>
                <a:latin typeface="Arial" charset="0"/>
                <a:hlinkClick r:id="rId4" tooltip="Nématode"/>
              </a:rPr>
              <a:t>nématodes</a:t>
            </a:r>
            <a:r>
              <a:rPr lang="fr-FR" dirty="0">
                <a:solidFill>
                  <a:srgbClr val="7030A0"/>
                </a:solidFill>
                <a:latin typeface="Arial" charset="0"/>
              </a:rPr>
              <a:t>, </a:t>
            </a:r>
            <a:r>
              <a:rPr lang="fr-FR" dirty="0">
                <a:solidFill>
                  <a:srgbClr val="7030A0"/>
                </a:solidFill>
                <a:latin typeface="Arial" charset="0"/>
                <a:hlinkClick r:id="rId5" tooltip="Arthropode"/>
              </a:rPr>
              <a:t>arthropodes</a:t>
            </a:r>
            <a:r>
              <a:rPr lang="fr-FR" dirty="0">
                <a:solidFill>
                  <a:srgbClr val="7030A0"/>
                </a:solidFill>
                <a:latin typeface="Arial" charset="0"/>
              </a:rPr>
              <a:t>, vertébrés, </a:t>
            </a:r>
            <a:r>
              <a:rPr lang="fr-FR" dirty="0">
                <a:solidFill>
                  <a:srgbClr val="7030A0"/>
                </a:solidFill>
                <a:latin typeface="Arial" charset="0"/>
                <a:hlinkClick r:id="rId6" tooltip="Mollusque"/>
              </a:rPr>
              <a:t>mollusques</a:t>
            </a:r>
            <a:r>
              <a:rPr lang="fr-FR" dirty="0">
                <a:solidFill>
                  <a:srgbClr val="7030A0"/>
                </a:solidFill>
                <a:latin typeface="Arial" charset="0"/>
              </a:rPr>
              <a:t>, </a:t>
            </a:r>
            <a:r>
              <a:rPr lang="fr-FR" dirty="0">
                <a:solidFill>
                  <a:srgbClr val="7030A0"/>
                </a:solidFill>
                <a:latin typeface="Arial" charset="0"/>
                <a:hlinkClick r:id="rId7" tooltip="Chauves-souris"/>
              </a:rPr>
              <a:t>chauves-souris</a:t>
            </a:r>
            <a:r>
              <a:rPr lang="fr-FR" dirty="0">
                <a:solidFill>
                  <a:srgbClr val="7030A0"/>
                </a:solidFill>
                <a:latin typeface="Arial" charset="0"/>
              </a:rPr>
              <a:t>…), des </a:t>
            </a:r>
            <a:r>
              <a:rPr lang="fr-FR" b="1" dirty="0">
                <a:solidFill>
                  <a:srgbClr val="7030A0"/>
                </a:solidFill>
                <a:latin typeface="Arial" charset="0"/>
              </a:rPr>
              <a:t>agents pathogènes </a:t>
            </a:r>
            <a:r>
              <a:rPr lang="fr-FR" dirty="0">
                <a:solidFill>
                  <a:srgbClr val="7030A0"/>
                </a:solidFill>
                <a:latin typeface="Arial" charset="0"/>
              </a:rPr>
              <a:t>(</a:t>
            </a:r>
            <a:r>
              <a:rPr lang="fr-FR" dirty="0">
                <a:solidFill>
                  <a:srgbClr val="7030A0"/>
                </a:solidFill>
                <a:latin typeface="Arial" charset="0"/>
                <a:hlinkClick r:id="rId8" tooltip="Virus"/>
              </a:rPr>
              <a:t>virus</a:t>
            </a:r>
            <a:r>
              <a:rPr lang="fr-FR" dirty="0">
                <a:solidFill>
                  <a:srgbClr val="7030A0"/>
                </a:solidFill>
                <a:latin typeface="Arial" charset="0"/>
              </a:rPr>
              <a:t>, </a:t>
            </a:r>
            <a:r>
              <a:rPr lang="fr-FR" dirty="0">
                <a:solidFill>
                  <a:srgbClr val="7030A0"/>
                </a:solidFill>
                <a:latin typeface="Arial" charset="0"/>
                <a:hlinkClick r:id="rId9" tooltip="Bactérie"/>
              </a:rPr>
              <a:t>bactéries</a:t>
            </a:r>
            <a:r>
              <a:rPr lang="fr-FR" dirty="0">
                <a:solidFill>
                  <a:srgbClr val="7030A0"/>
                </a:solidFill>
                <a:latin typeface="Arial" charset="0"/>
              </a:rPr>
              <a:t>, </a:t>
            </a:r>
            <a:r>
              <a:rPr lang="fr-FR" dirty="0">
                <a:solidFill>
                  <a:srgbClr val="7030A0"/>
                </a:solidFill>
                <a:latin typeface="Arial" charset="0"/>
                <a:hlinkClick r:id="rId10" tooltip="Champignon"/>
              </a:rPr>
              <a:t>champignons</a:t>
            </a:r>
            <a:r>
              <a:rPr lang="fr-FR" dirty="0">
                <a:solidFill>
                  <a:srgbClr val="7030A0"/>
                </a:solidFill>
                <a:latin typeface="Arial" charset="0"/>
              </a:rPr>
              <a:t> etc. …), dans le cas d'un </a:t>
            </a:r>
            <a:r>
              <a:rPr lang="fr-FR" b="1" dirty="0">
                <a:solidFill>
                  <a:srgbClr val="7030A0"/>
                </a:solidFill>
                <a:latin typeface="Arial" charset="0"/>
              </a:rPr>
              <a:t>ravageur phytophage</a:t>
            </a:r>
            <a:r>
              <a:rPr lang="fr-FR" dirty="0">
                <a:solidFill>
                  <a:srgbClr val="7030A0"/>
                </a:solidFill>
                <a:latin typeface="Arial" charset="0"/>
              </a:rPr>
              <a:t>. Source : </a:t>
            </a:r>
            <a:r>
              <a:rPr lang="fr-FR" dirty="0">
                <a:solidFill>
                  <a:srgbClr val="7030A0"/>
                </a:solidFill>
                <a:latin typeface="Arial" charset="0"/>
                <a:hlinkClick r:id="rId11"/>
              </a:rPr>
              <a:t>http://fr.wikipedia.org/wiki/Lutte_biologique</a:t>
            </a:r>
            <a:r>
              <a:rPr lang="fr-FR" dirty="0">
                <a:solidFill>
                  <a:srgbClr val="7030A0"/>
                </a:solidFill>
                <a:latin typeface="Arial" charset="0"/>
              </a:rPr>
              <a:t> </a:t>
            </a:r>
          </a:p>
          <a:p>
            <a:pPr algn="just">
              <a:buFont typeface="Arial" pitchFamily="34" charset="0"/>
              <a:buChar char="•"/>
              <a:defRPr/>
            </a:pPr>
            <a:endParaRPr lang="fr-FR" dirty="0">
              <a:solidFill>
                <a:srgbClr val="7030A0"/>
              </a:solidFill>
              <a:latin typeface="Arial" charset="0"/>
            </a:endParaRPr>
          </a:p>
          <a:p>
            <a:pPr algn="just">
              <a:defRPr/>
            </a:pPr>
            <a:r>
              <a:rPr lang="fr-FR" dirty="0">
                <a:solidFill>
                  <a:schemeClr val="accent5">
                    <a:lumMod val="50000"/>
                  </a:schemeClr>
                </a:solidFill>
                <a:latin typeface="Arial" charset="0"/>
              </a:rPr>
              <a:t>Moyen élégant de réduire les effectifs d'un </a:t>
            </a:r>
            <a:r>
              <a:rPr lang="fr-FR" b="1" dirty="0">
                <a:solidFill>
                  <a:schemeClr val="accent5">
                    <a:lumMod val="50000"/>
                  </a:schemeClr>
                </a:solidFill>
                <a:latin typeface="Arial" charset="0"/>
              </a:rPr>
              <a:t>organisme - animal ou plante - gênant</a:t>
            </a:r>
            <a:r>
              <a:rPr lang="fr-FR" dirty="0">
                <a:solidFill>
                  <a:schemeClr val="accent5">
                    <a:lumMod val="50000"/>
                  </a:schemeClr>
                </a:solidFill>
                <a:latin typeface="Arial" charset="0"/>
              </a:rPr>
              <a:t>, en le faisant dévorer par un de ses </a:t>
            </a:r>
            <a:r>
              <a:rPr lang="fr-FR" b="1" dirty="0">
                <a:solidFill>
                  <a:schemeClr val="accent5">
                    <a:lumMod val="50000"/>
                  </a:schemeClr>
                </a:solidFill>
                <a:latin typeface="Arial" charset="0"/>
              </a:rPr>
              <a:t>ennemis naturels</a:t>
            </a:r>
            <a:r>
              <a:rPr lang="fr-FR" dirty="0">
                <a:solidFill>
                  <a:schemeClr val="accent5">
                    <a:lumMod val="50000"/>
                  </a:schemeClr>
                </a:solidFill>
                <a:latin typeface="Arial" charset="0"/>
              </a:rPr>
              <a:t>. Les </a:t>
            </a:r>
            <a:r>
              <a:rPr lang="fr-FR" b="1" dirty="0">
                <a:solidFill>
                  <a:schemeClr val="accent5">
                    <a:lumMod val="50000"/>
                  </a:schemeClr>
                </a:solidFill>
                <a:latin typeface="Arial" charset="0"/>
              </a:rPr>
              <a:t>insectes</a:t>
            </a:r>
            <a:r>
              <a:rPr lang="fr-FR" dirty="0">
                <a:solidFill>
                  <a:schemeClr val="accent5">
                    <a:lumMod val="50000"/>
                  </a:schemeClr>
                </a:solidFill>
                <a:latin typeface="Arial" charset="0"/>
              </a:rPr>
              <a:t> sont très présents dans la lutte biologique (LB). D'abord comme cible : contre </a:t>
            </a:r>
            <a:r>
              <a:rPr lang="fr-FR" b="1" dirty="0">
                <a:solidFill>
                  <a:schemeClr val="accent5">
                    <a:lumMod val="50000"/>
                  </a:schemeClr>
                </a:solidFill>
                <a:latin typeface="Arial" charset="0"/>
              </a:rPr>
              <a:t>ravageurs</a:t>
            </a:r>
            <a:r>
              <a:rPr lang="fr-FR" dirty="0">
                <a:solidFill>
                  <a:schemeClr val="accent5">
                    <a:lumMod val="50000"/>
                  </a:schemeClr>
                </a:solidFill>
                <a:latin typeface="Arial" charset="0"/>
              </a:rPr>
              <a:t> des cultures et </a:t>
            </a:r>
            <a:r>
              <a:rPr lang="fr-FR" b="1" dirty="0">
                <a:solidFill>
                  <a:schemeClr val="accent5">
                    <a:lumMod val="50000"/>
                  </a:schemeClr>
                </a:solidFill>
                <a:latin typeface="Arial" charset="0"/>
              </a:rPr>
              <a:t>vecteurs de maladies</a:t>
            </a:r>
            <a:r>
              <a:rPr lang="fr-FR" dirty="0">
                <a:solidFill>
                  <a:schemeClr val="accent5">
                    <a:lumMod val="50000"/>
                  </a:schemeClr>
                </a:solidFill>
                <a:latin typeface="Arial" charset="0"/>
              </a:rPr>
              <a:t>, on a recours aux services de </a:t>
            </a:r>
            <a:r>
              <a:rPr lang="fr-FR" b="1" dirty="0">
                <a:solidFill>
                  <a:schemeClr val="accent5">
                    <a:lumMod val="50000"/>
                  </a:schemeClr>
                </a:solidFill>
                <a:latin typeface="Arial" charset="0"/>
              </a:rPr>
              <a:t>bactéries, de champignons, de virus, de nématodes</a:t>
            </a:r>
            <a:r>
              <a:rPr lang="fr-FR" dirty="0">
                <a:solidFill>
                  <a:schemeClr val="accent5">
                    <a:lumMod val="50000"/>
                  </a:schemeClr>
                </a:solidFill>
                <a:latin typeface="Arial" charset="0"/>
              </a:rPr>
              <a:t>, de </a:t>
            </a:r>
            <a:r>
              <a:rPr lang="fr-FR" b="1" dirty="0">
                <a:solidFill>
                  <a:schemeClr val="accent5">
                    <a:lumMod val="50000"/>
                  </a:schemeClr>
                </a:solidFill>
                <a:latin typeface="Arial" charset="0"/>
              </a:rPr>
              <a:t>poissons</a:t>
            </a:r>
            <a:r>
              <a:rPr lang="fr-FR" dirty="0">
                <a:solidFill>
                  <a:schemeClr val="accent5">
                    <a:lumMod val="50000"/>
                  </a:schemeClr>
                </a:solidFill>
                <a:latin typeface="Arial" charset="0"/>
              </a:rPr>
              <a:t> même et surtout </a:t>
            </a:r>
            <a:r>
              <a:rPr lang="fr-FR" b="1" dirty="0">
                <a:solidFill>
                  <a:schemeClr val="accent5">
                    <a:lumMod val="50000"/>
                  </a:schemeClr>
                </a:solidFill>
                <a:latin typeface="Arial" charset="0"/>
              </a:rPr>
              <a:t>d'autres insectes, prédateurs </a:t>
            </a:r>
            <a:r>
              <a:rPr lang="fr-FR" dirty="0">
                <a:solidFill>
                  <a:schemeClr val="accent5">
                    <a:lumMod val="50000"/>
                  </a:schemeClr>
                </a:solidFill>
                <a:latin typeface="Arial" charset="0"/>
              </a:rPr>
              <a:t>ou </a:t>
            </a:r>
            <a:r>
              <a:rPr lang="fr-FR" b="1" dirty="0">
                <a:solidFill>
                  <a:schemeClr val="accent5">
                    <a:lumMod val="50000"/>
                  </a:schemeClr>
                </a:solidFill>
                <a:latin typeface="Arial" charset="0"/>
              </a:rPr>
              <a:t>parasites</a:t>
            </a:r>
            <a:r>
              <a:rPr lang="fr-FR" dirty="0">
                <a:solidFill>
                  <a:schemeClr val="accent5">
                    <a:lumMod val="50000"/>
                  </a:schemeClr>
                </a:solidFill>
                <a:latin typeface="Arial" charset="0"/>
              </a:rPr>
              <a:t>. En second lieu donc comme agents de la lutte biologique (LB) (ou " </a:t>
            </a:r>
            <a:r>
              <a:rPr lang="fr-FR" b="1" dirty="0">
                <a:solidFill>
                  <a:schemeClr val="accent5">
                    <a:lumMod val="50000"/>
                  </a:schemeClr>
                </a:solidFill>
                <a:latin typeface="Arial" charset="0"/>
              </a:rPr>
              <a:t>auxiliaires</a:t>
            </a:r>
            <a:r>
              <a:rPr lang="fr-FR" dirty="0">
                <a:solidFill>
                  <a:schemeClr val="accent5">
                    <a:lumMod val="50000"/>
                  </a:schemeClr>
                </a:solidFill>
                <a:latin typeface="Arial" charset="0"/>
              </a:rPr>
              <a:t> ") pour détruire les </a:t>
            </a:r>
            <a:r>
              <a:rPr lang="fr-FR" b="1" dirty="0">
                <a:solidFill>
                  <a:schemeClr val="accent5">
                    <a:lumMod val="50000"/>
                  </a:schemeClr>
                </a:solidFill>
                <a:latin typeface="Arial" charset="0"/>
              </a:rPr>
              <a:t>insectes ravageurs ou gênants </a:t>
            </a:r>
            <a:r>
              <a:rPr lang="fr-FR" dirty="0">
                <a:solidFill>
                  <a:schemeClr val="accent5">
                    <a:lumMod val="50000"/>
                  </a:schemeClr>
                </a:solidFill>
                <a:latin typeface="Arial" charset="0"/>
              </a:rPr>
              <a:t>évoqués ci-dessus - mais aussi des </a:t>
            </a:r>
            <a:r>
              <a:rPr lang="fr-FR" b="1" dirty="0">
                <a:solidFill>
                  <a:schemeClr val="accent5">
                    <a:lumMod val="50000"/>
                  </a:schemeClr>
                </a:solidFill>
                <a:latin typeface="Arial" charset="0"/>
              </a:rPr>
              <a:t>plantes indésirables</a:t>
            </a:r>
            <a:r>
              <a:rPr lang="fr-FR" dirty="0">
                <a:solidFill>
                  <a:schemeClr val="accent5">
                    <a:lumMod val="50000"/>
                  </a:schemeClr>
                </a:solidFill>
                <a:latin typeface="Arial" charset="0"/>
              </a:rPr>
              <a:t>, envahissant champs ou canaux (INRA, </a:t>
            </a:r>
            <a:r>
              <a:rPr lang="fr-FR" dirty="0">
                <a:solidFill>
                  <a:schemeClr val="accent5">
                    <a:lumMod val="50000"/>
                  </a:schemeClr>
                </a:solidFill>
                <a:latin typeface="Arial" charset="0"/>
                <a:hlinkClick r:id="rId12"/>
              </a:rPr>
              <a:t>http://www.inra.fr/opie-insectes/luttebio.htm</a:t>
            </a:r>
            <a:r>
              <a:rPr lang="fr-FR" dirty="0">
                <a:solidFill>
                  <a:schemeClr val="accent5">
                    <a:lumMod val="50000"/>
                  </a:schemeClr>
                </a:solidFill>
                <a:latin typeface="Arial" charset="0"/>
              </a:rPr>
              <a:t>). </a:t>
            </a:r>
          </a:p>
        </p:txBody>
      </p:sp>
      <p:sp>
        <p:nvSpPr>
          <p:cNvPr id="4" name="Rectangle 3">
            <a:extLst>
              <a:ext uri="{FF2B5EF4-FFF2-40B4-BE49-F238E27FC236}">
                <a16:creationId xmlns:a16="http://schemas.microsoft.com/office/drawing/2014/main" id="{13F45F5D-1BF4-46D0-BF44-C1BB1091D21D}"/>
              </a:ext>
            </a:extLst>
          </p:cNvPr>
          <p:cNvSpPr/>
          <p:nvPr/>
        </p:nvSpPr>
        <p:spPr>
          <a:xfrm>
            <a:off x="258183" y="858826"/>
            <a:ext cx="2236510" cy="369332"/>
          </a:xfrm>
          <a:prstGeom prst="rect">
            <a:avLst/>
          </a:prstGeom>
        </p:spPr>
        <p:txBody>
          <a:bodyPr wrap="none">
            <a:spAutoFit/>
          </a:bodyPr>
          <a:lstStyle/>
          <a:p>
            <a:pPr algn="just">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a:t>
            </a:r>
          </a:p>
        </p:txBody>
      </p:sp>
      <p:sp>
        <p:nvSpPr>
          <p:cNvPr id="5" name="Espace réservé du numéro de diapositive 1">
            <a:extLst>
              <a:ext uri="{FF2B5EF4-FFF2-40B4-BE49-F238E27FC236}">
                <a16:creationId xmlns:a16="http://schemas.microsoft.com/office/drawing/2014/main" id="{BC75FC9E-3E37-4208-BF7B-A049FD330D3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34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421519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467578E-DC6B-4AF0-B56A-8A73661D9711}"/>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13F45F5D-1BF4-46D0-BF44-C1BB1091D21D}"/>
              </a:ext>
            </a:extLst>
          </p:cNvPr>
          <p:cNvSpPr/>
          <p:nvPr/>
        </p:nvSpPr>
        <p:spPr>
          <a:xfrm>
            <a:off x="123178" y="858826"/>
            <a:ext cx="2236510" cy="369332"/>
          </a:xfrm>
          <a:prstGeom prst="rect">
            <a:avLst/>
          </a:prstGeom>
        </p:spPr>
        <p:txBody>
          <a:bodyPr wrap="none">
            <a:spAutoFit/>
          </a:bodyPr>
          <a:lstStyle/>
          <a:p>
            <a:pPr algn="just">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a:t>
            </a:r>
          </a:p>
        </p:txBody>
      </p:sp>
      <p:sp>
        <p:nvSpPr>
          <p:cNvPr id="5" name="Rectangle 1">
            <a:extLst>
              <a:ext uri="{FF2B5EF4-FFF2-40B4-BE49-F238E27FC236}">
                <a16:creationId xmlns:a16="http://schemas.microsoft.com/office/drawing/2014/main" id="{91E151FD-0486-4191-8EC3-4186A90C30CD}"/>
              </a:ext>
            </a:extLst>
          </p:cNvPr>
          <p:cNvSpPr>
            <a:spLocks noChangeArrowheads="1"/>
          </p:cNvSpPr>
          <p:nvPr/>
        </p:nvSpPr>
        <p:spPr bwMode="auto">
          <a:xfrm>
            <a:off x="123178" y="1280161"/>
            <a:ext cx="9335284"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7030A0"/>
                </a:solidFill>
                <a:latin typeface="Arial" panose="020B0604020202020204" pitchFamily="34" charset="0"/>
              </a:rPr>
              <a:t>5.2. Pourquoi la lutte biologique ?</a:t>
            </a:r>
            <a:endParaRPr lang="fr-FR" altLang="fr-FR" sz="1800" dirty="0">
              <a:solidFill>
                <a:srgbClr val="7030A0"/>
              </a:solidFill>
              <a:latin typeface="Arial" panose="020B0604020202020204" pitchFamily="34" charset="0"/>
            </a:endParaRPr>
          </a:p>
          <a:p>
            <a:pPr eaLnBrk="1" hangingPunct="1">
              <a:spcBef>
                <a:spcPct val="0"/>
              </a:spcBef>
              <a:buFontTx/>
              <a:buNone/>
            </a:pPr>
            <a:endParaRPr lang="fr-FR" altLang="fr-FR" sz="1800" dirty="0">
              <a:solidFill>
                <a:srgbClr val="7030A0"/>
              </a:solidFill>
              <a:latin typeface="Arial" panose="020B0604020202020204" pitchFamily="34" charset="0"/>
            </a:endParaRPr>
          </a:p>
          <a:p>
            <a:pPr eaLnBrk="1" hangingPunct="1">
              <a:spcBef>
                <a:spcPct val="0"/>
              </a:spcBef>
              <a:buFontTx/>
              <a:buNone/>
            </a:pPr>
            <a:r>
              <a:rPr lang="fr-FR" altLang="fr-FR" sz="1800" dirty="0">
                <a:solidFill>
                  <a:srgbClr val="7030A0"/>
                </a:solidFill>
                <a:latin typeface="Arial" panose="020B0604020202020204" pitchFamily="34" charset="0"/>
              </a:rPr>
              <a:t>• </a:t>
            </a:r>
            <a:r>
              <a:rPr lang="fr-FR" altLang="fr-FR" sz="1800" b="1" dirty="0">
                <a:solidFill>
                  <a:srgbClr val="7030A0"/>
                </a:solidFill>
                <a:latin typeface="Arial" panose="020B0604020202020204" pitchFamily="34" charset="0"/>
              </a:rPr>
              <a:t>Course à la productivité</a:t>
            </a:r>
          </a:p>
          <a:p>
            <a:pPr eaLnBrk="1" hangingPunct="1">
              <a:spcBef>
                <a:spcPct val="0"/>
              </a:spcBef>
              <a:buFontTx/>
              <a:buNone/>
            </a:pPr>
            <a:endParaRPr lang="fr-FR" altLang="fr-FR" sz="1800" dirty="0">
              <a:solidFill>
                <a:srgbClr val="7030A0"/>
              </a:solidFill>
              <a:latin typeface="Arial" panose="020B0604020202020204" pitchFamily="34" charset="0"/>
            </a:endParaRPr>
          </a:p>
          <a:p>
            <a:pPr eaLnBrk="1" hangingPunct="1">
              <a:spcBef>
                <a:spcPct val="0"/>
              </a:spcBef>
              <a:buFontTx/>
              <a:buNone/>
            </a:pPr>
            <a:r>
              <a:rPr lang="fr-FR" altLang="fr-FR" sz="1800" dirty="0">
                <a:solidFill>
                  <a:srgbClr val="7030A0"/>
                </a:solidFill>
                <a:latin typeface="Arial" panose="020B0604020202020204" pitchFamily="34" charset="0"/>
              </a:rPr>
              <a:t>• </a:t>
            </a:r>
            <a:r>
              <a:rPr lang="fr-FR" altLang="fr-FR" sz="1800" b="1" dirty="0">
                <a:solidFill>
                  <a:srgbClr val="FF0000"/>
                </a:solidFill>
                <a:latin typeface="Arial" panose="020B0604020202020204" pitchFamily="34" charset="0"/>
              </a:rPr>
              <a:t>De plus en plus d'espèces introduites indésirables</a:t>
            </a:r>
          </a:p>
          <a:p>
            <a:pPr eaLnBrk="1" hangingPunct="1">
              <a:spcBef>
                <a:spcPct val="0"/>
              </a:spcBef>
              <a:buFontTx/>
              <a:buNone/>
            </a:pPr>
            <a:endParaRPr lang="fr-FR" altLang="fr-FR" sz="1800" dirty="0">
              <a:solidFill>
                <a:srgbClr val="7030A0"/>
              </a:solidFill>
              <a:latin typeface="Arial" panose="020B0604020202020204" pitchFamily="34" charset="0"/>
            </a:endParaRPr>
          </a:p>
          <a:p>
            <a:pPr eaLnBrk="1" hangingPunct="1">
              <a:spcBef>
                <a:spcPct val="0"/>
              </a:spcBef>
              <a:buFontTx/>
              <a:buNone/>
            </a:pPr>
            <a:r>
              <a:rPr lang="fr-FR" altLang="fr-FR" sz="1800" dirty="0">
                <a:solidFill>
                  <a:srgbClr val="7030A0"/>
                </a:solidFill>
                <a:latin typeface="Arial" panose="020B0604020202020204" pitchFamily="34" charset="0"/>
              </a:rPr>
              <a:t>- Commerce international</a:t>
            </a:r>
          </a:p>
          <a:p>
            <a:pPr eaLnBrk="1" hangingPunct="1">
              <a:spcBef>
                <a:spcPct val="0"/>
              </a:spcBef>
              <a:buFontTx/>
              <a:buNone/>
            </a:pPr>
            <a:r>
              <a:rPr lang="fr-FR" altLang="fr-FR" sz="1800" dirty="0">
                <a:solidFill>
                  <a:srgbClr val="7030A0"/>
                </a:solidFill>
                <a:latin typeface="Arial" panose="020B0604020202020204" pitchFamily="34" charset="0"/>
              </a:rPr>
              <a:t>- Développement du tourisme</a:t>
            </a:r>
          </a:p>
          <a:p>
            <a:pPr eaLnBrk="1" hangingPunct="1">
              <a:spcBef>
                <a:spcPct val="0"/>
              </a:spcBef>
              <a:buFontTx/>
              <a:buNone/>
            </a:pPr>
            <a:r>
              <a:rPr lang="fr-FR" altLang="fr-FR" sz="1800" dirty="0">
                <a:solidFill>
                  <a:srgbClr val="7030A0"/>
                </a:solidFill>
                <a:latin typeface="Arial" panose="020B0604020202020204" pitchFamily="34" charset="0"/>
              </a:rPr>
              <a:t>- Attrait de l'"exotique"</a:t>
            </a:r>
          </a:p>
          <a:p>
            <a:pPr eaLnBrk="1" hangingPunct="1">
              <a:spcBef>
                <a:spcPct val="0"/>
              </a:spcBef>
              <a:buFontTx/>
              <a:buNone/>
            </a:pPr>
            <a:endParaRPr lang="fr-FR" altLang="fr-FR" sz="1800" dirty="0">
              <a:solidFill>
                <a:srgbClr val="7030A0"/>
              </a:solidFill>
              <a:latin typeface="Arial" panose="020B0604020202020204" pitchFamily="34" charset="0"/>
            </a:endParaRPr>
          </a:p>
          <a:p>
            <a:pPr eaLnBrk="1" hangingPunct="1">
              <a:spcBef>
                <a:spcPct val="0"/>
              </a:spcBef>
              <a:buFontTx/>
              <a:buNone/>
            </a:pPr>
            <a:r>
              <a:rPr lang="fr-FR" altLang="fr-FR" sz="1800" dirty="0">
                <a:solidFill>
                  <a:srgbClr val="7030A0"/>
                </a:solidFill>
                <a:latin typeface="Arial" panose="020B0604020202020204" pitchFamily="34" charset="0"/>
              </a:rPr>
              <a:t>• </a:t>
            </a:r>
            <a:r>
              <a:rPr lang="fr-FR" altLang="fr-FR" sz="1800" b="1" dirty="0">
                <a:solidFill>
                  <a:srgbClr val="FF0000"/>
                </a:solidFill>
                <a:latin typeface="Arial" panose="020B0604020202020204" pitchFamily="34" charset="0"/>
              </a:rPr>
              <a:t>Inconvénient des méthodes chimiques de lutte</a:t>
            </a:r>
          </a:p>
          <a:p>
            <a:pPr eaLnBrk="1" hangingPunct="1">
              <a:spcBef>
                <a:spcPct val="0"/>
              </a:spcBef>
              <a:buFontTx/>
              <a:buNone/>
            </a:pPr>
            <a:endParaRPr lang="fr-FR" altLang="fr-FR" sz="1800" dirty="0">
              <a:solidFill>
                <a:srgbClr val="7030A0"/>
              </a:solidFill>
              <a:latin typeface="Arial" panose="020B0604020202020204" pitchFamily="34" charset="0"/>
            </a:endParaRPr>
          </a:p>
          <a:p>
            <a:pPr eaLnBrk="1" hangingPunct="1">
              <a:spcBef>
                <a:spcPct val="0"/>
              </a:spcBef>
              <a:buFontTx/>
              <a:buNone/>
            </a:pPr>
            <a:r>
              <a:rPr lang="fr-FR" altLang="fr-FR" sz="1800" dirty="0">
                <a:solidFill>
                  <a:srgbClr val="7030A0"/>
                </a:solidFill>
                <a:latin typeface="Arial" panose="020B0604020202020204" pitchFamily="34" charset="0"/>
              </a:rPr>
              <a:t>- peu spécifiques</a:t>
            </a:r>
          </a:p>
          <a:p>
            <a:pPr eaLnBrk="1" hangingPunct="1">
              <a:spcBef>
                <a:spcPct val="0"/>
              </a:spcBef>
              <a:buFontTx/>
              <a:buNone/>
            </a:pPr>
            <a:r>
              <a:rPr lang="fr-FR" altLang="fr-FR" sz="1800" dirty="0">
                <a:solidFill>
                  <a:srgbClr val="7030A0"/>
                </a:solidFill>
                <a:latin typeface="Arial" panose="020B0604020202020204" pitchFamily="34" charset="0"/>
              </a:rPr>
              <a:t>- coûteuses</a:t>
            </a:r>
          </a:p>
          <a:p>
            <a:pPr eaLnBrk="1" hangingPunct="1">
              <a:spcBef>
                <a:spcPct val="0"/>
              </a:spcBef>
              <a:buFontTx/>
              <a:buNone/>
            </a:pPr>
            <a:r>
              <a:rPr lang="fr-FR" altLang="fr-FR" sz="1800" dirty="0">
                <a:solidFill>
                  <a:srgbClr val="7030A0"/>
                </a:solidFill>
                <a:latin typeface="Arial" panose="020B0604020202020204" pitchFamily="34" charset="0"/>
              </a:rPr>
              <a:t>- </a:t>
            </a:r>
            <a:r>
              <a:rPr lang="fr-FR" altLang="fr-FR" sz="1800" dirty="0">
                <a:solidFill>
                  <a:srgbClr val="FF0000"/>
                </a:solidFill>
                <a:latin typeface="Arial" panose="020B0604020202020204" pitchFamily="34" charset="0"/>
              </a:rPr>
              <a:t>polluantes</a:t>
            </a:r>
          </a:p>
          <a:p>
            <a:pPr eaLnBrk="1" hangingPunct="1">
              <a:spcBef>
                <a:spcPct val="0"/>
              </a:spcBef>
              <a:buFontTx/>
              <a:buNone/>
            </a:pPr>
            <a:r>
              <a:rPr lang="fr-FR" altLang="fr-FR" sz="1800" dirty="0">
                <a:solidFill>
                  <a:srgbClr val="FF0000"/>
                </a:solidFill>
                <a:latin typeface="Arial" panose="020B0604020202020204" pitchFamily="34" charset="0"/>
              </a:rPr>
              <a:t>- résistances (des ravageurs …) à certains insecticides</a:t>
            </a:r>
          </a:p>
          <a:p>
            <a:pPr eaLnBrk="1" hangingPunct="1">
              <a:spcBef>
                <a:spcPct val="0"/>
              </a:spcBef>
              <a:buFontTx/>
              <a:buChar char="-"/>
            </a:pPr>
            <a:r>
              <a:rPr lang="fr-FR" altLang="fr-FR" sz="1800" dirty="0">
                <a:solidFill>
                  <a:srgbClr val="7030A0"/>
                </a:solidFill>
                <a:latin typeface="Arial" panose="020B0604020202020204" pitchFamily="34" charset="0"/>
              </a:rPr>
              <a:t> pas toujours possible de la mettre en œuvre (si l’on veut préserver un environnement naturel …).</a:t>
            </a:r>
          </a:p>
          <a:p>
            <a:pPr eaLnBrk="1" hangingPunct="1">
              <a:spcBef>
                <a:spcPct val="0"/>
              </a:spcBef>
              <a:buFontTx/>
              <a:buChar char="-"/>
            </a:pPr>
            <a:r>
              <a:rPr lang="fr-FR" altLang="fr-FR" sz="1400" dirty="0">
                <a:solidFill>
                  <a:srgbClr val="7030A0"/>
                </a:solidFill>
                <a:latin typeface="Arial" panose="020B0604020202020204" pitchFamily="34" charset="0"/>
              </a:rPr>
              <a:t> Une motivation supplémentaire: dans les années 1990 : la pollinisation des tomates par les bourdons.</a:t>
            </a:r>
          </a:p>
        </p:txBody>
      </p:sp>
      <p:sp>
        <p:nvSpPr>
          <p:cNvPr id="6" name="Rectangle 4">
            <a:extLst>
              <a:ext uri="{FF2B5EF4-FFF2-40B4-BE49-F238E27FC236}">
                <a16:creationId xmlns:a16="http://schemas.microsoft.com/office/drawing/2014/main" id="{F65E7CEC-55F1-418A-96AB-00DCB10EA777}"/>
              </a:ext>
            </a:extLst>
          </p:cNvPr>
          <p:cNvSpPr>
            <a:spLocks noChangeArrowheads="1"/>
          </p:cNvSpPr>
          <p:nvPr/>
        </p:nvSpPr>
        <p:spPr bwMode="auto">
          <a:xfrm>
            <a:off x="8996403" y="3057316"/>
            <a:ext cx="29432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Arial" panose="020B0604020202020204" pitchFamily="34" charset="0"/>
              </a:rPr>
              <a:t>Champ de pyrèthre. © Michel Gunther/</a:t>
            </a:r>
            <a:r>
              <a:rPr lang="fr-FR" altLang="fr-FR" sz="1000" dirty="0" err="1">
                <a:solidFill>
                  <a:srgbClr val="7030A0"/>
                </a:solidFill>
                <a:latin typeface="Arial" panose="020B0604020202020204" pitchFamily="34" charset="0"/>
              </a:rPr>
              <a:t>Biosphoto</a:t>
            </a:r>
            <a:endParaRPr lang="fr-FR" altLang="fr-FR" sz="1000" dirty="0">
              <a:solidFill>
                <a:srgbClr val="7030A0"/>
              </a:solidFill>
              <a:latin typeface="Arial" panose="020B0604020202020204" pitchFamily="34" charset="0"/>
            </a:endParaRPr>
          </a:p>
        </p:txBody>
      </p:sp>
      <p:pic>
        <p:nvPicPr>
          <p:cNvPr id="7" name="Image 5" descr="ChampDePyrèthre_s.jpg">
            <a:extLst>
              <a:ext uri="{FF2B5EF4-FFF2-40B4-BE49-F238E27FC236}">
                <a16:creationId xmlns:a16="http://schemas.microsoft.com/office/drawing/2014/main" id="{9E02AC5B-D00A-4F07-80F5-2941F309D1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0144" y="1374362"/>
            <a:ext cx="22574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4A60E160-8FCD-41F1-99B4-D55340E44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5211" y="4344091"/>
            <a:ext cx="2466975" cy="1847850"/>
          </a:xfrm>
          <a:prstGeom prst="rect">
            <a:avLst/>
          </a:prstGeom>
        </p:spPr>
      </p:pic>
      <p:pic>
        <p:nvPicPr>
          <p:cNvPr id="8" name="Image 7">
            <a:extLst>
              <a:ext uri="{FF2B5EF4-FFF2-40B4-BE49-F238E27FC236}">
                <a16:creationId xmlns:a16="http://schemas.microsoft.com/office/drawing/2014/main" id="{06FC686E-0676-4D73-A5C6-FBDD7B2CE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367" y="2642901"/>
            <a:ext cx="1407788" cy="1470357"/>
          </a:xfrm>
          <a:prstGeom prst="rect">
            <a:avLst/>
          </a:prstGeom>
        </p:spPr>
      </p:pic>
      <p:sp>
        <p:nvSpPr>
          <p:cNvPr id="10" name="ZoneTexte 9">
            <a:extLst>
              <a:ext uri="{FF2B5EF4-FFF2-40B4-BE49-F238E27FC236}">
                <a16:creationId xmlns:a16="http://schemas.microsoft.com/office/drawing/2014/main" id="{02BA46B1-BEBF-4300-B113-4D9898465540}"/>
              </a:ext>
            </a:extLst>
          </p:cNvPr>
          <p:cNvSpPr txBox="1"/>
          <p:nvPr/>
        </p:nvSpPr>
        <p:spPr>
          <a:xfrm>
            <a:off x="6185647" y="4113258"/>
            <a:ext cx="2431228" cy="461665"/>
          </a:xfrm>
          <a:prstGeom prst="rect">
            <a:avLst/>
          </a:prstGeom>
          <a:noFill/>
        </p:spPr>
        <p:txBody>
          <a:bodyPr wrap="square" rtlCol="0">
            <a:spAutoFit/>
          </a:bodyPr>
          <a:lstStyle/>
          <a:p>
            <a:pPr algn="ctr"/>
            <a:r>
              <a:rPr lang="fr-FR" sz="1200" dirty="0">
                <a:solidFill>
                  <a:srgbClr val="7030A0"/>
                </a:solidFill>
              </a:rPr>
              <a:t>Larve de </a:t>
            </a:r>
            <a:r>
              <a:rPr lang="fr-FR" sz="1200" dirty="0">
                <a:solidFill>
                  <a:srgbClr val="7030A0"/>
                </a:solidFill>
                <a:hlinkClick r:id="rId5" tooltip="Coccinellidae"/>
              </a:rPr>
              <a:t>coccinelle</a:t>
            </a:r>
            <a:r>
              <a:rPr lang="fr-FR" sz="1200" dirty="0">
                <a:solidFill>
                  <a:srgbClr val="7030A0"/>
                </a:solidFill>
              </a:rPr>
              <a:t> se nourrissant de </a:t>
            </a:r>
            <a:r>
              <a:rPr lang="fr-FR" sz="1200" dirty="0">
                <a:solidFill>
                  <a:srgbClr val="7030A0"/>
                </a:solidFill>
                <a:hlinkClick r:id="rId6" tooltip="Coccoidea"/>
              </a:rPr>
              <a:t>cochenilles.</a:t>
            </a:r>
            <a:r>
              <a:rPr lang="fr-FR" sz="1200" dirty="0">
                <a:solidFill>
                  <a:srgbClr val="7030A0"/>
                </a:solidFill>
              </a:rPr>
              <a:t> Source : Wikipedia</a:t>
            </a:r>
          </a:p>
        </p:txBody>
      </p:sp>
      <p:sp>
        <p:nvSpPr>
          <p:cNvPr id="11" name="Espace réservé du numéro de diapositive 1">
            <a:extLst>
              <a:ext uri="{FF2B5EF4-FFF2-40B4-BE49-F238E27FC236}">
                <a16:creationId xmlns:a16="http://schemas.microsoft.com/office/drawing/2014/main" id="{69A9A219-C825-4CCD-A367-48919572FDD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35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526480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9BE7D6-235C-4E17-9F47-75BB29F98C12}"/>
              </a:ext>
            </a:extLst>
          </p:cNvPr>
          <p:cNvSpPr>
            <a:spLocks noChangeArrowheads="1"/>
          </p:cNvSpPr>
          <p:nvPr/>
        </p:nvSpPr>
        <p:spPr bwMode="auto">
          <a:xfrm>
            <a:off x="179388" y="1582380"/>
            <a:ext cx="118906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0" b="1" dirty="0">
                <a:solidFill>
                  <a:srgbClr val="7030A0"/>
                </a:solidFill>
                <a:latin typeface="Arial" panose="020B0604020202020204" pitchFamily="34" charset="0"/>
              </a:rPr>
              <a:t>La nature n’a pas attendu l’homme pour inventer la lutte biologique </a:t>
            </a:r>
            <a:r>
              <a:rPr lang="fr-FR" altLang="fr-FR" sz="1700" dirty="0">
                <a:solidFill>
                  <a:srgbClr val="7030A0"/>
                </a:solidFill>
                <a:latin typeface="Arial" panose="020B0604020202020204" pitchFamily="34" charset="0"/>
              </a:rPr>
              <a:t>:</a:t>
            </a:r>
          </a:p>
          <a:p>
            <a:pPr eaLnBrk="1" hangingPunct="1">
              <a:spcBef>
                <a:spcPct val="0"/>
              </a:spcBef>
              <a:buFontTx/>
              <a:buNone/>
            </a:pPr>
            <a:endParaRPr lang="fr-FR" altLang="fr-FR" sz="1700" dirty="0">
              <a:solidFill>
                <a:srgbClr val="7030A0"/>
              </a:solidFill>
              <a:latin typeface="Arial" panose="020B0604020202020204" pitchFamily="34" charset="0"/>
            </a:endParaRPr>
          </a:p>
          <a:p>
            <a:pPr algn="just" eaLnBrk="1" hangingPunct="1">
              <a:spcBef>
                <a:spcPct val="0"/>
              </a:spcBef>
              <a:buFontTx/>
              <a:buNone/>
            </a:pPr>
            <a:r>
              <a:rPr lang="fr-FR" altLang="fr-FR" sz="1600" b="1" dirty="0">
                <a:solidFill>
                  <a:srgbClr val="7030A0"/>
                </a:solidFill>
                <a:latin typeface="Arial" panose="020B0604020202020204" pitchFamily="34" charset="0"/>
              </a:rPr>
              <a:t>Allélopathie</a:t>
            </a:r>
            <a:r>
              <a:rPr lang="fr-FR" altLang="fr-FR" sz="1600" dirty="0">
                <a:solidFill>
                  <a:srgbClr val="7030A0"/>
                </a:solidFill>
                <a:latin typeface="Arial" panose="020B0604020202020204" pitchFamily="34" charset="0"/>
              </a:rPr>
              <a:t> (définition) : ensemble de plusieurs interactions biochimiques directes ou indirectes, positives ou négatives, d’une </a:t>
            </a:r>
            <a:r>
              <a:rPr lang="fr-FR" altLang="fr-FR" sz="1600" dirty="0">
                <a:solidFill>
                  <a:srgbClr val="7030A0"/>
                </a:solidFill>
                <a:latin typeface="Arial" panose="020B0604020202020204" pitchFamily="34" charset="0"/>
                <a:hlinkClick r:id="rId2" tooltip="Plante"/>
              </a:rPr>
              <a:t>plante</a:t>
            </a:r>
            <a:r>
              <a:rPr lang="fr-FR" altLang="fr-FR" sz="1600" dirty="0">
                <a:solidFill>
                  <a:srgbClr val="7030A0"/>
                </a:solidFill>
                <a:latin typeface="Arial" panose="020B0604020202020204" pitchFamily="34" charset="0"/>
              </a:rPr>
              <a:t> sur une autre (micro-organismes inclus) au moyen de </a:t>
            </a:r>
            <a:r>
              <a:rPr lang="fr-FR" altLang="fr-FR" sz="1600" dirty="0">
                <a:solidFill>
                  <a:srgbClr val="7030A0"/>
                </a:solidFill>
                <a:latin typeface="Arial" panose="020B0604020202020204" pitchFamily="34" charset="0"/>
                <a:hlinkClick r:id="rId3" tooltip="Métabolite secondaire"/>
              </a:rPr>
              <a:t>métabolites secondaires</a:t>
            </a:r>
            <a:r>
              <a:rPr lang="fr-FR" altLang="fr-FR" sz="1600" dirty="0">
                <a:solidFill>
                  <a:srgbClr val="7030A0"/>
                </a:solidFill>
                <a:latin typeface="Arial" panose="020B0604020202020204" pitchFamily="34" charset="0"/>
              </a:rPr>
              <a:t> tels les </a:t>
            </a:r>
            <a:r>
              <a:rPr lang="fr-FR" altLang="fr-FR" sz="1600" dirty="0">
                <a:solidFill>
                  <a:srgbClr val="7030A0"/>
                </a:solidFill>
                <a:latin typeface="Arial" panose="020B0604020202020204" pitchFamily="34" charset="0"/>
                <a:hlinkClick r:id="rId4" tooltip="Phénol (groupe)"/>
              </a:rPr>
              <a:t>acides phénoliques</a:t>
            </a:r>
            <a:r>
              <a:rPr lang="fr-FR" altLang="fr-FR" sz="1600" dirty="0">
                <a:solidFill>
                  <a:srgbClr val="7030A0"/>
                </a:solidFill>
                <a:latin typeface="Arial" panose="020B0604020202020204" pitchFamily="34" charset="0"/>
              </a:rPr>
              <a:t>, les </a:t>
            </a:r>
            <a:r>
              <a:rPr lang="fr-FR" altLang="fr-FR" sz="1600" dirty="0">
                <a:solidFill>
                  <a:srgbClr val="7030A0"/>
                </a:solidFill>
                <a:latin typeface="Arial" panose="020B0604020202020204" pitchFamily="34" charset="0"/>
                <a:hlinkClick r:id="rId5" tooltip="Flavonoïde"/>
              </a:rPr>
              <a:t>flavonoïdes</a:t>
            </a:r>
            <a:r>
              <a:rPr lang="fr-FR" altLang="fr-FR" sz="1600" dirty="0">
                <a:solidFill>
                  <a:srgbClr val="7030A0"/>
                </a:solidFill>
                <a:latin typeface="Arial" panose="020B0604020202020204" pitchFamily="34" charset="0"/>
              </a:rPr>
              <a:t>, les </a:t>
            </a:r>
            <a:r>
              <a:rPr lang="fr-FR" altLang="fr-FR" sz="1600" dirty="0" err="1">
                <a:solidFill>
                  <a:srgbClr val="7030A0"/>
                </a:solidFill>
                <a:latin typeface="Arial" panose="020B0604020202020204" pitchFamily="34" charset="0"/>
                <a:hlinkClick r:id="rId6" tooltip="Terpénoïde"/>
              </a:rPr>
              <a:t>terpénoïdes</a:t>
            </a:r>
            <a:r>
              <a:rPr lang="fr-FR" altLang="fr-FR" sz="1600" dirty="0">
                <a:solidFill>
                  <a:srgbClr val="7030A0"/>
                </a:solidFill>
                <a:latin typeface="Arial" panose="020B0604020202020204" pitchFamily="34" charset="0"/>
              </a:rPr>
              <a:t> et les </a:t>
            </a:r>
            <a:r>
              <a:rPr lang="fr-FR" altLang="fr-FR" sz="1600" dirty="0">
                <a:solidFill>
                  <a:srgbClr val="7030A0"/>
                </a:solidFill>
                <a:latin typeface="Arial" panose="020B0604020202020204" pitchFamily="34" charset="0"/>
                <a:hlinkClick r:id="rId7" tooltip="Alcaloïde"/>
              </a:rPr>
              <a:t>alcaloïdes</a:t>
            </a:r>
            <a:r>
              <a:rPr lang="fr-FR" altLang="fr-FR" sz="1600" dirty="0">
                <a:solidFill>
                  <a:srgbClr val="7030A0"/>
                </a:solidFill>
                <a:latin typeface="Arial" panose="020B0604020202020204" pitchFamily="34" charset="0"/>
              </a:rPr>
              <a:t>. Ces </a:t>
            </a:r>
            <a:r>
              <a:rPr lang="fr-FR" altLang="fr-FR" sz="1600" b="1" dirty="0">
                <a:solidFill>
                  <a:srgbClr val="7030A0"/>
                </a:solidFill>
                <a:latin typeface="Arial" panose="020B0604020202020204" pitchFamily="34" charset="0"/>
              </a:rPr>
              <a:t>composés</a:t>
            </a:r>
            <a:r>
              <a:rPr lang="fr-FR" altLang="fr-FR" sz="1600" dirty="0">
                <a:solidFill>
                  <a:srgbClr val="7030A0"/>
                </a:solidFill>
                <a:latin typeface="Arial" panose="020B0604020202020204" pitchFamily="34" charset="0"/>
              </a:rPr>
              <a:t> </a:t>
            </a:r>
            <a:r>
              <a:rPr lang="fr-FR" altLang="fr-FR" sz="1600" b="1" dirty="0" err="1">
                <a:solidFill>
                  <a:srgbClr val="7030A0"/>
                </a:solidFill>
                <a:latin typeface="Arial" panose="020B0604020202020204" pitchFamily="34" charset="0"/>
              </a:rPr>
              <a:t>allélochimiques</a:t>
            </a:r>
            <a:r>
              <a:rPr lang="fr-FR" altLang="fr-FR" sz="1600" dirty="0">
                <a:solidFill>
                  <a:srgbClr val="7030A0"/>
                </a:solidFill>
                <a:latin typeface="Arial" panose="020B0604020202020204" pitchFamily="34" charset="0"/>
              </a:rPr>
              <a:t> jouent un rôle important dans la </a:t>
            </a:r>
            <a:r>
              <a:rPr lang="fr-FR" altLang="fr-FR" sz="1600" dirty="0">
                <a:solidFill>
                  <a:srgbClr val="7030A0"/>
                </a:solidFill>
                <a:latin typeface="Arial" panose="020B0604020202020204" pitchFamily="34" charset="0"/>
                <a:hlinkClick r:id="rId8" tooltip="Compétition (biologie)"/>
              </a:rPr>
              <a:t>compétition</a:t>
            </a:r>
            <a:r>
              <a:rPr lang="fr-FR" altLang="fr-FR" sz="1600" dirty="0">
                <a:solidFill>
                  <a:srgbClr val="7030A0"/>
                </a:solidFill>
                <a:latin typeface="Arial" panose="020B0604020202020204" pitchFamily="34" charset="0"/>
              </a:rPr>
              <a:t> aux ressources environnementales que sont l’</a:t>
            </a:r>
            <a:r>
              <a:rPr lang="fr-FR" altLang="fr-FR" sz="1600" dirty="0">
                <a:solidFill>
                  <a:srgbClr val="7030A0"/>
                </a:solidFill>
                <a:latin typeface="Arial" panose="020B0604020202020204" pitchFamily="34" charset="0"/>
                <a:hlinkClick r:id="rId9" tooltip="Eau"/>
              </a:rPr>
              <a:t>eau</a:t>
            </a:r>
            <a:r>
              <a:rPr lang="fr-FR" altLang="fr-FR" sz="1600" dirty="0">
                <a:solidFill>
                  <a:srgbClr val="7030A0"/>
                </a:solidFill>
                <a:latin typeface="Arial" panose="020B0604020202020204" pitchFamily="34" charset="0"/>
              </a:rPr>
              <a:t>, la </a:t>
            </a:r>
            <a:r>
              <a:rPr lang="fr-FR" altLang="fr-FR" sz="1600" dirty="0">
                <a:solidFill>
                  <a:srgbClr val="7030A0"/>
                </a:solidFill>
                <a:latin typeface="Arial" panose="020B0604020202020204" pitchFamily="34" charset="0"/>
                <a:hlinkClick r:id="rId10" tooltip="Lumière"/>
              </a:rPr>
              <a:t>lumière</a:t>
            </a:r>
            <a:r>
              <a:rPr lang="fr-FR" altLang="fr-FR" sz="1600" dirty="0">
                <a:solidFill>
                  <a:srgbClr val="7030A0"/>
                </a:solidFill>
                <a:latin typeface="Arial" panose="020B0604020202020204" pitchFamily="34" charset="0"/>
              </a:rPr>
              <a:t> et les substances nutritives ; dans l’armement chimique de défense des plantes contre leurs </a:t>
            </a:r>
            <a:r>
              <a:rPr lang="fr-FR" altLang="fr-FR" sz="1600" dirty="0">
                <a:solidFill>
                  <a:srgbClr val="7030A0"/>
                </a:solidFill>
                <a:latin typeface="Arial" panose="020B0604020202020204" pitchFamily="34" charset="0"/>
                <a:hlinkClick r:id="rId11" tooltip="Prédateur"/>
              </a:rPr>
              <a:t>prédateurs</a:t>
            </a:r>
            <a:r>
              <a:rPr lang="fr-FR" altLang="fr-FR" sz="1600" dirty="0">
                <a:solidFill>
                  <a:srgbClr val="7030A0"/>
                </a:solidFill>
                <a:latin typeface="Arial" panose="020B0604020202020204" pitchFamily="34" charset="0"/>
              </a:rPr>
              <a:t>, et dans la </a:t>
            </a:r>
            <a:r>
              <a:rPr lang="fr-FR" altLang="fr-FR" sz="1600" dirty="0">
                <a:solidFill>
                  <a:srgbClr val="7030A0"/>
                </a:solidFill>
                <a:latin typeface="Arial" panose="020B0604020202020204" pitchFamily="34" charset="0"/>
                <a:hlinkClick r:id="rId12" tooltip="Coopération"/>
              </a:rPr>
              <a:t>coopération</a:t>
            </a:r>
            <a:r>
              <a:rPr lang="fr-FR" altLang="fr-FR" sz="1600" dirty="0">
                <a:solidFill>
                  <a:srgbClr val="7030A0"/>
                </a:solidFill>
                <a:latin typeface="Arial" panose="020B0604020202020204" pitchFamily="34" charset="0"/>
              </a:rPr>
              <a:t> intra- et interspécifique.</a:t>
            </a:r>
          </a:p>
          <a:p>
            <a:pPr algn="just" eaLnBrk="1" hangingPunct="1">
              <a:spcBef>
                <a:spcPct val="0"/>
              </a:spcBef>
              <a:buFontTx/>
              <a:buNone/>
            </a:pPr>
            <a:r>
              <a:rPr lang="fr-FR" altLang="fr-FR" sz="1600" u="sng" dirty="0">
                <a:solidFill>
                  <a:srgbClr val="7030A0"/>
                </a:solidFill>
                <a:latin typeface="Arial" panose="020B0604020202020204" pitchFamily="34" charset="0"/>
              </a:rPr>
              <a:t>Note</a:t>
            </a:r>
            <a:r>
              <a:rPr lang="fr-FR" altLang="fr-FR" sz="1600" dirty="0">
                <a:solidFill>
                  <a:srgbClr val="7030A0"/>
                </a:solidFill>
                <a:latin typeface="Arial" panose="020B0604020202020204" pitchFamily="34" charset="0"/>
              </a:rPr>
              <a:t> : L’incorporation de ces substances </a:t>
            </a:r>
            <a:r>
              <a:rPr lang="fr-FR" altLang="fr-FR" sz="1600" dirty="0" err="1">
                <a:solidFill>
                  <a:srgbClr val="7030A0"/>
                </a:solidFill>
                <a:latin typeface="Arial" panose="020B0604020202020204" pitchFamily="34" charset="0"/>
              </a:rPr>
              <a:t>allélopathiques</a:t>
            </a:r>
            <a:r>
              <a:rPr lang="fr-FR" altLang="fr-FR" sz="1600" dirty="0">
                <a:solidFill>
                  <a:srgbClr val="7030A0"/>
                </a:solidFill>
                <a:latin typeface="Arial" panose="020B0604020202020204" pitchFamily="34" charset="0"/>
              </a:rPr>
              <a:t> dans la gestion de l’</a:t>
            </a:r>
            <a:r>
              <a:rPr lang="fr-FR" altLang="fr-FR" sz="1600" dirty="0">
                <a:solidFill>
                  <a:srgbClr val="7030A0"/>
                </a:solidFill>
                <a:latin typeface="Arial" panose="020B0604020202020204" pitchFamily="34" charset="0"/>
                <a:hlinkClick r:id="rId13" tooltip="Agriculture"/>
              </a:rPr>
              <a:t>agriculture</a:t>
            </a:r>
            <a:r>
              <a:rPr lang="fr-FR" altLang="fr-FR" sz="1600" dirty="0">
                <a:solidFill>
                  <a:srgbClr val="7030A0"/>
                </a:solidFill>
                <a:latin typeface="Arial" panose="020B0604020202020204" pitchFamily="34" charset="0"/>
              </a:rPr>
              <a:t> peut réduire l’utilisation d’</a:t>
            </a:r>
            <a:r>
              <a:rPr lang="fr-FR" altLang="fr-FR" sz="1600" dirty="0">
                <a:solidFill>
                  <a:srgbClr val="7030A0"/>
                </a:solidFill>
                <a:latin typeface="Arial" panose="020B0604020202020204" pitchFamily="34" charset="0"/>
                <a:hlinkClick r:id="rId14" tooltip="Herbicide"/>
              </a:rPr>
              <a:t>herbicides</a:t>
            </a:r>
            <a:r>
              <a:rPr lang="fr-FR" altLang="fr-FR" sz="1600" dirty="0">
                <a:solidFill>
                  <a:srgbClr val="7030A0"/>
                </a:solidFill>
                <a:latin typeface="Arial" panose="020B0604020202020204" pitchFamily="34" charset="0"/>
              </a:rPr>
              <a:t>, de fongicides et d’insecticides ; aussi diminuer la détérioration de l’</a:t>
            </a:r>
            <a:r>
              <a:rPr lang="fr-FR" altLang="fr-FR" sz="1600" dirty="0">
                <a:solidFill>
                  <a:srgbClr val="7030A0"/>
                </a:solidFill>
                <a:latin typeface="Arial" panose="020B0604020202020204" pitchFamily="34" charset="0"/>
                <a:hlinkClick r:id="rId15" tooltip="Environnement"/>
              </a:rPr>
              <a:t>environnement</a:t>
            </a:r>
            <a:r>
              <a:rPr lang="fr-FR" altLang="fr-FR" sz="1600" dirty="0">
                <a:solidFill>
                  <a:srgbClr val="7030A0"/>
                </a:solidFill>
                <a:latin typeface="Arial" panose="020B0604020202020204" pitchFamily="34" charset="0"/>
              </a:rPr>
              <a:t>. </a:t>
            </a:r>
          </a:p>
          <a:p>
            <a:pPr algn="just" eaLnBrk="1" hangingPunct="1">
              <a:spcBef>
                <a:spcPct val="0"/>
              </a:spcBef>
              <a:buFontTx/>
              <a:buNone/>
            </a:pPr>
            <a:r>
              <a:rPr lang="fr-FR" altLang="fr-FR" sz="1200" dirty="0">
                <a:solidFill>
                  <a:srgbClr val="7030A0"/>
                </a:solidFill>
                <a:latin typeface="Arial" panose="020B0604020202020204" pitchFamily="34" charset="0"/>
              </a:rPr>
              <a:t>Source : </a:t>
            </a:r>
            <a:r>
              <a:rPr lang="fr-FR" altLang="fr-FR" sz="1200" dirty="0">
                <a:solidFill>
                  <a:srgbClr val="7030A0"/>
                </a:solidFill>
                <a:latin typeface="Arial" panose="020B0604020202020204" pitchFamily="34" charset="0"/>
                <a:hlinkClick r:id="rId16"/>
              </a:rPr>
              <a:t>http://fr.wikipedia.org/wiki/All%C3%A9lopathie</a:t>
            </a:r>
            <a:endParaRPr lang="fr-FR" altLang="fr-FR" sz="1200" dirty="0">
              <a:solidFill>
                <a:srgbClr val="7030A0"/>
              </a:solidFill>
              <a:latin typeface="Arial" panose="020B0604020202020204" pitchFamily="34" charset="0"/>
            </a:endParaRP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600" u="sng" dirty="0">
                <a:solidFill>
                  <a:srgbClr val="7030A0"/>
                </a:solidFill>
                <a:latin typeface="Arial" panose="020B0604020202020204" pitchFamily="34" charset="0"/>
              </a:rPr>
              <a:t>Exemple</a:t>
            </a:r>
            <a:r>
              <a:rPr lang="fr-FR" altLang="fr-FR" sz="1600" dirty="0">
                <a:solidFill>
                  <a:srgbClr val="7030A0"/>
                </a:solidFill>
                <a:latin typeface="Arial" panose="020B0604020202020204" pitchFamily="34" charset="0"/>
              </a:rPr>
              <a:t> : Les feuilles de </a:t>
            </a:r>
            <a:r>
              <a:rPr lang="fr-FR" altLang="fr-FR" sz="1600" b="1" dirty="0">
                <a:solidFill>
                  <a:srgbClr val="7030A0"/>
                </a:solidFill>
                <a:latin typeface="Arial" panose="020B0604020202020204" pitchFamily="34" charset="0"/>
              </a:rPr>
              <a:t>noyer</a:t>
            </a:r>
            <a:r>
              <a:rPr lang="fr-FR" altLang="fr-FR" sz="1600" dirty="0">
                <a:solidFill>
                  <a:srgbClr val="7030A0"/>
                </a:solidFill>
                <a:latin typeface="Arial" panose="020B0604020202020204" pitchFamily="34" charset="0"/>
              </a:rPr>
              <a:t> produisent du </a:t>
            </a:r>
            <a:r>
              <a:rPr lang="fr-FR" altLang="fr-FR" sz="1600" b="1" i="1" dirty="0" err="1">
                <a:solidFill>
                  <a:srgbClr val="7030A0"/>
                </a:solidFill>
                <a:latin typeface="Arial" panose="020B0604020202020204" pitchFamily="34" charset="0"/>
              </a:rPr>
              <a:t>juglon</a:t>
            </a:r>
            <a:r>
              <a:rPr lang="fr-FR" altLang="fr-FR" sz="1600" dirty="0">
                <a:solidFill>
                  <a:srgbClr val="7030A0"/>
                </a:solidFill>
                <a:latin typeface="Arial" panose="020B0604020202020204" pitchFamily="34" charset="0"/>
              </a:rPr>
              <a:t> (ou </a:t>
            </a:r>
            <a:r>
              <a:rPr lang="fr-FR" altLang="fr-FR" sz="1600" b="1" i="1" dirty="0" err="1">
                <a:solidFill>
                  <a:srgbClr val="7030A0"/>
                </a:solidFill>
                <a:latin typeface="Arial" panose="020B0604020202020204" pitchFamily="34" charset="0"/>
              </a:rPr>
              <a:t>juglone</a:t>
            </a:r>
            <a:r>
              <a:rPr lang="fr-FR" altLang="fr-FR" sz="1600" dirty="0">
                <a:solidFill>
                  <a:srgbClr val="7030A0"/>
                </a:solidFill>
                <a:latin typeface="Arial" panose="020B0604020202020204" pitchFamily="34" charset="0"/>
              </a:rPr>
              <a:t>), par un phénomène d'</a:t>
            </a:r>
            <a:r>
              <a:rPr lang="fr-FR" altLang="fr-FR" sz="1600" b="1" dirty="0">
                <a:solidFill>
                  <a:srgbClr val="7030A0"/>
                </a:solidFill>
                <a:latin typeface="Arial" panose="020B0604020202020204" pitchFamily="34" charset="0"/>
              </a:rPr>
              <a:t>allélopathie</a:t>
            </a:r>
            <a:r>
              <a:rPr lang="fr-FR" altLang="fr-FR" sz="1600" dirty="0">
                <a:solidFill>
                  <a:srgbClr val="7030A0"/>
                </a:solidFill>
                <a:latin typeface="Arial" panose="020B0604020202020204" pitchFamily="34" charset="0"/>
              </a:rPr>
              <a:t>, empêche les autres plantes de pousser autour du noyer. La </a:t>
            </a:r>
            <a:r>
              <a:rPr lang="fr-FR" altLang="fr-FR" sz="1600" i="1" dirty="0" err="1">
                <a:solidFill>
                  <a:srgbClr val="7030A0"/>
                </a:solidFill>
                <a:latin typeface="Arial" panose="020B0604020202020204" pitchFamily="34" charset="0"/>
              </a:rPr>
              <a:t>juglone</a:t>
            </a:r>
            <a:r>
              <a:rPr lang="fr-FR" altLang="fr-FR" sz="1600" dirty="0">
                <a:solidFill>
                  <a:srgbClr val="7030A0"/>
                </a:solidFill>
                <a:latin typeface="Arial" panose="020B0604020202020204" pitchFamily="34" charset="0"/>
              </a:rPr>
              <a:t> est produite naturellement dans les feuilles, les racines, l’enveloppe et l'écorce de plantes de la famille </a:t>
            </a:r>
            <a:r>
              <a:rPr lang="fr-FR" altLang="fr-FR" sz="1600" i="1" dirty="0" err="1">
                <a:solidFill>
                  <a:srgbClr val="7030A0"/>
                </a:solidFill>
                <a:latin typeface="Arial" panose="020B0604020202020204" pitchFamily="34" charset="0"/>
                <a:hlinkClick r:id="rId17" tooltip="Juglandaceae"/>
              </a:rPr>
              <a:t>Juglandaceae</a:t>
            </a:r>
            <a:r>
              <a:rPr lang="fr-FR" altLang="fr-FR" sz="1600" dirty="0">
                <a:solidFill>
                  <a:srgbClr val="7030A0"/>
                </a:solidFill>
                <a:latin typeface="Arial" panose="020B0604020202020204" pitchFamily="34" charset="0"/>
              </a:rPr>
              <a:t>  (ex. </a:t>
            </a:r>
            <a:r>
              <a:rPr lang="fr-FR" altLang="fr-FR" sz="1600" dirty="0">
                <a:solidFill>
                  <a:srgbClr val="7030A0"/>
                </a:solidFill>
                <a:latin typeface="Arial" panose="020B0604020202020204" pitchFamily="34" charset="0"/>
                <a:hlinkClick r:id="rId18" tooltip="Juglans nigra"/>
              </a:rPr>
              <a:t>noyer noir</a:t>
            </a:r>
            <a:r>
              <a:rPr lang="fr-FR" altLang="fr-FR" sz="1600" dirty="0">
                <a:solidFill>
                  <a:srgbClr val="7030A0"/>
                </a:solidFill>
                <a:latin typeface="Arial" panose="020B0604020202020204" pitchFamily="34" charset="0"/>
              </a:rPr>
              <a:t> </a:t>
            </a:r>
            <a:r>
              <a:rPr lang="fr-FR" altLang="fr-FR" sz="1600" i="1" dirty="0">
                <a:solidFill>
                  <a:srgbClr val="7030A0"/>
                </a:solidFill>
                <a:latin typeface="Arial" panose="020B0604020202020204" pitchFamily="34" charset="0"/>
              </a:rPr>
              <a:t>(</a:t>
            </a:r>
            <a:r>
              <a:rPr lang="fr-FR" altLang="fr-FR" sz="1600" i="1" dirty="0" err="1">
                <a:solidFill>
                  <a:srgbClr val="7030A0"/>
                </a:solidFill>
                <a:latin typeface="Arial" panose="020B0604020202020204" pitchFamily="34" charset="0"/>
              </a:rPr>
              <a:t>Juglans</a:t>
            </a:r>
            <a:r>
              <a:rPr lang="fr-FR" altLang="fr-FR" sz="1600" i="1" dirty="0">
                <a:solidFill>
                  <a:srgbClr val="7030A0"/>
                </a:solidFill>
                <a:latin typeface="Arial" panose="020B0604020202020204" pitchFamily="34" charset="0"/>
              </a:rPr>
              <a:t> </a:t>
            </a:r>
            <a:r>
              <a:rPr lang="fr-FR" altLang="fr-FR" sz="1600" i="1" dirty="0" err="1">
                <a:solidFill>
                  <a:srgbClr val="7030A0"/>
                </a:solidFill>
                <a:latin typeface="Arial" panose="020B0604020202020204" pitchFamily="34" charset="0"/>
              </a:rPr>
              <a:t>nigra</a:t>
            </a:r>
            <a:r>
              <a:rPr lang="fr-FR" altLang="fr-FR" sz="1600" i="1" dirty="0">
                <a:solidFill>
                  <a:srgbClr val="7030A0"/>
                </a:solidFill>
                <a:latin typeface="Arial" panose="020B0604020202020204" pitchFamily="34" charset="0"/>
              </a:rPr>
              <a:t>) …).</a:t>
            </a:r>
            <a:r>
              <a:rPr lang="fr-FR" altLang="fr-FR" sz="1600" dirty="0">
                <a:solidFill>
                  <a:srgbClr val="7030A0"/>
                </a:solidFill>
                <a:latin typeface="Arial" panose="020B0604020202020204" pitchFamily="34" charset="0"/>
              </a:rPr>
              <a:t> C’est un </a:t>
            </a:r>
            <a:r>
              <a:rPr lang="fr-FR" altLang="fr-FR" sz="1600" i="1" dirty="0">
                <a:solidFill>
                  <a:srgbClr val="7030A0"/>
                </a:solidFill>
                <a:latin typeface="Arial" panose="020B0604020202020204" pitchFamily="34" charset="0"/>
              </a:rPr>
              <a:t>toxique retardateur de croissance de nombreuses plantes </a:t>
            </a:r>
            <a:r>
              <a:rPr lang="fr-FR" altLang="fr-FR" sz="1600" dirty="0">
                <a:solidFill>
                  <a:srgbClr val="7030A0"/>
                </a:solidFill>
                <a:latin typeface="Arial" panose="020B0604020202020204" pitchFamily="34" charset="0"/>
              </a:rPr>
              <a:t>(°). Il est parfois utilisée comme </a:t>
            </a:r>
            <a:r>
              <a:rPr lang="fr-FR" altLang="fr-FR" sz="1600" dirty="0">
                <a:solidFill>
                  <a:srgbClr val="7030A0"/>
                </a:solidFill>
                <a:latin typeface="Arial" panose="020B0604020202020204" pitchFamily="34" charset="0"/>
                <a:hlinkClick r:id="rId19" tooltip="Herbicide"/>
              </a:rPr>
              <a:t>herbicide</a:t>
            </a:r>
            <a:r>
              <a:rPr lang="fr-FR" altLang="fr-FR" sz="1600" dirty="0">
                <a:solidFill>
                  <a:srgbClr val="7030A0"/>
                </a:solidFill>
                <a:latin typeface="Arial" panose="020B0604020202020204" pitchFamily="34" charset="0"/>
              </a:rPr>
              <a:t>. </a:t>
            </a:r>
          </a:p>
          <a:p>
            <a:pPr algn="just" eaLnBrk="1" hangingPunct="1">
              <a:spcBef>
                <a:spcPct val="0"/>
              </a:spcBef>
              <a:buFontTx/>
              <a:buNone/>
            </a:pPr>
            <a:r>
              <a:rPr lang="fr-FR" altLang="fr-FR" sz="1200" dirty="0">
                <a:solidFill>
                  <a:srgbClr val="7030A0"/>
                </a:solidFill>
                <a:latin typeface="Arial" panose="020B0604020202020204" pitchFamily="34" charset="0"/>
              </a:rPr>
              <a:t>Sources : a) </a:t>
            </a:r>
            <a:r>
              <a:rPr lang="fr-FR" altLang="fr-FR" sz="1200" dirty="0">
                <a:solidFill>
                  <a:srgbClr val="7030A0"/>
                </a:solidFill>
                <a:latin typeface="Arial" panose="020B0604020202020204" pitchFamily="34" charset="0"/>
                <a:hlinkClick r:id="rId20"/>
              </a:rPr>
              <a:t>http://fr.wikipedia.org/wiki/Noyer_commun</a:t>
            </a:r>
            <a:r>
              <a:rPr lang="fr-FR" altLang="fr-FR" sz="1200" dirty="0">
                <a:solidFill>
                  <a:srgbClr val="7030A0"/>
                </a:solidFill>
                <a:latin typeface="Arial" panose="020B0604020202020204" pitchFamily="34" charset="0"/>
              </a:rPr>
              <a:t>, b) </a:t>
            </a:r>
            <a:r>
              <a:rPr lang="fr-FR" altLang="fr-FR" sz="1200" dirty="0">
                <a:solidFill>
                  <a:srgbClr val="7030A0"/>
                </a:solidFill>
                <a:latin typeface="Arial" panose="020B0604020202020204" pitchFamily="34" charset="0"/>
                <a:hlinkClick r:id="rId21"/>
              </a:rPr>
              <a:t>http://en.wikipedia.org/wiki/Juglone</a:t>
            </a:r>
            <a:endParaRPr lang="fr-FR" altLang="fr-FR" sz="1200" dirty="0">
              <a:solidFill>
                <a:srgbClr val="7030A0"/>
              </a:solidFill>
              <a:latin typeface="Arial" panose="020B0604020202020204" pitchFamily="34" charset="0"/>
            </a:endParaRPr>
          </a:p>
        </p:txBody>
      </p:sp>
      <p:pic>
        <p:nvPicPr>
          <p:cNvPr id="3" name="Image 4" descr="juglone.jpg">
            <a:extLst>
              <a:ext uri="{FF2B5EF4-FFF2-40B4-BE49-F238E27FC236}">
                <a16:creationId xmlns:a16="http://schemas.microsoft.com/office/drawing/2014/main" id="{D14B0561-A35E-4011-A066-395E1D905FE5}"/>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084695" y="5339243"/>
            <a:ext cx="792162"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5">
            <a:extLst>
              <a:ext uri="{FF2B5EF4-FFF2-40B4-BE49-F238E27FC236}">
                <a16:creationId xmlns:a16="http://schemas.microsoft.com/office/drawing/2014/main" id="{6D01C96D-A211-432F-9B94-40D15300BEBB}"/>
              </a:ext>
            </a:extLst>
          </p:cNvPr>
          <p:cNvSpPr txBox="1">
            <a:spLocks noChangeArrowheads="1"/>
          </p:cNvSpPr>
          <p:nvPr/>
        </p:nvSpPr>
        <p:spPr bwMode="auto">
          <a:xfrm>
            <a:off x="6427535" y="6202784"/>
            <a:ext cx="2346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solidFill>
                  <a:srgbClr val="7030A0"/>
                </a:solidFill>
                <a:cs typeface="Calibri" panose="020F0502020204030204" pitchFamily="34" charset="0"/>
              </a:rPr>
              <a:t>↖</a:t>
            </a:r>
            <a:r>
              <a:rPr lang="fr-FR" altLang="fr-FR" sz="1200" dirty="0">
                <a:solidFill>
                  <a:srgbClr val="7030A0"/>
                </a:solidFill>
              </a:rPr>
              <a:t> </a:t>
            </a:r>
            <a:r>
              <a:rPr lang="fr-FR" altLang="fr-FR" sz="1200" dirty="0" err="1">
                <a:solidFill>
                  <a:srgbClr val="7030A0"/>
                </a:solidFill>
                <a:latin typeface="Arial" panose="020B0604020202020204" pitchFamily="34" charset="0"/>
              </a:rPr>
              <a:t>Juglone</a:t>
            </a:r>
            <a:endParaRPr lang="fr-FR" altLang="fr-FR" sz="1200" dirty="0">
              <a:solidFill>
                <a:srgbClr val="7030A0"/>
              </a:solidFill>
              <a:latin typeface="Arial" panose="020B0604020202020204" pitchFamily="34" charset="0"/>
            </a:endParaRPr>
          </a:p>
          <a:p>
            <a:pPr algn="r" eaLnBrk="1" hangingPunct="1">
              <a:spcBef>
                <a:spcPct val="0"/>
              </a:spcBef>
              <a:buFontTx/>
              <a:buNone/>
            </a:pPr>
            <a:r>
              <a:rPr lang="fr-FR" altLang="fr-FR" sz="1200" dirty="0">
                <a:solidFill>
                  <a:srgbClr val="7030A0"/>
                </a:solidFill>
                <a:latin typeface="Arial" panose="020B0604020202020204" pitchFamily="34" charset="0"/>
              </a:rPr>
              <a:t>5-hydroxy-1 ,4-naphtalènedione</a:t>
            </a:r>
          </a:p>
        </p:txBody>
      </p:sp>
      <p:sp>
        <p:nvSpPr>
          <p:cNvPr id="5" name="ZoneTexte 6">
            <a:extLst>
              <a:ext uri="{FF2B5EF4-FFF2-40B4-BE49-F238E27FC236}">
                <a16:creationId xmlns:a16="http://schemas.microsoft.com/office/drawing/2014/main" id="{E51FDC03-565F-4CA5-8B1F-40CCB7BF787B}"/>
              </a:ext>
            </a:extLst>
          </p:cNvPr>
          <p:cNvSpPr txBox="1">
            <a:spLocks noChangeArrowheads="1"/>
          </p:cNvSpPr>
          <p:nvPr/>
        </p:nvSpPr>
        <p:spPr bwMode="auto">
          <a:xfrm>
            <a:off x="164998" y="5833749"/>
            <a:ext cx="59597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7030A0"/>
                </a:solidFill>
                <a:latin typeface="Arial" panose="020B0604020202020204" pitchFamily="34" charset="0"/>
              </a:rPr>
              <a:t>(°) Certaines plantes ne sont pas affectées négativement par la </a:t>
            </a:r>
            <a:r>
              <a:rPr lang="fr-FR" altLang="fr-FR" sz="1200" dirty="0" err="1">
                <a:solidFill>
                  <a:srgbClr val="7030A0"/>
                </a:solidFill>
                <a:latin typeface="Arial" panose="020B0604020202020204" pitchFamily="34" charset="0"/>
              </a:rPr>
              <a:t>juglone</a:t>
            </a:r>
            <a:r>
              <a:rPr lang="fr-FR" altLang="fr-FR" sz="1200" dirty="0">
                <a:solidFill>
                  <a:srgbClr val="7030A0"/>
                </a:solidFill>
                <a:latin typeface="Arial" panose="020B0604020202020204" pitchFamily="34" charset="0"/>
              </a:rPr>
              <a:t> : </a:t>
            </a:r>
            <a:r>
              <a:rPr lang="fr-FR" altLang="fr-FR" sz="1200" dirty="0">
                <a:solidFill>
                  <a:srgbClr val="7030A0"/>
                </a:solidFill>
                <a:latin typeface="Arial" panose="020B0604020202020204" pitchFamily="34" charset="0"/>
                <a:hlinkClick r:id="rId23" tooltip="Myosotis"/>
              </a:rPr>
              <a:t>Myosotis</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hlinkClick r:id="rId24" tooltip="Pachysandra terminalis"/>
              </a:rPr>
              <a:t>Pachysandra</a:t>
            </a:r>
            <a:r>
              <a:rPr lang="fr-FR" altLang="fr-FR" sz="1200" dirty="0">
                <a:solidFill>
                  <a:srgbClr val="7030A0"/>
                </a:solidFill>
                <a:latin typeface="Arial" panose="020B0604020202020204" pitchFamily="34" charset="0"/>
                <a:hlinkClick r:id="rId24" tooltip="Pachysandra terminalis"/>
              </a:rPr>
              <a:t> </a:t>
            </a:r>
            <a:r>
              <a:rPr lang="fr-FR" altLang="fr-FR" sz="1200" dirty="0" err="1">
                <a:solidFill>
                  <a:srgbClr val="7030A0"/>
                </a:solidFill>
                <a:latin typeface="Arial" panose="020B0604020202020204" pitchFamily="34" charset="0"/>
                <a:hlinkClick r:id="rId24" tooltip="Pachysandra terminalis"/>
              </a:rPr>
              <a:t>terminalis</a:t>
            </a:r>
            <a:r>
              <a:rPr lang="fr-FR" altLang="fr-FR" sz="1200"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hlinkClick r:id="rId25" tooltip="Barbe de bouc"/>
              </a:rPr>
              <a:t>Barbe de bouc</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hlinkClick r:id="rId26" tooltip="Aruncus sylvester (page inexistante)"/>
              </a:rPr>
              <a:t>Aruncus</a:t>
            </a:r>
            <a:r>
              <a:rPr lang="fr-FR" altLang="fr-FR" sz="1200" dirty="0">
                <a:solidFill>
                  <a:srgbClr val="7030A0"/>
                </a:solidFill>
                <a:latin typeface="Arial" panose="020B0604020202020204" pitchFamily="34" charset="0"/>
                <a:hlinkClick r:id="rId26" tooltip="Aruncus sylvester (page inexistante)"/>
              </a:rPr>
              <a:t> </a:t>
            </a:r>
            <a:r>
              <a:rPr lang="fr-FR" altLang="fr-FR" sz="1200" dirty="0" err="1">
                <a:solidFill>
                  <a:srgbClr val="7030A0"/>
                </a:solidFill>
                <a:latin typeface="Arial" panose="020B0604020202020204" pitchFamily="34" charset="0"/>
                <a:hlinkClick r:id="rId26" tooltip="Aruncus sylvester (page inexistante)"/>
              </a:rPr>
              <a:t>sylvester</a:t>
            </a:r>
            <a:r>
              <a:rPr lang="fr-FR" altLang="fr-FR" sz="1200" dirty="0">
                <a:solidFill>
                  <a:srgbClr val="7030A0"/>
                </a:solidFill>
                <a:latin typeface="Arial" panose="020B0604020202020204" pitchFamily="34" charset="0"/>
              </a:rPr>
              <a:t>),</a:t>
            </a:r>
            <a:r>
              <a:rPr lang="fr-FR" altLang="fr-FR" sz="1200" dirty="0">
                <a:solidFill>
                  <a:srgbClr val="7030A0"/>
                </a:solidFill>
                <a:latin typeface="Arial" panose="020B0604020202020204" pitchFamily="34" charset="0"/>
                <a:hlinkClick r:id="rId27" tooltip="Alchémille"/>
              </a:rPr>
              <a:t>alchémille</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hlinkClick r:id="rId28" tooltip="Hosta (genre)"/>
              </a:rPr>
              <a:t>hosta</a:t>
            </a:r>
            <a:r>
              <a:rPr lang="fr-FR" altLang="fr-FR" sz="1200"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hlinkClick r:id="rId29" tooltip="Heuchère"/>
              </a:rPr>
              <a:t>heuchère</a:t>
            </a:r>
            <a:r>
              <a:rPr lang="fr-FR" altLang="fr-FR" sz="1200"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hlinkClick r:id="rId30" tooltip="Bugle rampante"/>
              </a:rPr>
              <a:t>bugle rampante</a:t>
            </a:r>
            <a:r>
              <a:rPr lang="fr-FR" altLang="fr-FR" sz="1200" dirty="0">
                <a:solidFill>
                  <a:srgbClr val="7030A0"/>
                </a:solidFill>
                <a:latin typeface="Arial" panose="020B0604020202020204" pitchFamily="34" charset="0"/>
              </a:rPr>
              <a:t> (Ajuga </a:t>
            </a:r>
            <a:r>
              <a:rPr lang="fr-FR" altLang="fr-FR" sz="1200" dirty="0" err="1">
                <a:solidFill>
                  <a:srgbClr val="7030A0"/>
                </a:solidFill>
                <a:latin typeface="Arial" panose="020B0604020202020204" pitchFamily="34" charset="0"/>
              </a:rPr>
              <a:t>reptans</a:t>
            </a:r>
            <a:r>
              <a:rPr lang="fr-FR" altLang="fr-FR" sz="1200" dirty="0">
                <a:solidFill>
                  <a:srgbClr val="7030A0"/>
                </a:solidFill>
                <a:latin typeface="Arial" panose="020B0604020202020204" pitchFamily="34" charset="0"/>
              </a:rPr>
              <a:t>) et la majorité des </a:t>
            </a:r>
            <a:r>
              <a:rPr lang="fr-FR" altLang="fr-FR" sz="1200" u="sng" dirty="0">
                <a:solidFill>
                  <a:srgbClr val="7030A0"/>
                </a:solidFill>
                <a:latin typeface="Arial" panose="020B0604020202020204" pitchFamily="34" charset="0"/>
                <a:hlinkClick r:id="rId31" tooltip="Bulbe"/>
              </a:rPr>
              <a:t>bulbes</a:t>
            </a:r>
            <a:r>
              <a:rPr lang="fr-FR" altLang="fr-FR" sz="1200" dirty="0">
                <a:solidFill>
                  <a:srgbClr val="7030A0"/>
                </a:solidFill>
                <a:latin typeface="Arial" panose="020B0604020202020204" pitchFamily="34" charset="0"/>
              </a:rPr>
              <a:t> (iris …). (Source : </a:t>
            </a:r>
            <a:r>
              <a:rPr lang="fr-FR" altLang="fr-FR" sz="1200" dirty="0">
                <a:solidFill>
                  <a:srgbClr val="7030A0"/>
                </a:solidFill>
                <a:latin typeface="Arial" panose="020B0604020202020204" pitchFamily="34" charset="0"/>
                <a:hlinkClick r:id="rId20"/>
              </a:rPr>
              <a:t>http://fr.wikipedia.org/wiki/Noyer_commun</a:t>
            </a:r>
            <a:r>
              <a:rPr lang="fr-FR" altLang="fr-FR" sz="1200" dirty="0">
                <a:solidFill>
                  <a:srgbClr val="7030A0"/>
                </a:solidFill>
                <a:latin typeface="Arial" panose="020B0604020202020204" pitchFamily="34" charset="0"/>
              </a:rPr>
              <a:t> ).</a:t>
            </a:r>
          </a:p>
        </p:txBody>
      </p:sp>
      <p:pic>
        <p:nvPicPr>
          <p:cNvPr id="6" name="Image 7" descr="noyer.jpg">
            <a:extLst>
              <a:ext uri="{FF2B5EF4-FFF2-40B4-BE49-F238E27FC236}">
                <a16:creationId xmlns:a16="http://schemas.microsoft.com/office/drawing/2014/main" id="{5C3D99DF-4228-472F-80A4-D2AE7024F907}"/>
              </a:ext>
            </a:extLst>
          </p:cNvPr>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9799955" y="5020468"/>
            <a:ext cx="2270125"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8">
            <a:extLst>
              <a:ext uri="{FF2B5EF4-FFF2-40B4-BE49-F238E27FC236}">
                <a16:creationId xmlns:a16="http://schemas.microsoft.com/office/drawing/2014/main" id="{27399F60-A6A3-41A4-8C96-8223083AF724}"/>
              </a:ext>
            </a:extLst>
          </p:cNvPr>
          <p:cNvSpPr txBox="1">
            <a:spLocks noChangeArrowheads="1"/>
          </p:cNvSpPr>
          <p:nvPr/>
        </p:nvSpPr>
        <p:spPr bwMode="auto">
          <a:xfrm>
            <a:off x="9182100" y="5557524"/>
            <a:ext cx="790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Noyer </a:t>
            </a:r>
            <a:r>
              <a:rPr lang="fr-FR" altLang="fr-FR" sz="1200" dirty="0">
                <a:solidFill>
                  <a:srgbClr val="7030A0"/>
                </a:solidFill>
              </a:rPr>
              <a:t>→</a:t>
            </a:r>
            <a:endParaRPr lang="fr-FR" altLang="fr-FR" sz="1200" dirty="0">
              <a:solidFill>
                <a:srgbClr val="7030A0"/>
              </a:solidFill>
              <a:latin typeface="Arial" panose="020B0604020202020204" pitchFamily="34" charset="0"/>
            </a:endParaRPr>
          </a:p>
        </p:txBody>
      </p:sp>
      <p:sp>
        <p:nvSpPr>
          <p:cNvPr id="8" name="WordArt 4">
            <a:extLst>
              <a:ext uri="{FF2B5EF4-FFF2-40B4-BE49-F238E27FC236}">
                <a16:creationId xmlns:a16="http://schemas.microsoft.com/office/drawing/2014/main" id="{7F75667E-F363-4748-903B-10AA7717237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9" name="Rectangle 8">
            <a:extLst>
              <a:ext uri="{FF2B5EF4-FFF2-40B4-BE49-F238E27FC236}">
                <a16:creationId xmlns:a16="http://schemas.microsoft.com/office/drawing/2014/main" id="{85C945DE-A08F-431B-9741-C990A6C2EF3A}"/>
              </a:ext>
            </a:extLst>
          </p:cNvPr>
          <p:cNvSpPr/>
          <p:nvPr/>
        </p:nvSpPr>
        <p:spPr>
          <a:xfrm>
            <a:off x="179388" y="806823"/>
            <a:ext cx="3166240" cy="369332"/>
          </a:xfrm>
          <a:prstGeom prst="rect">
            <a:avLst/>
          </a:prstGeom>
        </p:spPr>
        <p:txBody>
          <a:bodyPr wrap="square">
            <a:spAutoFit/>
          </a:bodyPr>
          <a:lstStyle/>
          <a:p>
            <a:pPr>
              <a:spcBef>
                <a:spcPct val="0"/>
              </a:spcBef>
            </a:pPr>
            <a:r>
              <a:rPr lang="fr-FR" altLang="fr-FR" b="1" dirty="0">
                <a:solidFill>
                  <a:srgbClr val="7030A0"/>
                </a:solidFill>
                <a:latin typeface="Arial" panose="020B0604020202020204" pitchFamily="34" charset="0"/>
              </a:rPr>
              <a:t>5. </a:t>
            </a:r>
            <a:r>
              <a:rPr lang="fr-FR" altLang="fr-FR" b="1" u="sng" dirty="0">
                <a:solidFill>
                  <a:srgbClr val="7030A0"/>
                </a:solidFill>
                <a:latin typeface="Arial" panose="020B0604020202020204" pitchFamily="34" charset="0"/>
              </a:rPr>
              <a:t>Lutte biologique (suite)</a:t>
            </a:r>
            <a:endParaRPr lang="fr-FR" altLang="fr-FR" dirty="0">
              <a:solidFill>
                <a:srgbClr val="7030A0"/>
              </a:solidFill>
              <a:latin typeface="Arial" panose="020B0604020202020204" pitchFamily="34" charset="0"/>
            </a:endParaRPr>
          </a:p>
        </p:txBody>
      </p:sp>
      <p:sp>
        <p:nvSpPr>
          <p:cNvPr id="10" name="Rectangle 9">
            <a:extLst>
              <a:ext uri="{FF2B5EF4-FFF2-40B4-BE49-F238E27FC236}">
                <a16:creationId xmlns:a16="http://schemas.microsoft.com/office/drawing/2014/main" id="{E5C1E659-CCCC-4FEC-9BBD-36F3F0ED2C10}"/>
              </a:ext>
            </a:extLst>
          </p:cNvPr>
          <p:cNvSpPr/>
          <p:nvPr/>
        </p:nvSpPr>
        <p:spPr>
          <a:xfrm>
            <a:off x="179388" y="1206148"/>
            <a:ext cx="3326552" cy="369332"/>
          </a:xfrm>
          <a:prstGeom prst="rect">
            <a:avLst/>
          </a:prstGeom>
        </p:spPr>
        <p:txBody>
          <a:bodyPr wrap="none">
            <a:spAutoFit/>
          </a:bodyPr>
          <a:lstStyle/>
          <a:p>
            <a:pPr algn="just">
              <a:spcBef>
                <a:spcPct val="0"/>
              </a:spcBef>
              <a:buNone/>
            </a:pPr>
            <a:r>
              <a:rPr lang="fr-FR" altLang="fr-FR" b="1" dirty="0">
                <a:solidFill>
                  <a:srgbClr val="6600CC"/>
                </a:solidFill>
                <a:latin typeface="Arial" panose="020B0604020202020204" pitchFamily="34" charset="0"/>
                <a:cs typeface="Arial" panose="020B0604020202020204" pitchFamily="34" charset="0"/>
              </a:rPr>
              <a:t>5.3. Mécanismes mis en jeux</a:t>
            </a:r>
          </a:p>
        </p:txBody>
      </p:sp>
      <p:sp>
        <p:nvSpPr>
          <p:cNvPr id="11" name="Espace réservé du numéro de diapositive 1">
            <a:extLst>
              <a:ext uri="{FF2B5EF4-FFF2-40B4-BE49-F238E27FC236}">
                <a16:creationId xmlns:a16="http://schemas.microsoft.com/office/drawing/2014/main" id="{FE01F97A-9B56-4815-9771-AA2257E9A41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36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973275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22BDEA71-4FEA-4CAF-AC28-9453B39B18C9}"/>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59BCCA24-8900-4AB5-B74E-E9FF186AF8AA}"/>
              </a:ext>
            </a:extLst>
          </p:cNvPr>
          <p:cNvSpPr>
            <a:spLocks noChangeArrowheads="1"/>
          </p:cNvSpPr>
          <p:nvPr/>
        </p:nvSpPr>
        <p:spPr bwMode="auto">
          <a:xfrm>
            <a:off x="163198" y="882335"/>
            <a:ext cx="11804631"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7030A0"/>
                </a:solidFill>
                <a:latin typeface="Arial" panose="020B0604020202020204" pitchFamily="34" charset="0"/>
              </a:rPr>
              <a:t>5. </a:t>
            </a:r>
            <a:r>
              <a:rPr lang="fr-FR" altLang="fr-FR" sz="1800" b="1" u="sng" dirty="0">
                <a:solidFill>
                  <a:srgbClr val="7030A0"/>
                </a:solidFill>
                <a:latin typeface="Arial" panose="020B0604020202020204" pitchFamily="34" charset="0"/>
              </a:rPr>
              <a:t>Lutte biologique (suite)</a:t>
            </a:r>
            <a:endParaRPr lang="fr-FR" altLang="fr-FR" sz="1800" dirty="0">
              <a:solidFill>
                <a:srgbClr val="7030A0"/>
              </a:solidFill>
              <a:latin typeface="Arial" panose="020B0604020202020204" pitchFamily="34" charset="0"/>
            </a:endParaRPr>
          </a:p>
          <a:p>
            <a:pPr algn="just">
              <a:spcBef>
                <a:spcPct val="0"/>
              </a:spcBef>
              <a:buNone/>
            </a:pPr>
            <a:endParaRPr lang="fr-FR" altLang="fr-FR" sz="1600" b="1" dirty="0">
              <a:solidFill>
                <a:srgbClr val="6600CC"/>
              </a:solidFill>
              <a:latin typeface="Arial" panose="020B0604020202020204" pitchFamily="34" charset="0"/>
              <a:cs typeface="Arial" panose="020B0604020202020204" pitchFamily="34" charset="0"/>
            </a:endParaRPr>
          </a:p>
          <a:p>
            <a:pPr algn="just">
              <a:spcBef>
                <a:spcPct val="0"/>
              </a:spcBef>
              <a:buNone/>
            </a:pPr>
            <a:r>
              <a:rPr lang="fr-FR" altLang="fr-FR" sz="1600" b="1" dirty="0">
                <a:solidFill>
                  <a:srgbClr val="6600CC"/>
                </a:solidFill>
                <a:latin typeface="Arial" panose="020B0604020202020204" pitchFamily="34" charset="0"/>
                <a:cs typeface="Arial" panose="020B0604020202020204" pitchFamily="34" charset="0"/>
              </a:rPr>
              <a:t>5.3. Mécanismes mis en jeux (suite)</a:t>
            </a:r>
            <a:endParaRPr lang="fr-FR" altLang="fr-FR" sz="1600" dirty="0">
              <a:solidFill>
                <a:srgbClr val="7030A0"/>
              </a:solidFill>
              <a:latin typeface="Arial" panose="020B0604020202020204" pitchFamily="34" charset="0"/>
            </a:endParaRPr>
          </a:p>
          <a:p>
            <a:pPr algn="just">
              <a:spcBef>
                <a:spcPct val="0"/>
              </a:spcBef>
              <a:buNone/>
            </a:pPr>
            <a:endParaRPr lang="fr-FR" altLang="fr-FR" sz="1700" dirty="0">
              <a:solidFill>
                <a:srgbClr val="7030A0"/>
              </a:solidFill>
              <a:latin typeface="Arial" panose="020B0604020202020204" pitchFamily="34" charset="0"/>
            </a:endParaRPr>
          </a:p>
          <a:p>
            <a:pPr algn="just">
              <a:spcBef>
                <a:spcPct val="0"/>
              </a:spcBef>
              <a:buNone/>
            </a:pPr>
            <a:r>
              <a:rPr lang="fr-FR" altLang="fr-FR" sz="1700" dirty="0">
                <a:solidFill>
                  <a:srgbClr val="7030A0"/>
                </a:solidFill>
                <a:latin typeface="Arial" panose="020B0604020202020204" pitchFamily="34" charset="0"/>
              </a:rPr>
              <a:t>La proximité des plantes a une influence considérable par substances émises par leurs racines ou par leur substances odoriférantes. Elles créent un effet de protection par rapport aux maladies ou de répulsion des insectes phytophages de certaines espèces de plantes. D’où les « </a:t>
            </a:r>
            <a:r>
              <a:rPr lang="fr-FR" altLang="fr-FR" sz="1700" b="1" dirty="0">
                <a:solidFill>
                  <a:srgbClr val="7030A0"/>
                </a:solidFill>
                <a:latin typeface="Arial" panose="020B0604020202020204" pitchFamily="34" charset="0"/>
              </a:rPr>
              <a:t>compagnonnages végétaux</a:t>
            </a:r>
            <a:r>
              <a:rPr lang="fr-FR" altLang="fr-FR" sz="1700" dirty="0">
                <a:solidFill>
                  <a:srgbClr val="7030A0"/>
                </a:solidFill>
                <a:latin typeface="Arial" panose="020B0604020202020204" pitchFamily="34" charset="0"/>
              </a:rPr>
              <a:t> » ou </a:t>
            </a:r>
            <a:r>
              <a:rPr lang="fr-FR" altLang="fr-FR" sz="1700" b="1" dirty="0">
                <a:solidFill>
                  <a:srgbClr val="7030A0"/>
                </a:solidFill>
                <a:latin typeface="Arial" panose="020B0604020202020204" pitchFamily="34" charset="0"/>
              </a:rPr>
              <a:t>cultures associées</a:t>
            </a:r>
            <a:r>
              <a:rPr lang="fr-FR" altLang="fr-FR" sz="1700" dirty="0">
                <a:solidFill>
                  <a:srgbClr val="7030A0"/>
                </a:solidFill>
                <a:latin typeface="Arial" panose="020B0604020202020204" pitchFamily="34" charset="0"/>
              </a:rPr>
              <a:t> (°).</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400" i="1" u="sng" dirty="0">
                <a:solidFill>
                  <a:srgbClr val="7030A0"/>
                </a:solidFill>
                <a:latin typeface="Arial" panose="020B0604020202020204" pitchFamily="34" charset="0"/>
              </a:rPr>
              <a:t>Exemples</a:t>
            </a:r>
            <a:r>
              <a:rPr lang="fr-FR" altLang="fr-FR" sz="1400" i="1" dirty="0">
                <a:solidFill>
                  <a:srgbClr val="7030A0"/>
                </a:solidFill>
                <a:latin typeface="Arial" panose="020B0604020202020204" pitchFamily="34" charset="0"/>
              </a:rPr>
              <a:t> : Les liliacées tiennent éloignés les bactéries et les nématodes par leur caractéristiques chimiques-biologiques. Les jardiniers, souvent, plantent au moins une liliacée (ail, oignon, poireau, échalote, etc.) dans les bandes, au périmètre des plates-bandes.</a:t>
            </a:r>
          </a:p>
          <a:p>
            <a:pPr algn="just" eaLnBrk="1" hangingPunct="1">
              <a:spcBef>
                <a:spcPct val="0"/>
              </a:spcBef>
              <a:buFontTx/>
              <a:buNone/>
            </a:pPr>
            <a:r>
              <a:rPr lang="fr-FR" altLang="fr-FR" sz="1400" i="1" dirty="0">
                <a:solidFill>
                  <a:srgbClr val="7030A0"/>
                </a:solidFill>
                <a:latin typeface="Arial" panose="020B0604020202020204" pitchFamily="34" charset="0"/>
              </a:rPr>
              <a:t>Des plantes aromatiques comme la sauge, le romarin, la lavande, le thym, la sarriette, l’origan, qui repoussent certains insectes, sont souvent plantés aux extrémités de la plate-bande. En particulier quelque espèce comme le souci et la grande capucine, au-delà d’attirer les insectes bénéfiques, remplissent une fonction antiseptique et chassent les nématodes, les fourmis et les autres parasites.</a:t>
            </a:r>
          </a:p>
          <a:p>
            <a:pPr eaLnBrk="1" hangingPunct="1">
              <a:spcBef>
                <a:spcPct val="0"/>
              </a:spcBef>
              <a:buFontTx/>
              <a:buNone/>
            </a:pPr>
            <a:r>
              <a:rPr lang="fr-FR" altLang="fr-FR" sz="1200" dirty="0">
                <a:solidFill>
                  <a:srgbClr val="7030A0"/>
                </a:solidFill>
                <a:latin typeface="Arial" panose="020B0604020202020204" pitchFamily="34" charset="0"/>
              </a:rPr>
              <a:t>Source : </a:t>
            </a:r>
            <a:r>
              <a:rPr lang="fr-FR" altLang="fr-FR" sz="1200" i="1" dirty="0">
                <a:solidFill>
                  <a:srgbClr val="7030A0"/>
                </a:solidFill>
                <a:latin typeface="Arial" panose="020B0604020202020204" pitchFamily="34" charset="0"/>
              </a:rPr>
              <a:t>Guide pratique au potage synergétique</a:t>
            </a:r>
            <a:r>
              <a:rPr lang="fr-FR" altLang="fr-FR" sz="1200" dirty="0">
                <a:solidFill>
                  <a:srgbClr val="7030A0"/>
                </a:solidFill>
                <a:latin typeface="Arial" panose="020B0604020202020204" pitchFamily="34" charset="0"/>
              </a:rPr>
              <a:t>, Février 2011 Projet jardin-Transition </a:t>
            </a:r>
          </a:p>
          <a:p>
            <a:pPr eaLnBrk="1" hangingPunct="1">
              <a:spcBef>
                <a:spcPct val="0"/>
              </a:spcBef>
              <a:buFontTx/>
              <a:buNone/>
            </a:pPr>
            <a:r>
              <a:rPr lang="fr-FR" altLang="fr-FR" sz="1200" dirty="0">
                <a:solidFill>
                  <a:srgbClr val="7030A0"/>
                </a:solidFill>
                <a:latin typeface="Arial" panose="020B0604020202020204" pitchFamily="34" charset="0"/>
              </a:rPr>
              <a:t>« Ferney Voltaire », </a:t>
            </a:r>
            <a:r>
              <a:rPr lang="fr-FR" altLang="fr-FR" sz="1200" dirty="0">
                <a:solidFill>
                  <a:srgbClr val="7030A0"/>
                </a:solidFill>
                <a:latin typeface="Arial" panose="020B0604020202020204" pitchFamily="34" charset="0"/>
                <a:hlinkClick r:id="rId2"/>
              </a:rPr>
              <a:t>http://eco-</a:t>
            </a:r>
            <a:r>
              <a:rPr lang="fr-FR" altLang="fr-FR" sz="1200" b="1" dirty="0">
                <a:solidFill>
                  <a:srgbClr val="7030A0"/>
                </a:solidFill>
                <a:latin typeface="Arial" panose="020B0604020202020204" pitchFamily="34" charset="0"/>
                <a:hlinkClick r:id="rId2"/>
              </a:rPr>
              <a:t>pratique</a:t>
            </a:r>
            <a:r>
              <a:rPr lang="fr-FR" altLang="fr-FR" sz="1200" dirty="0">
                <a:solidFill>
                  <a:srgbClr val="7030A0"/>
                </a:solidFill>
                <a:latin typeface="Arial" panose="020B0604020202020204" pitchFamily="34" charset="0"/>
                <a:hlinkClick r:id="rId2"/>
              </a:rPr>
              <a:t>.org/files/Le_potager_</a:t>
            </a:r>
            <a:r>
              <a:rPr lang="fr-FR" altLang="fr-FR" sz="1200" b="1" dirty="0">
                <a:solidFill>
                  <a:srgbClr val="7030A0"/>
                </a:solidFill>
                <a:latin typeface="Arial" panose="020B0604020202020204" pitchFamily="34" charset="0"/>
                <a:hlinkClick r:id="rId2"/>
              </a:rPr>
              <a:t>synergique</a:t>
            </a:r>
            <a:r>
              <a:rPr lang="fr-FR" altLang="fr-FR" sz="1200" dirty="0">
                <a:solidFill>
                  <a:srgbClr val="7030A0"/>
                </a:solidFill>
                <a:latin typeface="Arial" panose="020B0604020202020204" pitchFamily="34" charset="0"/>
                <a:hlinkClick r:id="rId2"/>
              </a:rPr>
              <a:t>.pdf</a:t>
            </a:r>
            <a:r>
              <a:rPr lang="fr-FR" altLang="fr-FR" sz="1200" dirty="0">
                <a:solidFill>
                  <a:srgbClr val="7030A0"/>
                </a:solidFill>
                <a:latin typeface="Arial" panose="020B0604020202020204" pitchFamily="34" charset="0"/>
              </a:rPr>
              <a:t>  </a:t>
            </a:r>
          </a:p>
          <a:p>
            <a:pPr eaLnBrk="1" hangingPunct="1">
              <a:spcBef>
                <a:spcPct val="0"/>
              </a:spcBef>
              <a:buFontTx/>
              <a:buNone/>
            </a:pPr>
            <a:endParaRPr lang="fr-FR" altLang="fr-FR" sz="1600" dirty="0">
              <a:solidFill>
                <a:srgbClr val="7030A0"/>
              </a:solidFill>
              <a:latin typeface="Arial" panose="020B0604020202020204" pitchFamily="34" charset="0"/>
            </a:endParaRPr>
          </a:p>
          <a:p>
            <a:pPr eaLnBrk="1" hangingPunct="1">
              <a:spcBef>
                <a:spcPct val="0"/>
              </a:spcBef>
              <a:buFontTx/>
              <a:buNone/>
            </a:pPr>
            <a:endParaRPr lang="fr-FR" altLang="fr-FR" sz="1600" dirty="0">
              <a:solidFill>
                <a:srgbClr val="7030A0"/>
              </a:solidFill>
              <a:latin typeface="Arial" panose="020B0604020202020204" pitchFamily="34" charset="0"/>
            </a:endParaRPr>
          </a:p>
          <a:p>
            <a:pPr eaLnBrk="1" hangingPunct="1">
              <a:spcBef>
                <a:spcPct val="0"/>
              </a:spcBef>
              <a:buFontTx/>
              <a:buNone/>
            </a:pPr>
            <a:endParaRPr lang="fr-FR" altLang="fr-FR" sz="1600" dirty="0">
              <a:solidFill>
                <a:srgbClr val="7030A0"/>
              </a:solidFill>
              <a:latin typeface="Arial" panose="020B0604020202020204" pitchFamily="34" charset="0"/>
            </a:endParaRPr>
          </a:p>
          <a:p>
            <a:pPr eaLnBrk="1" hangingPunct="1">
              <a:spcBef>
                <a:spcPct val="0"/>
              </a:spcBef>
              <a:buFontTx/>
              <a:buNone/>
            </a:pPr>
            <a:endParaRPr lang="fr-FR" altLang="fr-FR" sz="1600" dirty="0">
              <a:solidFill>
                <a:srgbClr val="7030A0"/>
              </a:solidFill>
              <a:latin typeface="Arial" panose="020B0604020202020204" pitchFamily="34" charset="0"/>
            </a:endParaRPr>
          </a:p>
          <a:p>
            <a:pPr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endParaRPr lang="fr-FR" altLang="fr-FR" sz="1200" dirty="0">
              <a:solidFill>
                <a:srgbClr val="7030A0"/>
              </a:solidFill>
              <a:latin typeface="Arial" panose="020B0604020202020204" pitchFamily="34" charset="0"/>
            </a:endParaRPr>
          </a:p>
          <a:p>
            <a:pPr algn="just">
              <a:spcBef>
                <a:spcPct val="0"/>
              </a:spcBef>
              <a:buNone/>
            </a:pPr>
            <a:endParaRPr lang="fr-FR" altLang="fr-FR" sz="1400" dirty="0">
              <a:solidFill>
                <a:srgbClr val="7030A0"/>
              </a:solidFill>
              <a:latin typeface="Arial" panose="020B0604020202020204" pitchFamily="34" charset="0"/>
            </a:endParaRPr>
          </a:p>
          <a:p>
            <a:pPr algn="just">
              <a:spcBef>
                <a:spcPct val="0"/>
              </a:spcBef>
              <a:buNone/>
            </a:pPr>
            <a:r>
              <a:rPr lang="fr-FR" altLang="fr-FR" sz="1400" dirty="0">
                <a:solidFill>
                  <a:srgbClr val="7030A0"/>
                </a:solidFill>
                <a:latin typeface="Arial" panose="020B0604020202020204" pitchFamily="34" charset="0"/>
              </a:rPr>
              <a:t>(°) Voir chapitre « </a:t>
            </a:r>
            <a:r>
              <a:rPr lang="fr-FR" altLang="fr-FR" sz="1400" i="1" dirty="0">
                <a:solidFill>
                  <a:srgbClr val="7030A0"/>
                </a:solidFill>
                <a:latin typeface="Arial" panose="020B0604020202020204" pitchFamily="34" charset="0"/>
              </a:rPr>
              <a:t>compagnonnages végétaux</a:t>
            </a:r>
            <a:r>
              <a:rPr lang="fr-FR" altLang="fr-FR" sz="1400" dirty="0">
                <a:solidFill>
                  <a:srgbClr val="7030A0"/>
                </a:solidFill>
                <a:latin typeface="Arial" panose="020B0604020202020204" pitchFamily="34" charset="0"/>
              </a:rPr>
              <a:t> ».</a:t>
            </a:r>
            <a:endParaRPr lang="fr-FR" altLang="fr-FR" sz="1200" dirty="0">
              <a:solidFill>
                <a:srgbClr val="7030A0"/>
              </a:solidFill>
              <a:latin typeface="Arial" panose="020B0604020202020204" pitchFamily="34" charset="0"/>
            </a:endParaRPr>
          </a:p>
        </p:txBody>
      </p:sp>
      <p:pic>
        <p:nvPicPr>
          <p:cNvPr id="4" name="Image 4" descr="220px-Association_potager.png">
            <a:extLst>
              <a:ext uri="{FF2B5EF4-FFF2-40B4-BE49-F238E27FC236}">
                <a16:creationId xmlns:a16="http://schemas.microsoft.com/office/drawing/2014/main" id="{8DD3B8EB-F1F4-456A-95F7-DDD462D68B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4119" y="4051415"/>
            <a:ext cx="2483710" cy="18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239CA770-4BF6-4E57-9C41-B42817BAC44D}"/>
              </a:ext>
            </a:extLst>
          </p:cNvPr>
          <p:cNvSpPr txBox="1"/>
          <p:nvPr/>
        </p:nvSpPr>
        <p:spPr>
          <a:xfrm>
            <a:off x="7166433" y="4051415"/>
            <a:ext cx="2301497" cy="1200329"/>
          </a:xfrm>
          <a:prstGeom prst="rect">
            <a:avLst/>
          </a:prstGeom>
          <a:noFill/>
        </p:spPr>
        <p:txBody>
          <a:bodyPr wrap="square">
            <a:spAutoFit/>
          </a:bodyPr>
          <a:lstStyle/>
          <a:p>
            <a:pPr algn="r" eaLnBrk="1" hangingPunct="1">
              <a:defRPr/>
            </a:pPr>
            <a:r>
              <a:rPr lang="fr-FR" sz="1200" dirty="0">
                <a:solidFill>
                  <a:srgbClr val="7030A0"/>
                </a:solidFill>
                <a:latin typeface="Arial" panose="020B0604020202020204" pitchFamily="34" charset="0"/>
                <a:cs typeface="Arial" panose="020B0604020202020204" pitchFamily="34" charset="0"/>
              </a:rPr>
              <a:t>Association végétale bénéfique : les </a:t>
            </a:r>
            <a:r>
              <a:rPr lang="fr-FR" sz="1200" dirty="0">
                <a:solidFill>
                  <a:srgbClr val="7030A0"/>
                </a:solidFill>
                <a:latin typeface="Arial" panose="020B0604020202020204" pitchFamily="34" charset="0"/>
                <a:cs typeface="Arial" panose="020B0604020202020204" pitchFamily="34" charset="0"/>
                <a:hlinkClick r:id="rId4" tooltip="Œillet d'Inde"/>
              </a:rPr>
              <a:t>œillets d'Inde</a:t>
            </a:r>
            <a:r>
              <a:rPr lang="fr-FR" sz="1200" dirty="0">
                <a:solidFill>
                  <a:srgbClr val="7030A0"/>
                </a:solidFill>
                <a:latin typeface="Arial" panose="020B0604020202020204" pitchFamily="34" charset="0"/>
                <a:cs typeface="Arial" panose="020B0604020202020204" pitchFamily="34" charset="0"/>
              </a:rPr>
              <a:t> protègent les tomates des attaques parasitaires →</a:t>
            </a:r>
          </a:p>
          <a:p>
            <a:pPr algn="r" eaLnBrk="1" hangingPunct="1">
              <a:defRPr/>
            </a:pPr>
            <a:r>
              <a:rPr lang="fr-FR" sz="1200" dirty="0">
                <a:solidFill>
                  <a:srgbClr val="7030A0"/>
                </a:solidFill>
                <a:latin typeface="Arial" panose="020B0604020202020204" pitchFamily="34" charset="0"/>
                <a:cs typeface="Arial" panose="020B0604020202020204" pitchFamily="34" charset="0"/>
              </a:rPr>
              <a:t>source : Compagnonnage végétal, Wikipedia</a:t>
            </a:r>
          </a:p>
        </p:txBody>
      </p:sp>
      <p:sp>
        <p:nvSpPr>
          <p:cNvPr id="6" name="ZoneTexte 6">
            <a:extLst>
              <a:ext uri="{FF2B5EF4-FFF2-40B4-BE49-F238E27FC236}">
                <a16:creationId xmlns:a16="http://schemas.microsoft.com/office/drawing/2014/main" id="{0B4BDB1A-3D1F-4A2B-AFB5-D2830E034EA5}"/>
              </a:ext>
            </a:extLst>
          </p:cNvPr>
          <p:cNvSpPr txBox="1">
            <a:spLocks noChangeArrowheads="1"/>
          </p:cNvSpPr>
          <p:nvPr/>
        </p:nvSpPr>
        <p:spPr bwMode="auto">
          <a:xfrm>
            <a:off x="487241" y="4801960"/>
            <a:ext cx="41134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solidFill>
                  <a:srgbClr val="7030A0"/>
                </a:solidFill>
                <a:latin typeface="Arial" panose="020B0604020202020204" pitchFamily="34" charset="0"/>
              </a:rPr>
              <a:t>Le </a:t>
            </a:r>
            <a:r>
              <a:rPr lang="fr-FR" altLang="fr-FR" sz="1200" b="1" dirty="0">
                <a:solidFill>
                  <a:srgbClr val="7030A0"/>
                </a:solidFill>
                <a:latin typeface="Arial" panose="020B0604020202020204" pitchFamily="34" charset="0"/>
              </a:rPr>
              <a:t>thymol</a:t>
            </a:r>
            <a:r>
              <a:rPr lang="fr-FR" altLang="fr-FR" sz="1200" dirty="0">
                <a:solidFill>
                  <a:srgbClr val="7030A0"/>
                </a:solidFill>
                <a:latin typeface="Arial" panose="020B0604020202020204" pitchFamily="34" charset="0"/>
              </a:rPr>
              <a:t> est un </a:t>
            </a:r>
            <a:r>
              <a:rPr lang="fr-FR" altLang="fr-FR" sz="1200" dirty="0">
                <a:solidFill>
                  <a:srgbClr val="7030A0"/>
                </a:solidFill>
                <a:latin typeface="Arial" panose="020B0604020202020204" pitchFamily="34" charset="0"/>
                <a:hlinkClick r:id="rId5" tooltip="Phénol (groupe)"/>
              </a:rPr>
              <a:t>phénol</a:t>
            </a:r>
            <a:r>
              <a:rPr lang="fr-FR" altLang="fr-FR" sz="1200" dirty="0">
                <a:solidFill>
                  <a:srgbClr val="7030A0"/>
                </a:solidFill>
                <a:latin typeface="Arial" panose="020B0604020202020204" pitchFamily="34" charset="0"/>
              </a:rPr>
              <a:t> contenu dans l'huile de </a:t>
            </a:r>
            <a:r>
              <a:rPr lang="fr-FR" altLang="fr-FR" sz="1200" dirty="0">
                <a:solidFill>
                  <a:srgbClr val="7030A0"/>
                </a:solidFill>
                <a:latin typeface="Arial" panose="020B0604020202020204" pitchFamily="34" charset="0"/>
                <a:hlinkClick r:id="rId6" tooltip="Thym"/>
              </a:rPr>
              <a:t>thym</a:t>
            </a:r>
            <a:r>
              <a:rPr lang="fr-FR" altLang="fr-FR" sz="1200" dirty="0">
                <a:solidFill>
                  <a:srgbClr val="7030A0"/>
                </a:solidFill>
                <a:latin typeface="Arial" panose="020B0604020202020204" pitchFamily="34" charset="0"/>
              </a:rPr>
              <a:t> et dans les </a:t>
            </a:r>
            <a:r>
              <a:rPr lang="fr-FR" altLang="fr-FR" sz="1200" i="1" dirty="0">
                <a:solidFill>
                  <a:srgbClr val="7030A0"/>
                </a:solidFill>
                <a:latin typeface="Arial" panose="020B0604020202020204" pitchFamily="34" charset="0"/>
                <a:hlinkClick r:id="rId7" tooltip="Huile"/>
              </a:rPr>
              <a:t>huiles</a:t>
            </a:r>
            <a:r>
              <a:rPr lang="fr-FR" altLang="fr-FR" sz="1200" i="1" dirty="0">
                <a:solidFill>
                  <a:srgbClr val="7030A0"/>
                </a:solidFill>
                <a:latin typeface="Arial" panose="020B0604020202020204" pitchFamily="34" charset="0"/>
              </a:rPr>
              <a:t> essentielles </a:t>
            </a:r>
            <a:r>
              <a:rPr lang="fr-FR" altLang="fr-FR" sz="1200" dirty="0">
                <a:solidFill>
                  <a:srgbClr val="7030A0"/>
                </a:solidFill>
                <a:latin typeface="Arial" panose="020B0604020202020204" pitchFamily="34" charset="0"/>
              </a:rPr>
              <a:t>(volatiles) de plusieurs autres plantes, a des propriétés </a:t>
            </a:r>
            <a:r>
              <a:rPr lang="fr-FR" altLang="fr-FR" sz="1200" dirty="0">
                <a:solidFill>
                  <a:srgbClr val="7030A0"/>
                </a:solidFill>
                <a:latin typeface="Arial" panose="020B0604020202020204" pitchFamily="34" charset="0"/>
                <a:hlinkClick r:id="rId8" tooltip="Antiseptique"/>
              </a:rPr>
              <a:t>antiseptiques</a:t>
            </a:r>
            <a:r>
              <a:rPr lang="fr-FR" altLang="fr-FR" sz="1200"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hlinkClick r:id="rId9" tooltip="Antibactérien"/>
              </a:rPr>
              <a:t>antibactériennes</a:t>
            </a:r>
            <a:r>
              <a:rPr lang="fr-FR" altLang="fr-FR" sz="1200" dirty="0">
                <a:solidFill>
                  <a:srgbClr val="7030A0"/>
                </a:solidFill>
                <a:latin typeface="Arial" panose="020B0604020202020204" pitchFamily="34" charset="0"/>
              </a:rPr>
              <a:t> </a:t>
            </a:r>
          </a:p>
          <a:p>
            <a:pPr algn="r" eaLnBrk="1" hangingPunct="1">
              <a:spcBef>
                <a:spcPct val="0"/>
              </a:spcBef>
              <a:buFontTx/>
              <a:buNone/>
            </a:pPr>
            <a:r>
              <a:rPr lang="fr-FR" altLang="fr-FR" sz="1200" dirty="0">
                <a:solidFill>
                  <a:srgbClr val="7030A0"/>
                </a:solidFill>
                <a:latin typeface="Arial" panose="020B0604020202020204" pitchFamily="34" charset="0"/>
              </a:rPr>
              <a:t>et </a:t>
            </a:r>
            <a:r>
              <a:rPr lang="fr-FR" altLang="fr-FR" sz="1200" u="sng" dirty="0">
                <a:solidFill>
                  <a:srgbClr val="7030A0"/>
                </a:solidFill>
                <a:latin typeface="Arial" panose="020B0604020202020204" pitchFamily="34" charset="0"/>
                <a:hlinkClick r:id="rId10" tooltip="Antifongique"/>
              </a:rPr>
              <a:t>antifongiques</a:t>
            </a:r>
            <a:r>
              <a:rPr lang="fr-FR" altLang="fr-FR" sz="1200" dirty="0">
                <a:solidFill>
                  <a:srgbClr val="7030A0"/>
                </a:solidFill>
                <a:latin typeface="Arial" panose="020B0604020202020204" pitchFamily="34" charset="0"/>
              </a:rPr>
              <a:t> </a:t>
            </a:r>
            <a:r>
              <a:rPr lang="fr-FR" altLang="fr-FR" sz="1200" dirty="0">
                <a:solidFill>
                  <a:srgbClr val="7030A0"/>
                </a:solidFill>
              </a:rPr>
              <a:t>→</a:t>
            </a:r>
            <a:endParaRPr lang="fr-FR" altLang="fr-FR" sz="1200" u="sng" dirty="0">
              <a:solidFill>
                <a:srgbClr val="7030A0"/>
              </a:solidFill>
              <a:latin typeface="Arial" panose="020B0604020202020204" pitchFamily="34" charset="0"/>
            </a:endParaRPr>
          </a:p>
        </p:txBody>
      </p:sp>
      <p:pic>
        <p:nvPicPr>
          <p:cNvPr id="7" name="Image 7" descr="160px-Thymol_acsv.svg.png">
            <a:extLst>
              <a:ext uri="{FF2B5EF4-FFF2-40B4-BE49-F238E27FC236}">
                <a16:creationId xmlns:a16="http://schemas.microsoft.com/office/drawing/2014/main" id="{023C7E49-BAFC-42A9-B179-1ED18B5A03B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50345" y="4619125"/>
            <a:ext cx="9779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9" descr="thym2_s.jpg">
            <a:extLst>
              <a:ext uri="{FF2B5EF4-FFF2-40B4-BE49-F238E27FC236}">
                <a16:creationId xmlns:a16="http://schemas.microsoft.com/office/drawing/2014/main" id="{EE4A7A0E-0CEF-4AD9-82EE-C133A15D8CD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961863" y="4434521"/>
            <a:ext cx="870951" cy="189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numéro de diapositive 1">
            <a:extLst>
              <a:ext uri="{FF2B5EF4-FFF2-40B4-BE49-F238E27FC236}">
                <a16:creationId xmlns:a16="http://schemas.microsoft.com/office/drawing/2014/main" id="{52E28475-B9CB-4AA8-9C41-0F7CCAB44037}"/>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37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766334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F11F3E45-30DE-4BDE-8B4E-279C2BA9960D}"/>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86A85170-D75D-4578-AB06-A854F34BBA90}"/>
              </a:ext>
            </a:extLst>
          </p:cNvPr>
          <p:cNvSpPr/>
          <p:nvPr/>
        </p:nvSpPr>
        <p:spPr>
          <a:xfrm>
            <a:off x="78890" y="806823"/>
            <a:ext cx="6096000" cy="400110"/>
          </a:xfrm>
          <a:prstGeom prst="rect">
            <a:avLst/>
          </a:prstGeom>
        </p:spPr>
        <p:txBody>
          <a:bodyPr>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biologique (suite)</a:t>
            </a:r>
            <a:endParaRPr lang="fr-FR" altLang="fr-FR" sz="2000" dirty="0">
              <a:solidFill>
                <a:srgbClr val="7030A0"/>
              </a:solidFill>
              <a:latin typeface="Arial" panose="020B0604020202020204" pitchFamily="34" charset="0"/>
            </a:endParaRPr>
          </a:p>
        </p:txBody>
      </p:sp>
      <p:sp>
        <p:nvSpPr>
          <p:cNvPr id="4" name="Rectangle 3">
            <a:extLst>
              <a:ext uri="{FF2B5EF4-FFF2-40B4-BE49-F238E27FC236}">
                <a16:creationId xmlns:a16="http://schemas.microsoft.com/office/drawing/2014/main" id="{97927E1B-549E-4A69-8B86-5B0163D2A265}"/>
              </a:ext>
            </a:extLst>
          </p:cNvPr>
          <p:cNvSpPr/>
          <p:nvPr/>
        </p:nvSpPr>
        <p:spPr>
          <a:xfrm>
            <a:off x="78890" y="1206933"/>
            <a:ext cx="4083169" cy="369332"/>
          </a:xfrm>
          <a:prstGeom prst="rect">
            <a:avLst/>
          </a:prstGeom>
        </p:spPr>
        <p:txBody>
          <a:bodyPr wrap="none">
            <a:spAutoFit/>
          </a:bodyPr>
          <a:lstStyle/>
          <a:p>
            <a:pPr algn="just">
              <a:spcBef>
                <a:spcPct val="0"/>
              </a:spcBef>
              <a:buNone/>
            </a:pPr>
            <a:r>
              <a:rPr lang="fr-FR" altLang="fr-FR" b="1" dirty="0">
                <a:solidFill>
                  <a:srgbClr val="6600CC"/>
                </a:solidFill>
                <a:latin typeface="Arial" panose="020B0604020202020204" pitchFamily="34" charset="0"/>
                <a:cs typeface="Arial" panose="020B0604020202020204" pitchFamily="34" charset="0"/>
              </a:rPr>
              <a:t>5.3. Mécanismes mis en jeux (suite)</a:t>
            </a:r>
            <a:endParaRPr lang="fr-FR" altLang="fr-FR" dirty="0">
              <a:solidFill>
                <a:srgbClr val="7030A0"/>
              </a:solidFill>
              <a:latin typeface="Arial" panose="020B0604020202020204" pitchFamily="34" charset="0"/>
            </a:endParaRPr>
          </a:p>
        </p:txBody>
      </p:sp>
      <p:sp>
        <p:nvSpPr>
          <p:cNvPr id="5" name="Rectangle 4">
            <a:extLst>
              <a:ext uri="{FF2B5EF4-FFF2-40B4-BE49-F238E27FC236}">
                <a16:creationId xmlns:a16="http://schemas.microsoft.com/office/drawing/2014/main" id="{FB1D9AD5-DF28-463A-B069-53DBEC46190B}"/>
              </a:ext>
            </a:extLst>
          </p:cNvPr>
          <p:cNvSpPr/>
          <p:nvPr/>
        </p:nvSpPr>
        <p:spPr>
          <a:xfrm>
            <a:off x="182879" y="1607044"/>
            <a:ext cx="11790381" cy="2862322"/>
          </a:xfrm>
          <a:prstGeom prst="rect">
            <a:avLst/>
          </a:prstGeom>
        </p:spPr>
        <p:txBody>
          <a:bodyPr wrap="square">
            <a:spAutoFit/>
          </a:bodyPr>
          <a:lstStyle/>
          <a:p>
            <a:pPr algn="just">
              <a:spcBef>
                <a:spcPct val="0"/>
              </a:spcBef>
            </a:pPr>
            <a:r>
              <a:rPr lang="fr-FR" altLang="fr-FR" dirty="0">
                <a:solidFill>
                  <a:srgbClr val="7030A0"/>
                </a:solidFill>
                <a:latin typeface="Arial" panose="020B0604020202020204" pitchFamily="34" charset="0"/>
              </a:rPr>
              <a:t>Les plantes produisent des </a:t>
            </a:r>
            <a:r>
              <a:rPr lang="fr-FR" altLang="fr-FR" i="1" dirty="0">
                <a:solidFill>
                  <a:srgbClr val="7030A0"/>
                </a:solidFill>
                <a:latin typeface="Arial" panose="020B0604020202020204" pitchFamily="34" charset="0"/>
              </a:rPr>
              <a:t>composés dits secondaires </a:t>
            </a:r>
            <a:r>
              <a:rPr lang="fr-FR" altLang="fr-FR" dirty="0">
                <a:solidFill>
                  <a:srgbClr val="7030A0"/>
                </a:solidFill>
                <a:latin typeface="Arial" panose="020B0604020202020204" pitchFamily="34" charset="0"/>
              </a:rPr>
              <a:t>qui jouent un rôle important (en général de défense ou d’attraction) dans les relations entre les </a:t>
            </a:r>
            <a:r>
              <a:rPr lang="fr-FR" altLang="fr-FR" i="1" dirty="0">
                <a:solidFill>
                  <a:srgbClr val="7030A0"/>
                </a:solidFill>
                <a:latin typeface="Arial" panose="020B0604020202020204" pitchFamily="34" charset="0"/>
              </a:rPr>
              <a:t>insectes</a:t>
            </a:r>
            <a:r>
              <a:rPr lang="fr-FR" altLang="fr-FR" dirty="0">
                <a:solidFill>
                  <a:srgbClr val="7030A0"/>
                </a:solidFill>
                <a:latin typeface="Arial" panose="020B0604020202020204" pitchFamily="34" charset="0"/>
              </a:rPr>
              <a:t> et leurs </a:t>
            </a:r>
            <a:r>
              <a:rPr lang="fr-FR" altLang="fr-FR" i="1" dirty="0">
                <a:solidFill>
                  <a:srgbClr val="7030A0"/>
                </a:solidFill>
                <a:latin typeface="Arial" panose="020B0604020202020204" pitchFamily="34" charset="0"/>
              </a:rPr>
              <a:t>plantes hôtes</a:t>
            </a:r>
            <a:r>
              <a:rPr lang="fr-FR" altLang="fr-FR" dirty="0">
                <a:solidFill>
                  <a:srgbClr val="7030A0"/>
                </a:solidFill>
                <a:latin typeface="Arial" panose="020B0604020202020204" pitchFamily="34" charset="0"/>
              </a:rPr>
              <a:t>. </a:t>
            </a:r>
          </a:p>
          <a:p>
            <a:pPr algn="just">
              <a:spcBef>
                <a:spcPct val="0"/>
              </a:spcBef>
            </a:pPr>
            <a:endParaRPr lang="fr-FR" altLang="fr-FR" dirty="0">
              <a:solidFill>
                <a:srgbClr val="7030A0"/>
              </a:solidFill>
              <a:latin typeface="Arial" panose="020B0604020202020204" pitchFamily="34" charset="0"/>
            </a:endParaRPr>
          </a:p>
          <a:p>
            <a:pPr algn="just">
              <a:spcBef>
                <a:spcPct val="0"/>
              </a:spcBef>
            </a:pPr>
            <a:r>
              <a:rPr lang="fr-FR" altLang="fr-FR" dirty="0">
                <a:solidFill>
                  <a:srgbClr val="7030A0"/>
                </a:solidFill>
                <a:latin typeface="Arial" panose="020B0604020202020204" pitchFamily="34" charset="0"/>
              </a:rPr>
              <a:t>Il y a une grande diversité de composés secondaires qui peuvent être classés en trois grands groupes :</a:t>
            </a:r>
          </a:p>
          <a:p>
            <a:pPr algn="just">
              <a:spcBef>
                <a:spcPct val="0"/>
              </a:spcBef>
            </a:pPr>
            <a:endParaRPr lang="fr-FR" altLang="fr-FR" dirty="0">
              <a:solidFill>
                <a:srgbClr val="7030A0"/>
              </a:solidFill>
              <a:latin typeface="Arial" panose="020B0604020202020204" pitchFamily="34" charset="0"/>
            </a:endParaRPr>
          </a:p>
          <a:p>
            <a:pPr marL="342900" indent="-342900" algn="just">
              <a:spcBef>
                <a:spcPct val="0"/>
              </a:spcBef>
              <a:buFont typeface="+mj-lt"/>
              <a:buAutoNum type="arabicPeriod"/>
            </a:pPr>
            <a:r>
              <a:rPr lang="fr-FR" altLang="fr-FR" dirty="0">
                <a:solidFill>
                  <a:srgbClr val="7030A0"/>
                </a:solidFill>
                <a:latin typeface="Arial" panose="020B0604020202020204" pitchFamily="34" charset="0"/>
              </a:rPr>
              <a:t> les </a:t>
            </a:r>
            <a:r>
              <a:rPr lang="fr-FR" altLang="fr-FR" b="1" dirty="0">
                <a:solidFill>
                  <a:srgbClr val="7030A0"/>
                </a:solidFill>
                <a:latin typeface="Arial" panose="020B0604020202020204" pitchFamily="34" charset="0"/>
              </a:rPr>
              <a:t>composés azotés </a:t>
            </a:r>
            <a:r>
              <a:rPr lang="fr-FR" altLang="fr-FR" dirty="0">
                <a:solidFill>
                  <a:srgbClr val="7030A0"/>
                </a:solidFill>
                <a:latin typeface="Arial" panose="020B0604020202020204" pitchFamily="34" charset="0"/>
              </a:rPr>
              <a:t>_ comme les </a:t>
            </a:r>
            <a:r>
              <a:rPr lang="fr-FR" altLang="fr-FR" b="1" dirty="0">
                <a:solidFill>
                  <a:srgbClr val="7030A0"/>
                </a:solidFill>
                <a:latin typeface="Arial" panose="020B0604020202020204" pitchFamily="34" charset="0"/>
              </a:rPr>
              <a:t>alcaloïdes</a:t>
            </a:r>
            <a:r>
              <a:rPr lang="fr-FR" altLang="fr-FR" dirty="0">
                <a:solidFill>
                  <a:srgbClr val="7030A0"/>
                </a:solidFill>
                <a:latin typeface="Arial" panose="020B0604020202020204" pitchFamily="34" charset="0"/>
              </a:rPr>
              <a:t> et les </a:t>
            </a:r>
            <a:r>
              <a:rPr lang="fr-FR" altLang="fr-FR" b="1" dirty="0" err="1">
                <a:solidFill>
                  <a:srgbClr val="7030A0"/>
                </a:solidFill>
                <a:latin typeface="Arial" panose="020B0604020202020204" pitchFamily="34" charset="0"/>
              </a:rPr>
              <a:t>glucosinolates</a:t>
            </a:r>
            <a:r>
              <a:rPr lang="fr-FR" altLang="fr-FR" dirty="0">
                <a:solidFill>
                  <a:srgbClr val="7030A0"/>
                </a:solidFill>
                <a:latin typeface="Arial" panose="020B0604020202020204" pitchFamily="34" charset="0"/>
              </a:rPr>
              <a:t> qui dérivent des acides aminés.</a:t>
            </a:r>
          </a:p>
          <a:p>
            <a:pPr marL="342900" indent="-342900" algn="just">
              <a:spcBef>
                <a:spcPct val="0"/>
              </a:spcBef>
              <a:buFont typeface="+mj-lt"/>
              <a:buAutoNum type="arabicPeriod"/>
            </a:pPr>
            <a:r>
              <a:rPr lang="fr-FR" altLang="fr-FR" dirty="0">
                <a:solidFill>
                  <a:srgbClr val="7030A0"/>
                </a:solidFill>
                <a:latin typeface="Arial" panose="020B0604020202020204" pitchFamily="34" charset="0"/>
              </a:rPr>
              <a:t> les </a:t>
            </a:r>
            <a:r>
              <a:rPr lang="fr-FR" altLang="fr-FR" b="1" dirty="0">
                <a:solidFill>
                  <a:srgbClr val="7030A0"/>
                </a:solidFill>
                <a:latin typeface="Arial" panose="020B0604020202020204" pitchFamily="34" charset="0"/>
              </a:rPr>
              <a:t>terpènes</a:t>
            </a:r>
            <a:r>
              <a:rPr lang="fr-FR" altLang="fr-FR" dirty="0">
                <a:solidFill>
                  <a:srgbClr val="7030A0"/>
                </a:solidFill>
                <a:latin typeface="Arial" panose="020B0604020202020204" pitchFamily="34" charset="0"/>
              </a:rPr>
              <a:t> _ présents dans les </a:t>
            </a:r>
            <a:r>
              <a:rPr lang="fr-FR" altLang="fr-FR" i="1" dirty="0">
                <a:solidFill>
                  <a:srgbClr val="7030A0"/>
                </a:solidFill>
                <a:latin typeface="Arial" panose="020B0604020202020204" pitchFamily="34" charset="0"/>
              </a:rPr>
              <a:t>huiles essentielles </a:t>
            </a:r>
            <a:r>
              <a:rPr lang="fr-FR" altLang="fr-FR" dirty="0">
                <a:solidFill>
                  <a:srgbClr val="7030A0"/>
                </a:solidFill>
                <a:latin typeface="Arial" panose="020B0604020202020204" pitchFamily="34" charset="0"/>
              </a:rPr>
              <a:t>de nombreuses plantes aromatiques qui sont des </a:t>
            </a:r>
            <a:r>
              <a:rPr lang="fr-FR" altLang="fr-FR" i="1" dirty="0">
                <a:solidFill>
                  <a:srgbClr val="7030A0"/>
                </a:solidFill>
                <a:latin typeface="Arial" panose="020B0604020202020204" pitchFamily="34" charset="0"/>
              </a:rPr>
              <a:t>hydrocarbures</a:t>
            </a:r>
            <a:r>
              <a:rPr lang="fr-FR" altLang="fr-FR" dirty="0">
                <a:solidFill>
                  <a:srgbClr val="7030A0"/>
                </a:solidFill>
                <a:latin typeface="Arial" panose="020B0604020202020204" pitchFamily="34" charset="0"/>
              </a:rPr>
              <a:t>.</a:t>
            </a:r>
          </a:p>
          <a:p>
            <a:pPr marL="342900" indent="-342900" algn="just">
              <a:spcBef>
                <a:spcPct val="0"/>
              </a:spcBef>
              <a:buFont typeface="+mj-lt"/>
              <a:buAutoNum type="arabicPeriod"/>
            </a:pPr>
            <a:r>
              <a:rPr lang="fr-FR" altLang="fr-FR" dirty="0">
                <a:solidFill>
                  <a:srgbClr val="7030A0"/>
                </a:solidFill>
                <a:latin typeface="Arial" panose="020B0604020202020204" pitchFamily="34" charset="0"/>
              </a:rPr>
              <a:t> les </a:t>
            </a:r>
            <a:r>
              <a:rPr lang="fr-FR" altLang="fr-FR" b="1" dirty="0">
                <a:solidFill>
                  <a:srgbClr val="7030A0"/>
                </a:solidFill>
                <a:latin typeface="Arial" panose="020B0604020202020204" pitchFamily="34" charset="0"/>
              </a:rPr>
              <a:t>phénols</a:t>
            </a:r>
            <a:r>
              <a:rPr lang="fr-FR" altLang="fr-FR" dirty="0">
                <a:solidFill>
                  <a:srgbClr val="7030A0"/>
                </a:solidFill>
                <a:latin typeface="Arial" panose="020B0604020202020204" pitchFamily="34" charset="0"/>
              </a:rPr>
              <a:t> _ qui sont des </a:t>
            </a:r>
            <a:r>
              <a:rPr lang="fr-FR" altLang="fr-FR" i="1" dirty="0">
                <a:solidFill>
                  <a:srgbClr val="7030A0"/>
                </a:solidFill>
                <a:latin typeface="Arial" panose="020B0604020202020204" pitchFamily="34" charset="0"/>
              </a:rPr>
              <a:t>alcools aromatiques</a:t>
            </a:r>
            <a:r>
              <a:rPr lang="fr-FR" altLang="fr-FR" dirty="0">
                <a:solidFill>
                  <a:srgbClr val="7030A0"/>
                </a:solidFill>
                <a:latin typeface="Arial" panose="020B0604020202020204" pitchFamily="34" charset="0"/>
              </a:rPr>
              <a:t>. Les </a:t>
            </a:r>
            <a:r>
              <a:rPr lang="fr-FR" altLang="fr-FR" i="1" dirty="0">
                <a:solidFill>
                  <a:srgbClr val="7030A0"/>
                </a:solidFill>
                <a:latin typeface="Arial" panose="020B0604020202020204" pitchFamily="34" charset="0"/>
              </a:rPr>
              <a:t>tanins</a:t>
            </a:r>
            <a:r>
              <a:rPr lang="fr-FR" altLang="fr-FR" dirty="0">
                <a:solidFill>
                  <a:srgbClr val="7030A0"/>
                </a:solidFill>
                <a:latin typeface="Arial" panose="020B0604020202020204" pitchFamily="34" charset="0"/>
              </a:rPr>
              <a:t> contenus dans les écorces des arbres ou dans les fruits appartiennent à cette famille.</a:t>
            </a:r>
          </a:p>
        </p:txBody>
      </p:sp>
      <p:pic>
        <p:nvPicPr>
          <p:cNvPr id="6" name="Picture 5" descr="ActionVolicitine_s">
            <a:extLst>
              <a:ext uri="{FF2B5EF4-FFF2-40B4-BE49-F238E27FC236}">
                <a16:creationId xmlns:a16="http://schemas.microsoft.com/office/drawing/2014/main" id="{BF03F3F7-6309-4BF8-A797-0319B4182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722" y="4715838"/>
            <a:ext cx="6208253" cy="173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5">
            <a:extLst>
              <a:ext uri="{FF2B5EF4-FFF2-40B4-BE49-F238E27FC236}">
                <a16:creationId xmlns:a16="http://schemas.microsoft.com/office/drawing/2014/main" id="{3790EEAF-DD03-486B-9C90-DA068A31DBB9}"/>
              </a:ext>
            </a:extLst>
          </p:cNvPr>
          <p:cNvSpPr txBox="1">
            <a:spLocks noChangeArrowheads="1"/>
          </p:cNvSpPr>
          <p:nvPr/>
        </p:nvSpPr>
        <p:spPr bwMode="auto">
          <a:xfrm>
            <a:off x="10067643" y="6444645"/>
            <a:ext cx="1806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 Jacques </a:t>
            </a:r>
            <a:r>
              <a:rPr lang="fr-FR" altLang="fr-FR" sz="1200" dirty="0" err="1">
                <a:solidFill>
                  <a:srgbClr val="7030A0"/>
                </a:solidFill>
                <a:latin typeface="Arial" panose="020B0604020202020204" pitchFamily="34" charset="0"/>
              </a:rPr>
              <a:t>Huignard</a:t>
            </a:r>
            <a:endParaRPr lang="fr-FR" altLang="fr-FR" sz="1200" dirty="0">
              <a:solidFill>
                <a:srgbClr val="7030A0"/>
              </a:solidFill>
              <a:latin typeface="Arial" panose="020B0604020202020204" pitchFamily="34" charset="0"/>
            </a:endParaRPr>
          </a:p>
        </p:txBody>
      </p:sp>
      <p:sp>
        <p:nvSpPr>
          <p:cNvPr id="8" name="ZoneTexte 6">
            <a:extLst>
              <a:ext uri="{FF2B5EF4-FFF2-40B4-BE49-F238E27FC236}">
                <a16:creationId xmlns:a16="http://schemas.microsoft.com/office/drawing/2014/main" id="{C973D270-6DD1-48E7-AED9-36561CBCEB8A}"/>
              </a:ext>
            </a:extLst>
          </p:cNvPr>
          <p:cNvSpPr txBox="1">
            <a:spLocks noChangeArrowheads="1"/>
          </p:cNvSpPr>
          <p:nvPr/>
        </p:nvSpPr>
        <p:spPr bwMode="auto">
          <a:xfrm>
            <a:off x="182879" y="4537900"/>
            <a:ext cx="5432613"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u="sng" dirty="0">
                <a:solidFill>
                  <a:srgbClr val="7030A0"/>
                </a:solidFill>
                <a:latin typeface="Arial" panose="020B0604020202020204" pitchFamily="34" charset="0"/>
                <a:cs typeface="Arial" panose="020B0604020202020204" pitchFamily="34" charset="0"/>
              </a:rPr>
              <a:t>Exemple de lutte « biologique naturelle »</a:t>
            </a:r>
            <a:r>
              <a:rPr lang="fr-FR" altLang="fr-FR" sz="1400" dirty="0">
                <a:solidFill>
                  <a:srgbClr val="7030A0"/>
                </a:solidFill>
                <a:latin typeface="Arial" panose="020B0604020202020204" pitchFamily="34" charset="0"/>
                <a:cs typeface="Arial" panose="020B0604020202020204" pitchFamily="34" charset="0"/>
              </a:rPr>
              <a:t> : Ici, la plante (maïs) réagit à la présence de </a:t>
            </a:r>
            <a:r>
              <a:rPr lang="fr-FR" altLang="fr-FR" sz="1400" i="1" dirty="0" err="1">
                <a:solidFill>
                  <a:srgbClr val="7030A0"/>
                </a:solidFill>
                <a:latin typeface="Arial" panose="020B0604020202020204" pitchFamily="34" charset="0"/>
                <a:cs typeface="Arial" panose="020B0604020202020204" pitchFamily="34" charset="0"/>
              </a:rPr>
              <a:t>volicitine</a:t>
            </a:r>
            <a:r>
              <a:rPr lang="fr-FR" altLang="fr-FR" sz="1400" dirty="0">
                <a:solidFill>
                  <a:srgbClr val="7030A0"/>
                </a:solidFill>
                <a:latin typeface="Arial" panose="020B0604020202020204" pitchFamily="34" charset="0"/>
                <a:cs typeface="Arial" panose="020B0604020202020204" pitchFamily="34" charset="0"/>
              </a:rPr>
              <a:t> contenue dans la salive de la chenille (lave de la noctuelle - </a:t>
            </a:r>
            <a:r>
              <a:rPr lang="fr-FR" altLang="fr-FR" sz="1400" i="1" dirty="0" err="1">
                <a:solidFill>
                  <a:srgbClr val="7030A0"/>
                </a:solidFill>
                <a:latin typeface="Arial" panose="020B0604020202020204" pitchFamily="34" charset="0"/>
                <a:cs typeface="Arial" panose="020B0604020202020204" pitchFamily="34" charset="0"/>
              </a:rPr>
              <a:t>Spodoptera</a:t>
            </a:r>
            <a:r>
              <a:rPr lang="fr-FR" altLang="fr-FR" sz="1400" i="1" dirty="0">
                <a:solidFill>
                  <a:srgbClr val="7030A0"/>
                </a:solidFill>
                <a:latin typeface="Arial" panose="020B0604020202020204" pitchFamily="34" charset="0"/>
                <a:cs typeface="Arial" panose="020B0604020202020204" pitchFamily="34" charset="0"/>
              </a:rPr>
              <a:t> </a:t>
            </a:r>
            <a:r>
              <a:rPr lang="fr-FR" altLang="fr-FR" sz="1400" i="1" dirty="0" err="1">
                <a:solidFill>
                  <a:srgbClr val="7030A0"/>
                </a:solidFill>
                <a:latin typeface="Arial" panose="020B0604020202020204" pitchFamily="34" charset="0"/>
                <a:cs typeface="Arial" panose="020B0604020202020204" pitchFamily="34" charset="0"/>
              </a:rPr>
              <a:t>exigua</a:t>
            </a:r>
            <a:r>
              <a:rPr lang="fr-FR" altLang="fr-FR" sz="1400" dirty="0">
                <a:solidFill>
                  <a:srgbClr val="7030A0"/>
                </a:solidFill>
                <a:latin typeface="Arial" panose="020B0604020202020204" pitchFamily="34" charset="0"/>
                <a:cs typeface="Arial" panose="020B0604020202020204" pitchFamily="34" charset="0"/>
              </a:rPr>
              <a:t> </a:t>
            </a:r>
            <a:r>
              <a:rPr lang="fr-FR" altLang="fr-FR" sz="1400" dirty="0" err="1">
                <a:solidFill>
                  <a:srgbClr val="7030A0"/>
                </a:solidFill>
                <a:latin typeface="Arial" panose="020B0604020202020204" pitchFamily="34" charset="0"/>
                <a:cs typeface="Arial" panose="020B0604020202020204" pitchFamily="34" charset="0"/>
              </a:rPr>
              <a:t>Hübner</a:t>
            </a:r>
            <a:r>
              <a:rPr lang="fr-FR" altLang="fr-FR" sz="1400" dirty="0">
                <a:solidFill>
                  <a:srgbClr val="7030A0"/>
                </a:solidFill>
                <a:latin typeface="Arial" panose="020B0604020202020204" pitchFamily="34" charset="0"/>
                <a:cs typeface="Arial" panose="020B0604020202020204" pitchFamily="34" charset="0"/>
              </a:rPr>
              <a:t>) en émettant des composés volatils de nature </a:t>
            </a:r>
            <a:r>
              <a:rPr lang="fr-FR" altLang="fr-FR" sz="1400" i="1" dirty="0">
                <a:solidFill>
                  <a:srgbClr val="7030A0"/>
                </a:solidFill>
                <a:latin typeface="Arial" panose="020B0604020202020204" pitchFamily="34" charset="0"/>
                <a:cs typeface="Arial" panose="020B0604020202020204" pitchFamily="34" charset="0"/>
              </a:rPr>
              <a:t>terpénique</a:t>
            </a:r>
            <a:r>
              <a:rPr lang="fr-FR" altLang="fr-FR" sz="1400" dirty="0">
                <a:solidFill>
                  <a:srgbClr val="7030A0"/>
                </a:solidFill>
                <a:latin typeface="Arial" panose="020B0604020202020204" pitchFamily="34" charset="0"/>
                <a:cs typeface="Arial" panose="020B0604020202020204" pitchFamily="34" charset="0"/>
              </a:rPr>
              <a:t> qui attirent la guêpe parasite </a:t>
            </a:r>
            <a:r>
              <a:rPr lang="fr-FR" altLang="fr-FR" sz="1400" i="1" dirty="0" err="1">
                <a:solidFill>
                  <a:srgbClr val="7030A0"/>
                </a:solidFill>
                <a:latin typeface="Arial" panose="020B0604020202020204" pitchFamily="34" charset="0"/>
                <a:cs typeface="Arial" panose="020B0604020202020204" pitchFamily="34" charset="0"/>
              </a:rPr>
              <a:t>Cotesia</a:t>
            </a:r>
            <a:r>
              <a:rPr lang="fr-FR" altLang="fr-FR" sz="1400" i="1" dirty="0">
                <a:solidFill>
                  <a:srgbClr val="7030A0"/>
                </a:solidFill>
                <a:latin typeface="Arial" panose="020B0604020202020204" pitchFamily="34" charset="0"/>
                <a:cs typeface="Arial" panose="020B0604020202020204" pitchFamily="34" charset="0"/>
              </a:rPr>
              <a:t> </a:t>
            </a:r>
            <a:r>
              <a:rPr lang="fr-FR" altLang="fr-FR" sz="1400" i="1" dirty="0" err="1">
                <a:solidFill>
                  <a:srgbClr val="7030A0"/>
                </a:solidFill>
                <a:latin typeface="Arial" panose="020B0604020202020204" pitchFamily="34" charset="0"/>
                <a:cs typeface="Arial" panose="020B0604020202020204" pitchFamily="34" charset="0"/>
              </a:rPr>
              <a:t>marginiventris</a:t>
            </a:r>
            <a:r>
              <a:rPr lang="fr-FR" altLang="fr-FR" sz="1400" dirty="0">
                <a:solidFill>
                  <a:srgbClr val="7030A0"/>
                </a:solidFill>
                <a:latin typeface="Arial" panose="020B0604020202020204" pitchFamily="34" charset="0"/>
                <a:cs typeface="Arial" panose="020B0604020202020204" pitchFamily="34" charset="0"/>
              </a:rPr>
              <a:t> Cresson. L'</a:t>
            </a:r>
            <a:r>
              <a:rPr lang="fr-FR" altLang="fr-FR" sz="1400" i="1" dirty="0">
                <a:solidFill>
                  <a:srgbClr val="7030A0"/>
                </a:solidFill>
                <a:latin typeface="Arial" panose="020B0604020202020204" pitchFamily="34" charset="0"/>
                <a:cs typeface="Arial" panose="020B0604020202020204" pitchFamily="34" charset="0"/>
              </a:rPr>
              <a:t>acide </a:t>
            </a:r>
            <a:r>
              <a:rPr lang="fr-FR" altLang="fr-FR" sz="1400" i="1" dirty="0" err="1">
                <a:solidFill>
                  <a:srgbClr val="7030A0"/>
                </a:solidFill>
                <a:latin typeface="Arial" panose="020B0604020202020204" pitchFamily="34" charset="0"/>
                <a:cs typeface="Arial" panose="020B0604020202020204" pitchFamily="34" charset="0"/>
              </a:rPr>
              <a:t>jasmonique</a:t>
            </a:r>
            <a:r>
              <a:rPr lang="fr-FR" altLang="fr-FR" sz="1400" i="1" dirty="0">
                <a:solidFill>
                  <a:srgbClr val="7030A0"/>
                </a:solidFill>
                <a:latin typeface="Arial" panose="020B0604020202020204" pitchFamily="34" charset="0"/>
                <a:cs typeface="Arial" panose="020B0604020202020204" pitchFamily="34" charset="0"/>
              </a:rPr>
              <a:t> </a:t>
            </a:r>
            <a:r>
              <a:rPr lang="fr-FR" altLang="fr-FR" sz="1400" dirty="0">
                <a:solidFill>
                  <a:srgbClr val="7030A0"/>
                </a:solidFill>
                <a:latin typeface="Arial" panose="020B0604020202020204" pitchFamily="34" charset="0"/>
                <a:cs typeface="Arial" panose="020B0604020202020204" pitchFamily="34" charset="0"/>
              </a:rPr>
              <a:t>est une hormone végétale qui induit la synthèse des </a:t>
            </a:r>
            <a:r>
              <a:rPr lang="fr-FR" altLang="fr-FR" sz="1400" i="1" dirty="0">
                <a:solidFill>
                  <a:srgbClr val="7030A0"/>
                </a:solidFill>
                <a:latin typeface="Arial" panose="020B0604020202020204" pitchFamily="34" charset="0"/>
                <a:cs typeface="Arial" panose="020B0604020202020204" pitchFamily="34" charset="0"/>
              </a:rPr>
              <a:t>terpènes</a:t>
            </a:r>
            <a:r>
              <a:rPr lang="fr-FR" altLang="fr-FR" sz="1400" dirty="0">
                <a:solidFill>
                  <a:srgbClr val="7030A0"/>
                </a:solidFill>
                <a:latin typeface="Arial" panose="020B0604020202020204" pitchFamily="34" charset="0"/>
                <a:cs typeface="Arial" panose="020B0604020202020204" pitchFamily="34" charset="0"/>
              </a:rPr>
              <a:t> et joue un rôle important dans la mise en place des systèmes de défense de la plante →</a:t>
            </a:r>
          </a:p>
          <a:p>
            <a:pPr algn="just" eaLnBrk="1" hangingPunct="1">
              <a:spcBef>
                <a:spcPct val="0"/>
              </a:spcBef>
              <a:buFontTx/>
              <a:buNone/>
            </a:pPr>
            <a:r>
              <a:rPr lang="fr-FR" altLang="fr-FR" sz="1200" dirty="0">
                <a:solidFill>
                  <a:srgbClr val="7030A0"/>
                </a:solidFill>
                <a:latin typeface="Arial" panose="020B0604020202020204" pitchFamily="34" charset="0"/>
                <a:cs typeface="Arial" panose="020B0604020202020204" pitchFamily="34" charset="0"/>
              </a:rPr>
              <a:t>(© Jacques </a:t>
            </a:r>
            <a:r>
              <a:rPr lang="fr-FR" altLang="fr-FR" sz="1200" dirty="0" err="1">
                <a:solidFill>
                  <a:srgbClr val="7030A0"/>
                </a:solidFill>
                <a:latin typeface="Arial" panose="020B0604020202020204" pitchFamily="34" charset="0"/>
                <a:cs typeface="Arial" panose="020B0604020202020204" pitchFamily="34" charset="0"/>
              </a:rPr>
              <a:t>Huignard</a:t>
            </a:r>
            <a:r>
              <a:rPr lang="fr-FR" altLang="fr-FR" sz="1200" dirty="0">
                <a:solidFill>
                  <a:srgbClr val="7030A0"/>
                </a:solidFill>
                <a:latin typeface="Arial" panose="020B0604020202020204" pitchFamily="34" charset="0"/>
                <a:cs typeface="Arial" panose="020B0604020202020204" pitchFamily="34" charset="0"/>
              </a:rPr>
              <a:t>).</a:t>
            </a:r>
          </a:p>
        </p:txBody>
      </p:sp>
      <p:sp>
        <p:nvSpPr>
          <p:cNvPr id="9" name="Espace réservé du numéro de diapositive 1">
            <a:extLst>
              <a:ext uri="{FF2B5EF4-FFF2-40B4-BE49-F238E27FC236}">
                <a16:creationId xmlns:a16="http://schemas.microsoft.com/office/drawing/2014/main" id="{55BB84C9-E93E-4ADE-831E-43C3C1172B7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38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118309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03A0347-F56A-40CF-B372-8C9480BC465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88B1E18A-CC86-43D9-93A5-8256298E746F}"/>
              </a:ext>
            </a:extLst>
          </p:cNvPr>
          <p:cNvSpPr/>
          <p:nvPr/>
        </p:nvSpPr>
        <p:spPr>
          <a:xfrm>
            <a:off x="78890" y="806823"/>
            <a:ext cx="6096000" cy="400110"/>
          </a:xfrm>
          <a:prstGeom prst="rect">
            <a:avLst/>
          </a:prstGeom>
        </p:spPr>
        <p:txBody>
          <a:bodyPr>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a:t>
            </a:r>
            <a:r>
              <a:rPr lang="fr-FR" altLang="fr-FR" b="1" u="sng" dirty="0">
                <a:solidFill>
                  <a:srgbClr val="7030A0"/>
                </a:solidFill>
                <a:latin typeface="Arial" panose="020B0604020202020204" pitchFamily="34" charset="0"/>
              </a:rPr>
              <a:t>biologique</a:t>
            </a:r>
            <a:r>
              <a:rPr lang="fr-FR" altLang="fr-FR" sz="2000" b="1" u="sng" dirty="0">
                <a:solidFill>
                  <a:srgbClr val="7030A0"/>
                </a:solidFill>
                <a:latin typeface="Arial" panose="020B0604020202020204" pitchFamily="34" charset="0"/>
              </a:rPr>
              <a:t> (suite)</a:t>
            </a:r>
            <a:endParaRPr lang="fr-FR" altLang="fr-FR" sz="2000" dirty="0">
              <a:solidFill>
                <a:srgbClr val="7030A0"/>
              </a:solidFill>
              <a:latin typeface="Arial" panose="020B0604020202020204" pitchFamily="34" charset="0"/>
            </a:endParaRPr>
          </a:p>
        </p:txBody>
      </p:sp>
      <p:sp>
        <p:nvSpPr>
          <p:cNvPr id="4" name="Rectangle 3">
            <a:extLst>
              <a:ext uri="{FF2B5EF4-FFF2-40B4-BE49-F238E27FC236}">
                <a16:creationId xmlns:a16="http://schemas.microsoft.com/office/drawing/2014/main" id="{68057637-3A74-4F3E-827B-00590858979B}"/>
              </a:ext>
            </a:extLst>
          </p:cNvPr>
          <p:cNvSpPr/>
          <p:nvPr/>
        </p:nvSpPr>
        <p:spPr>
          <a:xfrm>
            <a:off x="78890" y="1206933"/>
            <a:ext cx="4083169" cy="369332"/>
          </a:xfrm>
          <a:prstGeom prst="rect">
            <a:avLst/>
          </a:prstGeom>
        </p:spPr>
        <p:txBody>
          <a:bodyPr wrap="none">
            <a:spAutoFit/>
          </a:bodyPr>
          <a:lstStyle/>
          <a:p>
            <a:pPr algn="just">
              <a:spcBef>
                <a:spcPct val="0"/>
              </a:spcBef>
              <a:buNone/>
            </a:pPr>
            <a:r>
              <a:rPr lang="fr-FR" altLang="fr-FR" b="1" dirty="0">
                <a:solidFill>
                  <a:srgbClr val="6600CC"/>
                </a:solidFill>
                <a:latin typeface="Arial" panose="020B0604020202020204" pitchFamily="34" charset="0"/>
                <a:cs typeface="Arial" panose="020B0604020202020204" pitchFamily="34" charset="0"/>
              </a:rPr>
              <a:t>5.3. Mécanismes mis en jeux (suite)</a:t>
            </a:r>
            <a:endParaRPr lang="fr-FR" altLang="fr-FR" dirty="0">
              <a:solidFill>
                <a:srgbClr val="7030A0"/>
              </a:solidFill>
              <a:latin typeface="Arial" panose="020B0604020202020204" pitchFamily="34" charset="0"/>
            </a:endParaRPr>
          </a:p>
        </p:txBody>
      </p:sp>
      <p:sp>
        <p:nvSpPr>
          <p:cNvPr id="5" name="Rectangle 4">
            <a:extLst>
              <a:ext uri="{FF2B5EF4-FFF2-40B4-BE49-F238E27FC236}">
                <a16:creationId xmlns:a16="http://schemas.microsoft.com/office/drawing/2014/main" id="{44C34394-BF05-4274-83DE-FD05F9551555}"/>
              </a:ext>
            </a:extLst>
          </p:cNvPr>
          <p:cNvSpPr/>
          <p:nvPr/>
        </p:nvSpPr>
        <p:spPr>
          <a:xfrm>
            <a:off x="78890" y="1576265"/>
            <a:ext cx="11915886" cy="3231654"/>
          </a:xfrm>
          <a:prstGeom prst="rect">
            <a:avLst/>
          </a:prstGeom>
        </p:spPr>
        <p:txBody>
          <a:bodyPr wrap="square">
            <a:spAutoFit/>
          </a:bodyPr>
          <a:lstStyle/>
          <a:p>
            <a:pPr>
              <a:spcBef>
                <a:spcPct val="0"/>
              </a:spcBef>
            </a:pPr>
            <a:r>
              <a:rPr lang="fr-FR" altLang="fr-FR" sz="1700" b="1" dirty="0">
                <a:solidFill>
                  <a:srgbClr val="7030A0"/>
                </a:solidFill>
                <a:latin typeface="Arial" panose="020B0604020202020204" pitchFamily="34" charset="0"/>
              </a:rPr>
              <a:t>Comment les plantes se défendent-elles contre les attaques des insectes ? </a:t>
            </a:r>
          </a:p>
          <a:p>
            <a:pPr>
              <a:spcBef>
                <a:spcPct val="0"/>
              </a:spcBef>
            </a:pPr>
            <a:r>
              <a:rPr lang="fr-FR" altLang="fr-FR" sz="1700" dirty="0">
                <a:solidFill>
                  <a:srgbClr val="7030A0"/>
                </a:solidFill>
                <a:latin typeface="Arial" panose="020B0604020202020204" pitchFamily="34" charset="0"/>
              </a:rPr>
              <a:t>Elles synthétisent des défenses chimiques contre les insectes généralistes :</a:t>
            </a:r>
          </a:p>
          <a:p>
            <a:pPr algn="just">
              <a:spcBef>
                <a:spcPct val="0"/>
              </a:spcBef>
            </a:pPr>
            <a:endParaRPr lang="fr-FR" altLang="fr-FR" sz="1700" b="1" dirty="0">
              <a:solidFill>
                <a:srgbClr val="7030A0"/>
              </a:solidFill>
              <a:latin typeface="Arial" panose="020B0604020202020204" pitchFamily="34" charset="0"/>
            </a:endParaRPr>
          </a:p>
          <a:p>
            <a:pPr algn="just">
              <a:spcBef>
                <a:spcPct val="0"/>
              </a:spcBef>
            </a:pPr>
            <a:r>
              <a:rPr lang="fr-FR" altLang="fr-FR" sz="1700" b="1" dirty="0">
                <a:solidFill>
                  <a:srgbClr val="7030A0"/>
                </a:solidFill>
                <a:latin typeface="Arial" panose="020B0604020202020204" pitchFamily="34" charset="0"/>
              </a:rPr>
              <a:t>Les neurotoxiques</a:t>
            </a:r>
            <a:r>
              <a:rPr lang="fr-FR" altLang="fr-FR" sz="1700" dirty="0">
                <a:solidFill>
                  <a:srgbClr val="7030A0"/>
                </a:solidFill>
                <a:latin typeface="Arial" panose="020B0604020202020204" pitchFamily="34" charset="0"/>
              </a:rPr>
              <a:t>. Ils agissent directement au niveau des neurones, comme l'ont montré des études réalisées chez des insectes généralistes comme la blatte </a:t>
            </a:r>
            <a:r>
              <a:rPr lang="fr-FR" altLang="fr-FR" sz="1700" i="1" dirty="0" err="1">
                <a:solidFill>
                  <a:srgbClr val="7030A0"/>
                </a:solidFill>
                <a:latin typeface="Arial" panose="020B0604020202020204" pitchFamily="34" charset="0"/>
              </a:rPr>
              <a:t>Periplaneta</a:t>
            </a:r>
            <a:r>
              <a:rPr lang="fr-FR" altLang="fr-FR" sz="1700" i="1" dirty="0">
                <a:solidFill>
                  <a:srgbClr val="7030A0"/>
                </a:solidFill>
                <a:latin typeface="Arial" panose="020B0604020202020204" pitchFamily="34" charset="0"/>
              </a:rPr>
              <a:t> americana</a:t>
            </a:r>
            <a:r>
              <a:rPr lang="fr-FR" altLang="fr-FR" sz="1700" dirty="0">
                <a:solidFill>
                  <a:srgbClr val="7030A0"/>
                </a:solidFill>
                <a:latin typeface="Arial" panose="020B0604020202020204" pitchFamily="34" charset="0"/>
              </a:rPr>
              <a:t> L. (figure ci-dessous), et provoquent la mort par paralysie.</a:t>
            </a:r>
          </a:p>
          <a:p>
            <a:pPr algn="just">
              <a:spcBef>
                <a:spcPct val="0"/>
              </a:spcBef>
            </a:pPr>
            <a:endParaRPr lang="fr-FR" altLang="fr-FR" sz="1700" dirty="0">
              <a:solidFill>
                <a:srgbClr val="7030A0"/>
              </a:solidFill>
              <a:latin typeface="Arial" panose="020B0604020202020204" pitchFamily="34" charset="0"/>
            </a:endParaRPr>
          </a:p>
          <a:p>
            <a:pPr algn="just">
              <a:spcBef>
                <a:spcPct val="0"/>
              </a:spcBef>
            </a:pPr>
            <a:r>
              <a:rPr lang="fr-FR" altLang="fr-FR" sz="1700" b="1" dirty="0">
                <a:solidFill>
                  <a:srgbClr val="7030A0"/>
                </a:solidFill>
                <a:latin typeface="Arial" panose="020B0604020202020204" pitchFamily="34" charset="0"/>
              </a:rPr>
              <a:t> Les </a:t>
            </a:r>
            <a:r>
              <a:rPr lang="fr-FR" altLang="fr-FR" sz="1700" b="1" dirty="0" err="1">
                <a:solidFill>
                  <a:srgbClr val="7030A0"/>
                </a:solidFill>
                <a:latin typeface="Arial" panose="020B0604020202020204" pitchFamily="34" charset="0"/>
              </a:rPr>
              <a:t>antimétaboliques</a:t>
            </a:r>
            <a:r>
              <a:rPr lang="fr-FR" altLang="fr-FR" sz="1700" b="1" dirty="0">
                <a:solidFill>
                  <a:srgbClr val="7030A0"/>
                </a:solidFill>
                <a:latin typeface="Arial" panose="020B0604020202020204" pitchFamily="34" charset="0"/>
              </a:rPr>
              <a:t>. </a:t>
            </a:r>
            <a:r>
              <a:rPr lang="fr-FR" altLang="fr-FR" sz="1700" dirty="0">
                <a:solidFill>
                  <a:srgbClr val="7030A0"/>
                </a:solidFill>
                <a:latin typeface="Arial" panose="020B0604020202020204" pitchFamily="34" charset="0"/>
              </a:rPr>
              <a:t>Les graines de légumineuses contiennent des « </a:t>
            </a:r>
            <a:r>
              <a:rPr lang="fr-FR" altLang="fr-FR" sz="1700" i="1" dirty="0">
                <a:solidFill>
                  <a:srgbClr val="7030A0"/>
                </a:solidFill>
                <a:latin typeface="Arial" panose="020B0604020202020204" pitchFamily="34" charset="0"/>
              </a:rPr>
              <a:t>inhibiteurs de protéases » </a:t>
            </a:r>
            <a:r>
              <a:rPr lang="fr-FR" altLang="fr-FR" sz="1700" dirty="0">
                <a:solidFill>
                  <a:srgbClr val="7030A0"/>
                </a:solidFill>
                <a:latin typeface="Arial" panose="020B0604020202020204" pitchFamily="34" charset="0"/>
              </a:rPr>
              <a:t>qui empêchent la digestion des </a:t>
            </a:r>
            <a:r>
              <a:rPr lang="fr-FR" altLang="fr-FR" sz="1700" i="1" dirty="0">
                <a:solidFill>
                  <a:srgbClr val="7030A0"/>
                </a:solidFill>
                <a:latin typeface="Arial" panose="020B0604020202020204" pitchFamily="34" charset="0"/>
              </a:rPr>
              <a:t>protéines</a:t>
            </a:r>
            <a:r>
              <a:rPr lang="fr-FR" altLang="fr-FR" sz="1700" dirty="0">
                <a:solidFill>
                  <a:srgbClr val="7030A0"/>
                </a:solidFill>
                <a:latin typeface="Arial" panose="020B0604020202020204" pitchFamily="34" charset="0"/>
              </a:rPr>
              <a:t> en bloquant la production </a:t>
            </a:r>
            <a:r>
              <a:rPr lang="fr-FR" altLang="fr-FR" sz="1700" i="1" dirty="0">
                <a:solidFill>
                  <a:srgbClr val="7030A0"/>
                </a:solidFill>
                <a:latin typeface="Arial" panose="020B0604020202020204" pitchFamily="34" charset="0"/>
              </a:rPr>
              <a:t>d'enzymes digestifs </a:t>
            </a:r>
            <a:r>
              <a:rPr lang="fr-FR" altLang="fr-FR" sz="1700" dirty="0">
                <a:solidFill>
                  <a:srgbClr val="7030A0"/>
                </a:solidFill>
                <a:latin typeface="Arial" panose="020B0604020202020204" pitchFamily="34" charset="0"/>
              </a:rPr>
              <a:t>comme la </a:t>
            </a:r>
            <a:r>
              <a:rPr lang="fr-FR" altLang="fr-FR" sz="1700" i="1" dirty="0">
                <a:solidFill>
                  <a:srgbClr val="7030A0"/>
                </a:solidFill>
                <a:latin typeface="Arial" panose="020B0604020202020204" pitchFamily="34" charset="0"/>
              </a:rPr>
              <a:t>trypsine</a:t>
            </a:r>
            <a:r>
              <a:rPr lang="fr-FR" altLang="fr-FR" sz="1700" dirty="0">
                <a:solidFill>
                  <a:srgbClr val="7030A0"/>
                </a:solidFill>
                <a:latin typeface="Arial" panose="020B0604020202020204" pitchFamily="34" charset="0"/>
              </a:rPr>
              <a:t>. Ces inhibiteurs sont des protéines qui jouent un rôle important dans la spécificité des relations entre les Coléoptères </a:t>
            </a:r>
            <a:r>
              <a:rPr lang="fr-FR" altLang="fr-FR" sz="1700" i="1" dirty="0" err="1">
                <a:solidFill>
                  <a:srgbClr val="7030A0"/>
                </a:solidFill>
                <a:latin typeface="Arial" panose="020B0604020202020204" pitchFamily="34" charset="0"/>
              </a:rPr>
              <a:t>Bruchinae</a:t>
            </a:r>
            <a:r>
              <a:rPr lang="fr-FR" altLang="fr-FR" sz="1700" dirty="0">
                <a:solidFill>
                  <a:srgbClr val="7030A0"/>
                </a:solidFill>
                <a:latin typeface="Arial" panose="020B0604020202020204" pitchFamily="34" charset="0"/>
              </a:rPr>
              <a:t> (des insectes qui se développent aux dépens des graines) et leur plante-hôte. Les larves de l'espèce tropicale </a:t>
            </a:r>
            <a:r>
              <a:rPr lang="fr-FR" altLang="fr-FR" sz="1700" i="1" dirty="0" err="1">
                <a:solidFill>
                  <a:srgbClr val="7030A0"/>
                </a:solidFill>
                <a:latin typeface="Arial" panose="020B0604020202020204" pitchFamily="34" charset="0"/>
              </a:rPr>
              <a:t>Callosobruchus</a:t>
            </a:r>
            <a:r>
              <a:rPr lang="fr-FR" altLang="fr-FR" sz="1700" i="1" dirty="0">
                <a:solidFill>
                  <a:srgbClr val="7030A0"/>
                </a:solidFill>
                <a:latin typeface="Arial" panose="020B0604020202020204" pitchFamily="34" charset="0"/>
              </a:rPr>
              <a:t> maculatus F., </a:t>
            </a:r>
            <a:r>
              <a:rPr lang="fr-FR" altLang="fr-FR" sz="1700" dirty="0">
                <a:solidFill>
                  <a:srgbClr val="7030A0"/>
                </a:solidFill>
                <a:latin typeface="Arial" panose="020B0604020202020204" pitchFamily="34" charset="0"/>
              </a:rPr>
              <a:t>qui se développent aux dépens d'une légumineuse africaine, le niébé </a:t>
            </a:r>
            <a:r>
              <a:rPr lang="fr-FR" altLang="fr-FR" sz="1700" i="1" dirty="0" err="1">
                <a:solidFill>
                  <a:srgbClr val="7030A0"/>
                </a:solidFill>
                <a:latin typeface="Arial" panose="020B0604020202020204" pitchFamily="34" charset="0"/>
              </a:rPr>
              <a:t>Vigna</a:t>
            </a:r>
            <a:r>
              <a:rPr lang="fr-FR" altLang="fr-FR" sz="1700" i="1" dirty="0">
                <a:solidFill>
                  <a:srgbClr val="7030A0"/>
                </a:solidFill>
                <a:latin typeface="Arial" panose="020B0604020202020204" pitchFamily="34" charset="0"/>
              </a:rPr>
              <a:t> </a:t>
            </a:r>
            <a:r>
              <a:rPr lang="fr-FR" altLang="fr-FR" sz="1700" i="1" dirty="0" err="1">
                <a:solidFill>
                  <a:srgbClr val="7030A0"/>
                </a:solidFill>
                <a:latin typeface="Arial" panose="020B0604020202020204" pitchFamily="34" charset="0"/>
              </a:rPr>
              <a:t>unguiculata</a:t>
            </a:r>
            <a:r>
              <a:rPr lang="fr-FR" altLang="fr-FR" sz="1700" i="1" dirty="0">
                <a:solidFill>
                  <a:srgbClr val="7030A0"/>
                </a:solidFill>
                <a:latin typeface="Arial" panose="020B0604020202020204" pitchFamily="34" charset="0"/>
              </a:rPr>
              <a:t> </a:t>
            </a:r>
            <a:r>
              <a:rPr lang="fr-FR" altLang="fr-FR" sz="1700" dirty="0" err="1">
                <a:solidFill>
                  <a:srgbClr val="7030A0"/>
                </a:solidFill>
                <a:latin typeface="Arial" panose="020B0604020202020204" pitchFamily="34" charset="0"/>
              </a:rPr>
              <a:t>Walp</a:t>
            </a:r>
            <a:r>
              <a:rPr lang="fr-FR" altLang="fr-FR" sz="1700" dirty="0">
                <a:solidFill>
                  <a:srgbClr val="7030A0"/>
                </a:solidFill>
                <a:latin typeface="Arial" panose="020B0604020202020204" pitchFamily="34" charset="0"/>
              </a:rPr>
              <a:t> (figure 4), meurent dès qu'elles commencent à consommer des graines de haricot </a:t>
            </a:r>
            <a:r>
              <a:rPr lang="fr-FR" altLang="fr-FR" sz="1700" i="1" dirty="0">
                <a:solidFill>
                  <a:srgbClr val="7030A0"/>
                </a:solidFill>
                <a:latin typeface="Arial" panose="020B0604020202020204" pitchFamily="34" charset="0"/>
              </a:rPr>
              <a:t>(</a:t>
            </a:r>
            <a:r>
              <a:rPr lang="fr-FR" altLang="fr-FR" sz="1700" i="1" dirty="0" err="1">
                <a:solidFill>
                  <a:srgbClr val="7030A0"/>
                </a:solidFill>
                <a:latin typeface="Arial" panose="020B0604020202020204" pitchFamily="34" charset="0"/>
              </a:rPr>
              <a:t>Phaseolus</a:t>
            </a:r>
            <a:r>
              <a:rPr lang="fr-FR" altLang="fr-FR" sz="1700" i="1" dirty="0">
                <a:solidFill>
                  <a:srgbClr val="7030A0"/>
                </a:solidFill>
                <a:latin typeface="Arial" panose="020B0604020202020204" pitchFamily="34" charset="0"/>
              </a:rPr>
              <a:t> vulgaris </a:t>
            </a:r>
            <a:r>
              <a:rPr lang="fr-FR" altLang="fr-FR" sz="1700" dirty="0">
                <a:solidFill>
                  <a:srgbClr val="7030A0"/>
                </a:solidFill>
                <a:latin typeface="Arial" panose="020B0604020202020204" pitchFamily="34" charset="0"/>
              </a:rPr>
              <a:t>L).                                      </a:t>
            </a:r>
            <a:endParaRPr lang="fr-FR" altLang="fr-FR" sz="1700" dirty="0">
              <a:latin typeface="Arial" panose="020B0604020202020204" pitchFamily="34" charset="0"/>
            </a:endParaRPr>
          </a:p>
        </p:txBody>
      </p:sp>
      <p:pic>
        <p:nvPicPr>
          <p:cNvPr id="6" name="Image 4" descr="synapse2_s.jpg">
            <a:extLst>
              <a:ext uri="{FF2B5EF4-FFF2-40B4-BE49-F238E27FC236}">
                <a16:creationId xmlns:a16="http://schemas.microsoft.com/office/drawing/2014/main" id="{46C6C902-BA45-43B6-B392-BDDE4BBA2B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0530" y="4807919"/>
            <a:ext cx="3569942" cy="190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5">
            <a:extLst>
              <a:ext uri="{FF2B5EF4-FFF2-40B4-BE49-F238E27FC236}">
                <a16:creationId xmlns:a16="http://schemas.microsoft.com/office/drawing/2014/main" id="{C33D583C-4670-4757-92B4-26A6CD5B2472}"/>
              </a:ext>
            </a:extLst>
          </p:cNvPr>
          <p:cNvSpPr txBox="1">
            <a:spLocks noChangeArrowheads="1"/>
          </p:cNvSpPr>
          <p:nvPr/>
        </p:nvSpPr>
        <p:spPr bwMode="auto">
          <a:xfrm>
            <a:off x="254642" y="4833562"/>
            <a:ext cx="19891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solidFill>
                  <a:srgbClr val="7030A0"/>
                </a:solidFill>
                <a:latin typeface="Arial" panose="020B0604020202020204" pitchFamily="34" charset="0"/>
              </a:rPr>
              <a:t>Mode d'action des différents neurotoxiques d'origine végétale sur les cellules nerveuses de la blatte (d'après </a:t>
            </a:r>
            <a:r>
              <a:rPr lang="fr-FR" altLang="fr-FR" sz="1400" dirty="0" err="1">
                <a:solidFill>
                  <a:srgbClr val="7030A0"/>
                </a:solidFill>
                <a:latin typeface="Arial" panose="020B0604020202020204" pitchFamily="34" charset="0"/>
              </a:rPr>
              <a:t>Huignard</a:t>
            </a:r>
            <a:r>
              <a:rPr lang="fr-FR" altLang="fr-FR" sz="1400" dirty="0">
                <a:solidFill>
                  <a:srgbClr val="7030A0"/>
                </a:solidFill>
                <a:latin typeface="Arial" panose="020B0604020202020204" pitchFamily="34" charset="0"/>
              </a:rPr>
              <a:t> et al., 2008)  </a:t>
            </a:r>
            <a:r>
              <a:rPr lang="fr-FR" altLang="fr-FR" sz="1400" dirty="0">
                <a:solidFill>
                  <a:srgbClr val="7030A0"/>
                </a:solidFill>
              </a:rPr>
              <a:t>→</a:t>
            </a:r>
            <a:endParaRPr lang="fr-FR" altLang="fr-FR" sz="1400" dirty="0">
              <a:solidFill>
                <a:srgbClr val="7030A0"/>
              </a:solidFill>
              <a:latin typeface="Arial" panose="020B0604020202020204" pitchFamily="34" charset="0"/>
            </a:endParaRPr>
          </a:p>
        </p:txBody>
      </p:sp>
      <p:pic>
        <p:nvPicPr>
          <p:cNvPr id="8" name="Image 6" descr="blatte2_s1.jpg">
            <a:extLst>
              <a:ext uri="{FF2B5EF4-FFF2-40B4-BE49-F238E27FC236}">
                <a16:creationId xmlns:a16="http://schemas.microsoft.com/office/drawing/2014/main" id="{E35EA35C-F3A5-4EB0-9682-46DA6B06D4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3780" y="4937385"/>
            <a:ext cx="6667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7">
            <a:extLst>
              <a:ext uri="{FF2B5EF4-FFF2-40B4-BE49-F238E27FC236}">
                <a16:creationId xmlns:a16="http://schemas.microsoft.com/office/drawing/2014/main" id="{F323FA18-DC10-4E31-9DE3-3CB57943C13B}"/>
              </a:ext>
            </a:extLst>
          </p:cNvPr>
          <p:cNvSpPr txBox="1">
            <a:spLocks noChangeArrowheads="1"/>
          </p:cNvSpPr>
          <p:nvPr/>
        </p:nvSpPr>
        <p:spPr bwMode="auto">
          <a:xfrm>
            <a:off x="6524653" y="4833562"/>
            <a:ext cx="530314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solidFill>
                  <a:srgbClr val="7030A0"/>
                </a:solidFill>
                <a:latin typeface="Arial" panose="020B0604020202020204" pitchFamily="34" charset="0"/>
              </a:rPr>
              <a:t>Les inhibiteurs de </a:t>
            </a:r>
            <a:r>
              <a:rPr lang="fr-FR" altLang="fr-FR" sz="1400" b="1" dirty="0">
                <a:solidFill>
                  <a:srgbClr val="7030A0"/>
                </a:solidFill>
                <a:latin typeface="Arial" panose="020B0604020202020204" pitchFamily="34" charset="0"/>
              </a:rPr>
              <a:t>trypsine</a:t>
            </a:r>
            <a:r>
              <a:rPr lang="fr-FR" altLang="fr-FR" sz="1400" dirty="0">
                <a:solidFill>
                  <a:srgbClr val="7030A0"/>
                </a:solidFill>
                <a:latin typeface="Arial" panose="020B0604020202020204" pitchFamily="34" charset="0"/>
              </a:rPr>
              <a:t> contenus dans les graines du haricot agissent au niveau des cellules intestinales des larves de </a:t>
            </a:r>
            <a:r>
              <a:rPr lang="fr-FR" altLang="fr-FR" sz="1400" i="1" dirty="0">
                <a:solidFill>
                  <a:srgbClr val="7030A0"/>
                </a:solidFill>
                <a:latin typeface="Arial" panose="020B0604020202020204" pitchFamily="34" charset="0"/>
              </a:rPr>
              <a:t>C maculatus </a:t>
            </a:r>
            <a:r>
              <a:rPr lang="fr-FR" altLang="fr-FR" sz="1400" dirty="0">
                <a:solidFill>
                  <a:srgbClr val="7030A0"/>
                </a:solidFill>
                <a:latin typeface="Arial" panose="020B0604020202020204" pitchFamily="34" charset="0"/>
              </a:rPr>
              <a:t>et empêchent la digestion des aliments. Par contre, les larves de </a:t>
            </a:r>
            <a:r>
              <a:rPr lang="fr-FR" altLang="fr-FR" sz="1400" i="1" dirty="0" err="1">
                <a:solidFill>
                  <a:srgbClr val="7030A0"/>
                </a:solidFill>
                <a:latin typeface="Arial" panose="020B0604020202020204" pitchFamily="34" charset="0"/>
              </a:rPr>
              <a:t>Acanthoscelides</a:t>
            </a:r>
            <a:r>
              <a:rPr lang="fr-FR" altLang="fr-FR" sz="1400" i="1" dirty="0">
                <a:solidFill>
                  <a:srgbClr val="7030A0"/>
                </a:solidFill>
                <a:latin typeface="Arial" panose="020B0604020202020204" pitchFamily="34" charset="0"/>
              </a:rPr>
              <a:t> </a:t>
            </a:r>
            <a:r>
              <a:rPr lang="fr-FR" altLang="fr-FR" sz="1400" i="1" dirty="0" err="1">
                <a:solidFill>
                  <a:srgbClr val="7030A0"/>
                </a:solidFill>
                <a:latin typeface="Arial" panose="020B0604020202020204" pitchFamily="34" charset="0"/>
              </a:rPr>
              <a:t>obtectus</a:t>
            </a:r>
            <a:r>
              <a:rPr lang="fr-FR" altLang="fr-FR" sz="1400" dirty="0">
                <a:solidFill>
                  <a:srgbClr val="7030A0"/>
                </a:solidFill>
                <a:latin typeface="Arial" panose="020B0604020202020204" pitchFamily="34" charset="0"/>
              </a:rPr>
              <a:t> Say (communément appelé </a:t>
            </a:r>
            <a:r>
              <a:rPr lang="fr-FR" altLang="fr-FR" sz="1400" b="1" dirty="0">
                <a:solidFill>
                  <a:srgbClr val="7030A0"/>
                </a:solidFill>
                <a:latin typeface="Arial" panose="020B0604020202020204" pitchFamily="34" charset="0"/>
              </a:rPr>
              <a:t>charançon du haricot</a:t>
            </a:r>
            <a:r>
              <a:rPr lang="fr-FR" altLang="fr-FR" sz="1400" dirty="0">
                <a:solidFill>
                  <a:srgbClr val="7030A0"/>
                </a:solidFill>
                <a:latin typeface="Arial" panose="020B0604020202020204" pitchFamily="34" charset="0"/>
              </a:rPr>
              <a:t>) sont insensibles à ces inhibiteurs de protéases et se développent sans mortalité importante aux dépens des graines de cette légumineuse              </a:t>
            </a:r>
          </a:p>
          <a:p>
            <a:pPr algn="r" eaLnBrk="1" hangingPunct="1">
              <a:spcBef>
                <a:spcPct val="0"/>
              </a:spcBef>
              <a:buFontTx/>
              <a:buNone/>
            </a:pPr>
            <a:r>
              <a:rPr lang="fr-FR" altLang="fr-FR" sz="1400" dirty="0">
                <a:solidFill>
                  <a:srgbClr val="7030A0"/>
                </a:solidFill>
                <a:latin typeface="Arial" panose="020B0604020202020204" pitchFamily="34" charset="0"/>
              </a:rPr>
              <a:t>(La suite, page suivante =&gt;)</a:t>
            </a:r>
          </a:p>
        </p:txBody>
      </p:sp>
      <p:sp>
        <p:nvSpPr>
          <p:cNvPr id="10" name="Espace réservé du numéro de diapositive 1">
            <a:extLst>
              <a:ext uri="{FF2B5EF4-FFF2-40B4-BE49-F238E27FC236}">
                <a16:creationId xmlns:a16="http://schemas.microsoft.com/office/drawing/2014/main" id="{EC61F39C-D02E-4A76-B31F-75D323DCA43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39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379560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13B32E80-E7C4-4186-85BC-2BEE4FA4ADF1}"/>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B9319331-FF00-48BB-8E19-F6898582599A}"/>
              </a:ext>
            </a:extLst>
          </p:cNvPr>
          <p:cNvSpPr>
            <a:spLocks noChangeArrowheads="1"/>
          </p:cNvSpPr>
          <p:nvPr/>
        </p:nvSpPr>
        <p:spPr bwMode="auto">
          <a:xfrm>
            <a:off x="215899" y="1161826"/>
            <a:ext cx="4655329"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u="sng" dirty="0">
                <a:solidFill>
                  <a:srgbClr val="7030A0"/>
                </a:solidFill>
                <a:latin typeface="Arial" panose="020B0604020202020204" pitchFamily="34" charset="0"/>
                <a:cs typeface="Arial" panose="020B0604020202020204" pitchFamily="34" charset="0"/>
              </a:rPr>
              <a:t>II. Sommaire (suite)</a:t>
            </a:r>
            <a:endParaRPr lang="fr-FR" altLang="fr-FR" sz="1800" u="sng" dirty="0">
              <a:solidFill>
                <a:srgbClr val="7030A0"/>
              </a:solidFill>
              <a:latin typeface="Arial" panose="020B0604020202020204" pitchFamily="34" charset="0"/>
              <a:cs typeface="Arial" panose="020B0604020202020204" pitchFamily="34" charset="0"/>
            </a:endParaRPr>
          </a:p>
          <a:p>
            <a:pPr algn="just" eaLnBrk="1" hangingPunct="1">
              <a:spcBef>
                <a:spcPct val="0"/>
              </a:spcBef>
              <a:buFontTx/>
              <a:buNone/>
            </a:pPr>
            <a:endParaRPr lang="fr-FR" altLang="fr-FR" sz="1600" dirty="0">
              <a:solidFill>
                <a:srgbClr val="7030A0"/>
              </a:solidFill>
            </a:endParaRPr>
          </a:p>
          <a:p>
            <a:pPr algn="just">
              <a:spcBef>
                <a:spcPct val="0"/>
              </a:spcBef>
              <a:buNone/>
            </a:pPr>
            <a:r>
              <a:rPr lang="fr-FR" altLang="fr-FR" sz="1600" dirty="0">
                <a:solidFill>
                  <a:srgbClr val="6600CC"/>
                </a:solidFill>
              </a:rPr>
              <a:t>5.9. Applications pratiques </a:t>
            </a:r>
          </a:p>
          <a:p>
            <a:pPr algn="just">
              <a:spcBef>
                <a:spcPct val="0"/>
              </a:spcBef>
              <a:buNone/>
            </a:pPr>
            <a:r>
              <a:rPr lang="fr-FR" altLang="fr-FR" sz="1600" dirty="0">
                <a:solidFill>
                  <a:srgbClr val="6600CC"/>
                </a:solidFill>
              </a:rPr>
              <a:t>5.10. Réussites</a:t>
            </a:r>
          </a:p>
          <a:p>
            <a:pPr algn="just">
              <a:spcBef>
                <a:spcPct val="0"/>
              </a:spcBef>
              <a:buNone/>
            </a:pPr>
            <a:r>
              <a:rPr lang="fr-FR" altLang="fr-FR" sz="1600" dirty="0">
                <a:solidFill>
                  <a:srgbClr val="6600CC"/>
                </a:solidFill>
              </a:rPr>
              <a:t>5.11. Echecs</a:t>
            </a:r>
          </a:p>
          <a:p>
            <a:pPr algn="just">
              <a:spcBef>
                <a:spcPct val="0"/>
              </a:spcBef>
              <a:buNone/>
            </a:pPr>
            <a:r>
              <a:rPr lang="fr-FR" altLang="fr-FR" sz="1600" dirty="0">
                <a:solidFill>
                  <a:srgbClr val="6600CC"/>
                </a:solidFill>
              </a:rPr>
              <a:t>5.12. « Biopesticide »</a:t>
            </a:r>
          </a:p>
          <a:p>
            <a:pPr algn="just">
              <a:spcBef>
                <a:spcPct val="0"/>
              </a:spcBef>
              <a:buNone/>
            </a:pPr>
            <a:r>
              <a:rPr lang="fr-FR" altLang="fr-FR" sz="1600" dirty="0">
                <a:solidFill>
                  <a:srgbClr val="6600CC"/>
                </a:solidFill>
              </a:rPr>
              <a:t>5.13. Les purins</a:t>
            </a:r>
          </a:p>
          <a:p>
            <a:pPr algn="just">
              <a:spcBef>
                <a:spcPct val="0"/>
              </a:spcBef>
              <a:buNone/>
            </a:pPr>
            <a:r>
              <a:rPr lang="fr-FR" altLang="fr-FR" sz="1600" dirty="0">
                <a:solidFill>
                  <a:srgbClr val="6600CC"/>
                </a:solidFill>
              </a:rPr>
              <a:t>5.14. Plantes attractives et répulsives</a:t>
            </a:r>
          </a:p>
          <a:p>
            <a:pPr algn="just">
              <a:spcBef>
                <a:spcPct val="0"/>
              </a:spcBef>
              <a:buNone/>
            </a:pPr>
            <a:r>
              <a:rPr lang="fr-FR" altLang="fr-FR" sz="1600" dirty="0">
                <a:solidFill>
                  <a:srgbClr val="6600CC"/>
                </a:solidFill>
              </a:rPr>
              <a:t>5.15. Plantes répulsives</a:t>
            </a:r>
          </a:p>
          <a:p>
            <a:pPr algn="just">
              <a:spcBef>
                <a:spcPct val="0"/>
              </a:spcBef>
              <a:buNone/>
            </a:pPr>
            <a:r>
              <a:rPr lang="fr-FR" altLang="fr-FR" sz="1600" dirty="0">
                <a:solidFill>
                  <a:srgbClr val="6600CC"/>
                </a:solidFill>
              </a:rPr>
              <a:t>5.16. Plantes attractives et plantes pièges</a:t>
            </a:r>
          </a:p>
          <a:p>
            <a:pPr algn="just">
              <a:spcBef>
                <a:spcPct val="0"/>
              </a:spcBef>
              <a:buNone/>
            </a:pPr>
            <a:r>
              <a:rPr lang="fr-FR" altLang="fr-FR" sz="1600" dirty="0">
                <a:solidFill>
                  <a:srgbClr val="6600CC"/>
                </a:solidFill>
              </a:rPr>
              <a:t>5.17. Compagnonnage végétaux</a:t>
            </a:r>
          </a:p>
          <a:p>
            <a:pPr algn="just">
              <a:spcBef>
                <a:spcPct val="0"/>
              </a:spcBef>
              <a:buNone/>
            </a:pPr>
            <a:r>
              <a:rPr lang="fr-FR" altLang="fr-FR" sz="1600" dirty="0">
                <a:solidFill>
                  <a:srgbClr val="6600CC"/>
                </a:solidFill>
              </a:rPr>
              <a:t>5.18. Autres méthodes</a:t>
            </a:r>
          </a:p>
          <a:p>
            <a:pPr algn="just">
              <a:spcBef>
                <a:spcPct val="0"/>
              </a:spcBef>
              <a:buNone/>
            </a:pPr>
            <a:r>
              <a:rPr lang="fr-FR" altLang="fr-FR" sz="1600" dirty="0">
                <a:solidFill>
                  <a:srgbClr val="6600CC"/>
                </a:solidFill>
              </a:rPr>
              <a:t>5.19. Conseils et recommandations pour agriculteurs, jardiniers, horticulteurs </a:t>
            </a:r>
          </a:p>
          <a:p>
            <a:pPr algn="just">
              <a:spcBef>
                <a:spcPct val="0"/>
              </a:spcBef>
              <a:buNone/>
            </a:pPr>
            <a:endParaRPr lang="fr-FR" altLang="fr-FR" sz="1600" dirty="0">
              <a:solidFill>
                <a:srgbClr val="7030A0"/>
              </a:solidFill>
            </a:endParaRPr>
          </a:p>
          <a:p>
            <a:pPr algn="just">
              <a:spcBef>
                <a:spcPct val="0"/>
              </a:spcBef>
              <a:buNone/>
            </a:pPr>
            <a:r>
              <a:rPr lang="fr-FR" altLang="fr-FR" sz="1600" dirty="0">
                <a:solidFill>
                  <a:srgbClr val="7030A0"/>
                </a:solidFill>
              </a:rPr>
              <a:t>6. </a:t>
            </a:r>
            <a:r>
              <a:rPr lang="fr-FR" altLang="fr-FR" sz="1600" b="1" dirty="0">
                <a:solidFill>
                  <a:srgbClr val="7030A0"/>
                </a:solidFill>
              </a:rPr>
              <a:t>Lutte psychique </a:t>
            </a:r>
          </a:p>
          <a:p>
            <a:pPr algn="just">
              <a:spcBef>
                <a:spcPct val="0"/>
              </a:spcBef>
              <a:buNone/>
            </a:pPr>
            <a:r>
              <a:rPr lang="fr-FR" altLang="fr-FR" sz="1600" dirty="0">
                <a:solidFill>
                  <a:srgbClr val="7030A0"/>
                </a:solidFill>
              </a:rPr>
              <a:t>6.1. Lutte autocide</a:t>
            </a:r>
          </a:p>
          <a:p>
            <a:pPr algn="just">
              <a:spcBef>
                <a:spcPct val="0"/>
              </a:spcBef>
              <a:buNone/>
            </a:pPr>
            <a:r>
              <a:rPr lang="fr-FR" altLang="fr-FR" sz="1600" dirty="0">
                <a:solidFill>
                  <a:srgbClr val="7030A0"/>
                </a:solidFill>
              </a:rPr>
              <a:t>6.2. Lutte par confusion sexuelle</a:t>
            </a:r>
          </a:p>
          <a:p>
            <a:pPr algn="just">
              <a:spcBef>
                <a:spcPct val="0"/>
              </a:spcBef>
              <a:buNone/>
            </a:pPr>
            <a:r>
              <a:rPr lang="fr-FR" altLang="fr-FR" sz="1600" dirty="0">
                <a:solidFill>
                  <a:srgbClr val="7030A0"/>
                </a:solidFill>
              </a:rPr>
              <a:t>6.3. Epouvantails</a:t>
            </a:r>
          </a:p>
        </p:txBody>
      </p:sp>
      <p:sp>
        <p:nvSpPr>
          <p:cNvPr id="4" name="ZoneTexte 3">
            <a:extLst>
              <a:ext uri="{FF2B5EF4-FFF2-40B4-BE49-F238E27FC236}">
                <a16:creationId xmlns:a16="http://schemas.microsoft.com/office/drawing/2014/main" id="{B75ECAB7-6715-4FC0-A9EB-9CB77480C52E}"/>
              </a:ext>
            </a:extLst>
          </p:cNvPr>
          <p:cNvSpPr txBox="1"/>
          <p:nvPr/>
        </p:nvSpPr>
        <p:spPr>
          <a:xfrm>
            <a:off x="6928897" y="3175334"/>
            <a:ext cx="3606271" cy="646331"/>
          </a:xfrm>
          <a:prstGeom prst="rect">
            <a:avLst/>
          </a:prstGeom>
          <a:noFill/>
        </p:spPr>
        <p:txBody>
          <a:bodyPr wrap="square" rtlCol="0">
            <a:spAutoFit/>
          </a:bodyPr>
          <a:lstStyle/>
          <a:p>
            <a:pPr algn="ctr"/>
            <a:r>
              <a:rPr lang="fr-FR" sz="1200" dirty="0">
                <a:solidFill>
                  <a:srgbClr val="7030A0"/>
                </a:solidFill>
              </a:rPr>
              <a:t>Epouvantail (répulsif) à animaux SCHRECK. Source : </a:t>
            </a:r>
            <a:r>
              <a:rPr lang="fr-FR" sz="1200" dirty="0">
                <a:solidFill>
                  <a:srgbClr val="7030A0"/>
                </a:solidFill>
                <a:hlinkClick r:id="rId2"/>
              </a:rPr>
              <a:t>http://www.paravan.ch/faq/index.php?action=artikel&amp;cat=5&amp;id=10&amp;artlang=de</a:t>
            </a:r>
            <a:r>
              <a:rPr lang="fr-FR" sz="1200" dirty="0">
                <a:solidFill>
                  <a:srgbClr val="7030A0"/>
                </a:solidFill>
              </a:rPr>
              <a:t> </a:t>
            </a:r>
          </a:p>
        </p:txBody>
      </p:sp>
      <p:pic>
        <p:nvPicPr>
          <p:cNvPr id="6" name="Image 5">
            <a:extLst>
              <a:ext uri="{FF2B5EF4-FFF2-40B4-BE49-F238E27FC236}">
                <a16:creationId xmlns:a16="http://schemas.microsoft.com/office/drawing/2014/main" id="{327C4DD9-5090-4843-8341-93DF1DBD5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148" y="988880"/>
            <a:ext cx="3283094" cy="2144955"/>
          </a:xfrm>
          <a:prstGeom prst="rect">
            <a:avLst/>
          </a:prstGeom>
        </p:spPr>
      </p:pic>
      <p:pic>
        <p:nvPicPr>
          <p:cNvPr id="8" name="Image 7">
            <a:extLst>
              <a:ext uri="{FF2B5EF4-FFF2-40B4-BE49-F238E27FC236}">
                <a16:creationId xmlns:a16="http://schemas.microsoft.com/office/drawing/2014/main" id="{5B7649F9-67B0-4E90-BC01-45D9A1037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807" y="984181"/>
            <a:ext cx="3190181" cy="2093556"/>
          </a:xfrm>
          <a:prstGeom prst="rect">
            <a:avLst/>
          </a:prstGeom>
        </p:spPr>
      </p:pic>
      <p:pic>
        <p:nvPicPr>
          <p:cNvPr id="9" name="Image 8">
            <a:extLst>
              <a:ext uri="{FF2B5EF4-FFF2-40B4-BE49-F238E27FC236}">
                <a16:creationId xmlns:a16="http://schemas.microsoft.com/office/drawing/2014/main" id="{A93552CF-8D6A-4939-BE7D-99ECBCB7EDDE}"/>
              </a:ext>
            </a:extLst>
          </p:cNvPr>
          <p:cNvPicPr>
            <a:picLocks noChangeAspect="1"/>
          </p:cNvPicPr>
          <p:nvPr/>
        </p:nvPicPr>
        <p:blipFill>
          <a:blip r:embed="rId5"/>
          <a:stretch>
            <a:fillRect/>
          </a:stretch>
        </p:blipFill>
        <p:spPr>
          <a:xfrm>
            <a:off x="10112412" y="4820935"/>
            <a:ext cx="1333500" cy="1447800"/>
          </a:xfrm>
          <a:prstGeom prst="rect">
            <a:avLst/>
          </a:prstGeom>
        </p:spPr>
      </p:pic>
      <p:sp>
        <p:nvSpPr>
          <p:cNvPr id="10" name="ZoneTexte 9">
            <a:extLst>
              <a:ext uri="{FF2B5EF4-FFF2-40B4-BE49-F238E27FC236}">
                <a16:creationId xmlns:a16="http://schemas.microsoft.com/office/drawing/2014/main" id="{884487D2-5EC4-40E6-A096-9C71DC535ACD}"/>
              </a:ext>
            </a:extLst>
          </p:cNvPr>
          <p:cNvSpPr txBox="1"/>
          <p:nvPr/>
        </p:nvSpPr>
        <p:spPr>
          <a:xfrm>
            <a:off x="9793268" y="6328093"/>
            <a:ext cx="2431228" cy="457872"/>
          </a:xfrm>
          <a:prstGeom prst="rect">
            <a:avLst/>
          </a:prstGeom>
          <a:noFill/>
        </p:spPr>
        <p:txBody>
          <a:bodyPr wrap="square" rtlCol="0">
            <a:spAutoFit/>
          </a:bodyPr>
          <a:lstStyle/>
          <a:p>
            <a:pPr algn="ctr"/>
            <a:r>
              <a:rPr lang="fr-FR" sz="1200" dirty="0">
                <a:solidFill>
                  <a:srgbClr val="7030A0"/>
                </a:solidFill>
              </a:rPr>
              <a:t>Pucerons (marron) parasité par un parasitoïde, une micro-guêpe</a:t>
            </a:r>
          </a:p>
        </p:txBody>
      </p:sp>
      <p:pic>
        <p:nvPicPr>
          <p:cNvPr id="7" name="Image 6">
            <a:extLst>
              <a:ext uri="{FF2B5EF4-FFF2-40B4-BE49-F238E27FC236}">
                <a16:creationId xmlns:a16="http://schemas.microsoft.com/office/drawing/2014/main" id="{E2317746-9168-4CE6-B0B2-DF30C959A8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0783" y="4189472"/>
            <a:ext cx="2000250" cy="2000250"/>
          </a:xfrm>
          <a:prstGeom prst="rect">
            <a:avLst/>
          </a:prstGeom>
        </p:spPr>
      </p:pic>
      <p:sp>
        <p:nvSpPr>
          <p:cNvPr id="11" name="Rectangle 10">
            <a:extLst>
              <a:ext uri="{FF2B5EF4-FFF2-40B4-BE49-F238E27FC236}">
                <a16:creationId xmlns:a16="http://schemas.microsoft.com/office/drawing/2014/main" id="{892AE6C7-EAE2-4054-A976-68DCEAE924C0}"/>
              </a:ext>
            </a:extLst>
          </p:cNvPr>
          <p:cNvSpPr/>
          <p:nvPr/>
        </p:nvSpPr>
        <p:spPr>
          <a:xfrm>
            <a:off x="5406301" y="6262052"/>
            <a:ext cx="1522596" cy="276999"/>
          </a:xfrm>
          <a:prstGeom prst="rect">
            <a:avLst/>
          </a:prstGeom>
        </p:spPr>
        <p:txBody>
          <a:bodyPr wrap="none">
            <a:spAutoFit/>
          </a:bodyPr>
          <a:lstStyle/>
          <a:p>
            <a:pPr algn="ctr"/>
            <a:r>
              <a:rPr lang="fr-FR" sz="1200" dirty="0">
                <a:solidFill>
                  <a:srgbClr val="7030A0"/>
                </a:solidFill>
              </a:rPr>
              <a:t>Pièges à phéromones</a:t>
            </a:r>
          </a:p>
        </p:txBody>
      </p:sp>
      <p:sp>
        <p:nvSpPr>
          <p:cNvPr id="12" name="ZoneTexte 11">
            <a:extLst>
              <a:ext uri="{FF2B5EF4-FFF2-40B4-BE49-F238E27FC236}">
                <a16:creationId xmlns:a16="http://schemas.microsoft.com/office/drawing/2014/main" id="{8368E4F1-B65C-49C8-A64E-B20E30875D67}"/>
              </a:ext>
            </a:extLst>
          </p:cNvPr>
          <p:cNvSpPr txBox="1"/>
          <p:nvPr/>
        </p:nvSpPr>
        <p:spPr>
          <a:xfrm>
            <a:off x="7151033" y="4578145"/>
            <a:ext cx="2642235" cy="1384995"/>
          </a:xfrm>
          <a:prstGeom prst="rect">
            <a:avLst/>
          </a:prstGeom>
          <a:noFill/>
        </p:spPr>
        <p:txBody>
          <a:bodyPr wrap="square" rtlCol="0">
            <a:spAutoFit/>
          </a:bodyPr>
          <a:lstStyle/>
          <a:p>
            <a:pPr algn="just"/>
            <a:r>
              <a:rPr lang="fr-FR" sz="1200" dirty="0">
                <a:solidFill>
                  <a:srgbClr val="7030A0"/>
                </a:solidFill>
                <a:sym typeface="Wingdings" panose="05000000000000000000" pitchFamily="2" charset="2"/>
              </a:rPr>
              <a:t> </a:t>
            </a:r>
            <a:r>
              <a:rPr lang="fr-FR" sz="1200" dirty="0">
                <a:solidFill>
                  <a:srgbClr val="7030A0"/>
                </a:solidFill>
              </a:rPr>
              <a:t>Bande-piège pour lutter contre le carpocapse responsable du ver des pommes, poires et noix (</a:t>
            </a:r>
            <a:r>
              <a:rPr lang="fr-FR" sz="1200" i="1" dirty="0" err="1">
                <a:solidFill>
                  <a:srgbClr val="7030A0"/>
                </a:solidFill>
              </a:rPr>
              <a:t>Cydia</a:t>
            </a:r>
            <a:r>
              <a:rPr lang="fr-FR" sz="1200" i="1" dirty="0">
                <a:solidFill>
                  <a:srgbClr val="7030A0"/>
                </a:solidFill>
              </a:rPr>
              <a:t> </a:t>
            </a:r>
            <a:r>
              <a:rPr lang="fr-FR" sz="1200" i="1" dirty="0" err="1">
                <a:solidFill>
                  <a:srgbClr val="7030A0"/>
                </a:solidFill>
              </a:rPr>
              <a:t>pomonella</a:t>
            </a:r>
            <a:r>
              <a:rPr lang="fr-FR" sz="1200" dirty="0">
                <a:solidFill>
                  <a:srgbClr val="7030A0"/>
                </a:solidFill>
              </a:rPr>
              <a:t>). (12 mètres, 35,80 € TTC).</a:t>
            </a:r>
          </a:p>
          <a:p>
            <a:pPr algn="just"/>
            <a:r>
              <a:rPr lang="fr-FR" sz="1200" dirty="0">
                <a:solidFill>
                  <a:srgbClr val="7030A0"/>
                </a:solidFill>
              </a:rPr>
              <a:t>Source : </a:t>
            </a:r>
            <a:r>
              <a:rPr lang="fr-FR" sz="1200" dirty="0">
                <a:solidFill>
                  <a:srgbClr val="7030A0"/>
                </a:solidFill>
                <a:hlinkClick r:id="rId7"/>
              </a:rPr>
              <a:t>https://www.bonheurbio.com/piege-special-carpocapse</a:t>
            </a:r>
            <a:r>
              <a:rPr lang="fr-FR" sz="1200" dirty="0">
                <a:solidFill>
                  <a:srgbClr val="7030A0"/>
                </a:solidFill>
              </a:rPr>
              <a:t> </a:t>
            </a:r>
          </a:p>
        </p:txBody>
      </p:sp>
      <p:sp>
        <p:nvSpPr>
          <p:cNvPr id="13" name="Espace réservé du numéro de diapositive 1">
            <a:extLst>
              <a:ext uri="{FF2B5EF4-FFF2-40B4-BE49-F238E27FC236}">
                <a16:creationId xmlns:a16="http://schemas.microsoft.com/office/drawing/2014/main" id="{AE9FB9CD-AA5D-46C2-8814-1C8FF2E750A9}"/>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037819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03A0347-F56A-40CF-B372-8C9480BC465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88B1E18A-CC86-43D9-93A5-8256298E746F}"/>
              </a:ext>
            </a:extLst>
          </p:cNvPr>
          <p:cNvSpPr/>
          <p:nvPr/>
        </p:nvSpPr>
        <p:spPr>
          <a:xfrm>
            <a:off x="78890" y="806823"/>
            <a:ext cx="6096000" cy="400110"/>
          </a:xfrm>
          <a:prstGeom prst="rect">
            <a:avLst/>
          </a:prstGeom>
        </p:spPr>
        <p:txBody>
          <a:bodyPr>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biologique (suite)</a:t>
            </a:r>
            <a:endParaRPr lang="fr-FR" altLang="fr-FR" sz="2000" dirty="0">
              <a:solidFill>
                <a:srgbClr val="7030A0"/>
              </a:solidFill>
              <a:latin typeface="Arial" panose="020B0604020202020204" pitchFamily="34" charset="0"/>
            </a:endParaRPr>
          </a:p>
        </p:txBody>
      </p:sp>
      <p:sp>
        <p:nvSpPr>
          <p:cNvPr id="4" name="Rectangle 3">
            <a:extLst>
              <a:ext uri="{FF2B5EF4-FFF2-40B4-BE49-F238E27FC236}">
                <a16:creationId xmlns:a16="http://schemas.microsoft.com/office/drawing/2014/main" id="{68057637-3A74-4F3E-827B-00590858979B}"/>
              </a:ext>
            </a:extLst>
          </p:cNvPr>
          <p:cNvSpPr/>
          <p:nvPr/>
        </p:nvSpPr>
        <p:spPr>
          <a:xfrm>
            <a:off x="78890" y="1206933"/>
            <a:ext cx="4083169" cy="369332"/>
          </a:xfrm>
          <a:prstGeom prst="rect">
            <a:avLst/>
          </a:prstGeom>
        </p:spPr>
        <p:txBody>
          <a:bodyPr wrap="none">
            <a:spAutoFit/>
          </a:bodyPr>
          <a:lstStyle/>
          <a:p>
            <a:pPr algn="just">
              <a:spcBef>
                <a:spcPct val="0"/>
              </a:spcBef>
              <a:buNone/>
            </a:pPr>
            <a:r>
              <a:rPr lang="fr-FR" altLang="fr-FR" b="1" dirty="0">
                <a:solidFill>
                  <a:srgbClr val="6600CC"/>
                </a:solidFill>
                <a:latin typeface="Arial" panose="020B0604020202020204" pitchFamily="34" charset="0"/>
                <a:cs typeface="Arial" panose="020B0604020202020204" pitchFamily="34" charset="0"/>
              </a:rPr>
              <a:t>5.3. Mécanismes mis en jeux (suite)</a:t>
            </a:r>
            <a:endParaRPr lang="fr-FR" altLang="fr-FR" dirty="0">
              <a:solidFill>
                <a:srgbClr val="7030A0"/>
              </a:solidFill>
              <a:latin typeface="Arial" panose="020B0604020202020204" pitchFamily="34" charset="0"/>
            </a:endParaRPr>
          </a:p>
        </p:txBody>
      </p:sp>
      <p:sp>
        <p:nvSpPr>
          <p:cNvPr id="5" name="Rectangle 4">
            <a:extLst>
              <a:ext uri="{FF2B5EF4-FFF2-40B4-BE49-F238E27FC236}">
                <a16:creationId xmlns:a16="http://schemas.microsoft.com/office/drawing/2014/main" id="{7BB766AC-80FB-47D6-9417-EC610DEE4E72}"/>
              </a:ext>
            </a:extLst>
          </p:cNvPr>
          <p:cNvSpPr/>
          <p:nvPr/>
        </p:nvSpPr>
        <p:spPr>
          <a:xfrm>
            <a:off x="78889" y="1576266"/>
            <a:ext cx="12034221" cy="3170099"/>
          </a:xfrm>
          <a:prstGeom prst="rect">
            <a:avLst/>
          </a:prstGeom>
        </p:spPr>
        <p:txBody>
          <a:bodyPr wrap="square">
            <a:spAutoFit/>
          </a:bodyPr>
          <a:lstStyle/>
          <a:p>
            <a:pPr algn="just">
              <a:spcBef>
                <a:spcPct val="0"/>
              </a:spcBef>
            </a:pPr>
            <a:r>
              <a:rPr lang="fr-FR" altLang="fr-FR" sz="2000" b="1" dirty="0">
                <a:solidFill>
                  <a:srgbClr val="7030A0"/>
                </a:solidFill>
                <a:latin typeface="Arial" panose="020B0604020202020204" pitchFamily="34" charset="0"/>
              </a:rPr>
              <a:t>Les inhibiteurs de la croissance</a:t>
            </a:r>
            <a:r>
              <a:rPr lang="fr-FR" altLang="fr-FR" sz="2000" dirty="0">
                <a:solidFill>
                  <a:srgbClr val="7030A0"/>
                </a:solidFill>
                <a:latin typeface="Arial" panose="020B0604020202020204" pitchFamily="34" charset="0"/>
              </a:rPr>
              <a:t>. </a:t>
            </a:r>
            <a:r>
              <a:rPr lang="fr-FR" altLang="fr-FR" dirty="0">
                <a:solidFill>
                  <a:srgbClr val="7030A0"/>
                </a:solidFill>
                <a:latin typeface="Arial" panose="020B0604020202020204" pitchFamily="34" charset="0"/>
              </a:rPr>
              <a:t>Les insectes passent par plusieurs stades lors de leur développement ; la croissance a lieu au stade larvaire grâce à des mues successives. Le passage au stade adulte se fait directement (insectes </a:t>
            </a:r>
            <a:r>
              <a:rPr lang="fr-FR" altLang="fr-FR" i="1" dirty="0">
                <a:solidFill>
                  <a:srgbClr val="7030A0"/>
                </a:solidFill>
                <a:latin typeface="Arial" panose="020B0604020202020204" pitchFamily="34" charset="0"/>
              </a:rPr>
              <a:t>hétérométaboles</a:t>
            </a:r>
            <a:r>
              <a:rPr lang="fr-FR" altLang="fr-FR" dirty="0">
                <a:solidFill>
                  <a:srgbClr val="7030A0"/>
                </a:solidFill>
                <a:latin typeface="Arial" panose="020B0604020202020204" pitchFamily="34" charset="0"/>
              </a:rPr>
              <a:t>) ou après passage au </a:t>
            </a:r>
            <a:r>
              <a:rPr lang="fr-FR" altLang="fr-FR" i="1" dirty="0">
                <a:solidFill>
                  <a:srgbClr val="7030A0"/>
                </a:solidFill>
                <a:latin typeface="Arial" panose="020B0604020202020204" pitchFamily="34" charset="0"/>
              </a:rPr>
              <a:t>stade de nymphe </a:t>
            </a:r>
            <a:r>
              <a:rPr lang="fr-FR" altLang="fr-FR" dirty="0">
                <a:solidFill>
                  <a:srgbClr val="7030A0"/>
                </a:solidFill>
                <a:latin typeface="Arial" panose="020B0604020202020204" pitchFamily="34" charset="0"/>
              </a:rPr>
              <a:t>durant lequel se réalisent les métamorphoses (insectes </a:t>
            </a:r>
            <a:r>
              <a:rPr lang="fr-FR" altLang="fr-FR" i="1" dirty="0">
                <a:solidFill>
                  <a:srgbClr val="7030A0"/>
                </a:solidFill>
                <a:latin typeface="Arial" panose="020B0604020202020204" pitchFamily="34" charset="0"/>
              </a:rPr>
              <a:t>holométaboles</a:t>
            </a:r>
            <a:r>
              <a:rPr lang="fr-FR" altLang="fr-FR" dirty="0">
                <a:solidFill>
                  <a:srgbClr val="7030A0"/>
                </a:solidFill>
                <a:latin typeface="Arial" panose="020B0604020202020204" pitchFamily="34" charset="0"/>
              </a:rPr>
              <a:t>). </a:t>
            </a:r>
            <a:r>
              <a:rPr lang="fr-FR" altLang="fr-FR" i="1" dirty="0">
                <a:solidFill>
                  <a:srgbClr val="7030A0"/>
                </a:solidFill>
                <a:latin typeface="Arial" panose="020B0604020202020204" pitchFamily="34" charset="0"/>
              </a:rPr>
              <a:t>Ageratum </a:t>
            </a:r>
            <a:r>
              <a:rPr lang="fr-FR" altLang="fr-FR" i="1" dirty="0" err="1">
                <a:solidFill>
                  <a:srgbClr val="7030A0"/>
                </a:solidFill>
                <a:latin typeface="Arial" panose="020B0604020202020204" pitchFamily="34" charset="0"/>
              </a:rPr>
              <a:t>conyzoides</a:t>
            </a:r>
            <a:r>
              <a:rPr lang="fr-FR" altLang="fr-FR" i="1" dirty="0">
                <a:solidFill>
                  <a:srgbClr val="7030A0"/>
                </a:solidFill>
                <a:latin typeface="Arial" panose="020B0604020202020204" pitchFamily="34" charset="0"/>
              </a:rPr>
              <a:t> </a:t>
            </a:r>
            <a:r>
              <a:rPr lang="fr-FR" altLang="fr-FR" dirty="0">
                <a:solidFill>
                  <a:srgbClr val="7030A0"/>
                </a:solidFill>
                <a:latin typeface="Arial" panose="020B0604020202020204" pitchFamily="34" charset="0"/>
              </a:rPr>
              <a:t>L. est une plante tropicale de la famille des </a:t>
            </a:r>
            <a:r>
              <a:rPr lang="fr-FR" altLang="fr-FR" i="1" dirty="0">
                <a:solidFill>
                  <a:srgbClr val="7030A0"/>
                </a:solidFill>
                <a:latin typeface="Arial" panose="020B0604020202020204" pitchFamily="34" charset="0"/>
              </a:rPr>
              <a:t>Astéracées</a:t>
            </a:r>
            <a:r>
              <a:rPr lang="fr-FR" altLang="fr-FR" dirty="0">
                <a:solidFill>
                  <a:srgbClr val="7030A0"/>
                </a:solidFill>
                <a:latin typeface="Arial" panose="020B0604020202020204" pitchFamily="34" charset="0"/>
              </a:rPr>
              <a:t> qui synthétise des substances de la famille des </a:t>
            </a:r>
            <a:r>
              <a:rPr lang="fr-FR" altLang="fr-FR" b="1" i="1" dirty="0" err="1">
                <a:solidFill>
                  <a:srgbClr val="7030A0"/>
                </a:solidFill>
                <a:latin typeface="Arial" panose="020B0604020202020204" pitchFamily="34" charset="0"/>
              </a:rPr>
              <a:t>chromènes</a:t>
            </a:r>
            <a:r>
              <a:rPr lang="fr-FR" altLang="fr-FR" dirty="0">
                <a:solidFill>
                  <a:srgbClr val="7030A0"/>
                </a:solidFill>
                <a:latin typeface="Arial" panose="020B0604020202020204" pitchFamily="34" charset="0"/>
              </a:rPr>
              <a:t>, appelées </a:t>
            </a:r>
            <a:r>
              <a:rPr lang="fr-FR" altLang="fr-FR" b="1" i="1" dirty="0" err="1">
                <a:solidFill>
                  <a:srgbClr val="7030A0"/>
                </a:solidFill>
                <a:latin typeface="Arial" panose="020B0604020202020204" pitchFamily="34" charset="0"/>
              </a:rPr>
              <a:t>précocènes</a:t>
            </a:r>
            <a:r>
              <a:rPr lang="fr-FR" altLang="fr-FR" dirty="0">
                <a:solidFill>
                  <a:srgbClr val="7030A0"/>
                </a:solidFill>
                <a:latin typeface="Arial" panose="020B0604020202020204" pitchFamily="34" charset="0"/>
              </a:rPr>
              <a:t>, qui induisent des métamorphoses anticipées et </a:t>
            </a:r>
            <a:r>
              <a:rPr lang="fr-FR" altLang="fr-FR" b="1" dirty="0">
                <a:solidFill>
                  <a:srgbClr val="7030A0"/>
                </a:solidFill>
                <a:latin typeface="Arial" panose="020B0604020202020204" pitchFamily="34" charset="0"/>
              </a:rPr>
              <a:t>stérilisent les femelles adultes des </a:t>
            </a:r>
            <a:r>
              <a:rPr lang="fr-FR" altLang="fr-FR" b="1" i="1" dirty="0">
                <a:solidFill>
                  <a:srgbClr val="7030A0"/>
                </a:solidFill>
                <a:latin typeface="Arial" panose="020B0604020202020204" pitchFamily="34" charset="0"/>
              </a:rPr>
              <a:t>insectes hétérométaboles </a:t>
            </a:r>
            <a:r>
              <a:rPr lang="fr-FR" altLang="fr-FR" b="1" dirty="0">
                <a:solidFill>
                  <a:srgbClr val="7030A0"/>
                </a:solidFill>
                <a:latin typeface="Arial" panose="020B0604020202020204" pitchFamily="34" charset="0"/>
              </a:rPr>
              <a:t>comme le criquet</a:t>
            </a:r>
            <a:r>
              <a:rPr lang="fr-FR" altLang="fr-FR" dirty="0">
                <a:solidFill>
                  <a:srgbClr val="7030A0"/>
                </a:solidFill>
                <a:latin typeface="Arial" panose="020B0604020202020204" pitchFamily="34" charset="0"/>
              </a:rPr>
              <a:t>. De même, le </a:t>
            </a:r>
            <a:r>
              <a:rPr lang="fr-FR" altLang="fr-FR" b="1" dirty="0">
                <a:solidFill>
                  <a:srgbClr val="7030A0"/>
                </a:solidFill>
                <a:latin typeface="Arial" panose="020B0604020202020204" pitchFamily="34" charset="0"/>
              </a:rPr>
              <a:t>margousier</a:t>
            </a:r>
            <a:r>
              <a:rPr lang="fr-FR" altLang="fr-FR"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Azadiracta</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indica</a:t>
            </a:r>
            <a:r>
              <a:rPr lang="fr-FR" altLang="fr-FR" i="1" dirty="0">
                <a:solidFill>
                  <a:srgbClr val="7030A0"/>
                </a:solidFill>
                <a:latin typeface="Arial" panose="020B0604020202020204" pitchFamily="34" charset="0"/>
              </a:rPr>
              <a:t> </a:t>
            </a:r>
            <a:r>
              <a:rPr lang="fr-FR" altLang="fr-FR" dirty="0">
                <a:solidFill>
                  <a:srgbClr val="7030A0"/>
                </a:solidFill>
                <a:latin typeface="Arial" panose="020B0604020202020204" pitchFamily="34" charset="0"/>
              </a:rPr>
              <a:t>A), également appelé </a:t>
            </a:r>
            <a:r>
              <a:rPr lang="fr-FR" altLang="fr-FR" b="1" dirty="0">
                <a:solidFill>
                  <a:srgbClr val="7030A0"/>
                </a:solidFill>
                <a:latin typeface="Arial" panose="020B0604020202020204" pitchFamily="34" charset="0"/>
              </a:rPr>
              <a:t>neem</a:t>
            </a:r>
            <a:r>
              <a:rPr lang="fr-FR" altLang="fr-FR" dirty="0">
                <a:solidFill>
                  <a:srgbClr val="7030A0"/>
                </a:solidFill>
                <a:latin typeface="Arial" panose="020B0604020202020204" pitchFamily="34" charset="0"/>
              </a:rPr>
              <a:t>, est un arbre tropical de la famille des Méliacées (figure 5) dont les graines produisent une huile contenant de l'</a:t>
            </a:r>
            <a:r>
              <a:rPr lang="fr-FR" altLang="fr-FR" b="1" dirty="0" err="1">
                <a:solidFill>
                  <a:srgbClr val="7030A0"/>
                </a:solidFill>
                <a:latin typeface="Arial" panose="020B0604020202020204" pitchFamily="34" charset="0"/>
              </a:rPr>
              <a:t>azadiractine</a:t>
            </a:r>
            <a:r>
              <a:rPr lang="fr-FR" altLang="fr-FR" dirty="0">
                <a:solidFill>
                  <a:srgbClr val="7030A0"/>
                </a:solidFill>
                <a:latin typeface="Arial" panose="020B0604020202020204" pitchFamily="34" charset="0"/>
              </a:rPr>
              <a:t>. Cette substance bloque le développement larvaire des insectes en inhibant l'activité des </a:t>
            </a:r>
            <a:r>
              <a:rPr lang="fr-FR" altLang="fr-FR" i="1" dirty="0">
                <a:solidFill>
                  <a:srgbClr val="7030A0"/>
                </a:solidFill>
                <a:latin typeface="Arial" panose="020B0604020202020204" pitchFamily="34" charset="0"/>
              </a:rPr>
              <a:t>glandes endocrines </a:t>
            </a:r>
            <a:r>
              <a:rPr lang="fr-FR" altLang="fr-FR" dirty="0">
                <a:solidFill>
                  <a:srgbClr val="7030A0"/>
                </a:solidFill>
                <a:latin typeface="Arial" panose="020B0604020202020204" pitchFamily="34" charset="0"/>
              </a:rPr>
              <a:t>qui induisent la mue. Elle provoque un arrêt de la croissance entraînant au bout d'un certain temps la mort des larves. L'huile de neem est utilisée en tant qu'insecticide biologique.</a:t>
            </a:r>
            <a:endParaRPr lang="fr-FR" altLang="fr-FR" sz="2000" dirty="0">
              <a:latin typeface="Arial" panose="020B0604020202020204" pitchFamily="34" charset="0"/>
            </a:endParaRPr>
          </a:p>
        </p:txBody>
      </p:sp>
      <p:sp>
        <p:nvSpPr>
          <p:cNvPr id="6" name="ZoneTexte 4">
            <a:extLst>
              <a:ext uri="{FF2B5EF4-FFF2-40B4-BE49-F238E27FC236}">
                <a16:creationId xmlns:a16="http://schemas.microsoft.com/office/drawing/2014/main" id="{B437FC78-5577-4E64-9497-43B60CBBD26F}"/>
              </a:ext>
            </a:extLst>
          </p:cNvPr>
          <p:cNvSpPr txBox="1">
            <a:spLocks noChangeArrowheads="1"/>
          </p:cNvSpPr>
          <p:nvPr/>
        </p:nvSpPr>
        <p:spPr bwMode="auto">
          <a:xfrm>
            <a:off x="6035041" y="4717964"/>
            <a:ext cx="275395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solidFill>
                  <a:srgbClr val="7030A0"/>
                </a:solidFill>
                <a:latin typeface="Arial" panose="020B0604020202020204" pitchFamily="34" charset="0"/>
              </a:rPr>
              <a:t>Mode d'action des inhibiteurs de protéases contenues dans les graines de haricot au niveau des cellules intestinales de </a:t>
            </a:r>
            <a:r>
              <a:rPr lang="fr-FR" altLang="fr-FR" sz="1400" i="1" dirty="0" err="1">
                <a:solidFill>
                  <a:srgbClr val="7030A0"/>
                </a:solidFill>
                <a:latin typeface="Arial" panose="020B0604020202020204" pitchFamily="34" charset="0"/>
              </a:rPr>
              <a:t>Callosobrucbus</a:t>
            </a:r>
            <a:r>
              <a:rPr lang="fr-FR" altLang="fr-FR" sz="1400" i="1" dirty="0">
                <a:solidFill>
                  <a:srgbClr val="7030A0"/>
                </a:solidFill>
                <a:latin typeface="Arial" panose="020B0604020202020204" pitchFamily="34" charset="0"/>
              </a:rPr>
              <a:t> maculatus</a:t>
            </a:r>
            <a:r>
              <a:rPr lang="fr-FR" altLang="fr-FR" sz="1400" dirty="0">
                <a:solidFill>
                  <a:srgbClr val="7030A0"/>
                </a:solidFill>
                <a:latin typeface="Arial" panose="020B0604020202020204" pitchFamily="34" charset="0"/>
              </a:rPr>
              <a:t> F. </a:t>
            </a:r>
            <a:r>
              <a:rPr lang="fr-FR" altLang="fr-FR" sz="1400" dirty="0">
                <a:solidFill>
                  <a:srgbClr val="7030A0"/>
                </a:solidFill>
              </a:rPr>
              <a:t>→</a:t>
            </a:r>
            <a:endParaRPr lang="fr-FR" altLang="fr-FR" sz="1400" dirty="0">
              <a:solidFill>
                <a:srgbClr val="7030A0"/>
              </a:solidFill>
              <a:latin typeface="Arial" panose="020B0604020202020204" pitchFamily="34" charset="0"/>
            </a:endParaRPr>
          </a:p>
        </p:txBody>
      </p:sp>
      <p:pic>
        <p:nvPicPr>
          <p:cNvPr id="7" name="Image 5" descr="ModeActionInhibiteurProtease_s.jpg">
            <a:extLst>
              <a:ext uri="{FF2B5EF4-FFF2-40B4-BE49-F238E27FC236}">
                <a16:creationId xmlns:a16="http://schemas.microsoft.com/office/drawing/2014/main" id="{57747105-4ECC-4DC2-AA11-E8660AD6C5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88999" y="4432181"/>
            <a:ext cx="3375706" cy="212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6" descr="margousier_s.jpg">
            <a:extLst>
              <a:ext uri="{FF2B5EF4-FFF2-40B4-BE49-F238E27FC236}">
                <a16:creationId xmlns:a16="http://schemas.microsoft.com/office/drawing/2014/main" id="{0256DA68-50EA-4E55-B95E-EACB2737BA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992" y="4746365"/>
            <a:ext cx="27051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7">
            <a:extLst>
              <a:ext uri="{FF2B5EF4-FFF2-40B4-BE49-F238E27FC236}">
                <a16:creationId xmlns:a16="http://schemas.microsoft.com/office/drawing/2014/main" id="{C59D1998-544E-4210-9F6F-13618D025AA9}"/>
              </a:ext>
            </a:extLst>
          </p:cNvPr>
          <p:cNvSpPr txBox="1">
            <a:spLocks noChangeArrowheads="1"/>
          </p:cNvSpPr>
          <p:nvPr/>
        </p:nvSpPr>
        <p:spPr bwMode="auto">
          <a:xfrm>
            <a:off x="2888092" y="4717964"/>
            <a:ext cx="20066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solidFill>
                  <a:srgbClr val="7030A0"/>
                </a:solidFill>
                <a:latin typeface="Arial" panose="020B0604020202020204" pitchFamily="34" charset="0"/>
              </a:rPr>
              <a:t>← Le </a:t>
            </a:r>
            <a:r>
              <a:rPr lang="fr-FR" altLang="fr-FR" sz="1400" i="1" dirty="0">
                <a:solidFill>
                  <a:srgbClr val="7030A0"/>
                </a:solidFill>
                <a:latin typeface="Arial" panose="020B0604020202020204" pitchFamily="34" charset="0"/>
              </a:rPr>
              <a:t>margousier</a:t>
            </a:r>
            <a:r>
              <a:rPr lang="fr-FR" altLang="fr-FR" sz="1400" dirty="0">
                <a:solidFill>
                  <a:srgbClr val="7030A0"/>
                </a:solidFill>
                <a:latin typeface="Arial" panose="020B0604020202020204" pitchFamily="34" charset="0"/>
              </a:rPr>
              <a:t> produit des fruits riches en </a:t>
            </a:r>
            <a:r>
              <a:rPr lang="fr-FR" altLang="fr-FR" sz="1400" i="1" dirty="0" err="1">
                <a:solidFill>
                  <a:srgbClr val="7030A0"/>
                </a:solidFill>
                <a:latin typeface="Arial" panose="020B0604020202020204" pitchFamily="34" charset="0"/>
              </a:rPr>
              <a:t>azadiractine</a:t>
            </a:r>
            <a:r>
              <a:rPr lang="fr-FR" altLang="fr-FR" sz="1400" dirty="0">
                <a:solidFill>
                  <a:srgbClr val="7030A0"/>
                </a:solidFill>
                <a:latin typeface="Arial" panose="020B0604020202020204" pitchFamily="34" charset="0"/>
              </a:rPr>
              <a:t> ayant des propriétés insecticides.</a:t>
            </a:r>
          </a:p>
        </p:txBody>
      </p:sp>
      <p:sp>
        <p:nvSpPr>
          <p:cNvPr id="10" name="ZoneTexte 8">
            <a:extLst>
              <a:ext uri="{FF2B5EF4-FFF2-40B4-BE49-F238E27FC236}">
                <a16:creationId xmlns:a16="http://schemas.microsoft.com/office/drawing/2014/main" id="{ADFB8725-20A5-4C41-8489-AA6891D6AA02}"/>
              </a:ext>
            </a:extLst>
          </p:cNvPr>
          <p:cNvSpPr txBox="1">
            <a:spLocks noChangeArrowheads="1"/>
          </p:cNvSpPr>
          <p:nvPr/>
        </p:nvSpPr>
        <p:spPr bwMode="auto">
          <a:xfrm>
            <a:off x="3020042" y="6091535"/>
            <a:ext cx="60299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Source : </a:t>
            </a:r>
            <a:r>
              <a:rPr lang="fr-FR" altLang="fr-FR" sz="1200" i="1" dirty="0">
                <a:solidFill>
                  <a:srgbClr val="7030A0"/>
                </a:solidFill>
                <a:latin typeface="Arial" panose="020B0604020202020204" pitchFamily="34" charset="0"/>
              </a:rPr>
              <a:t>Les plantes et les insectes, une lutte permanente</a:t>
            </a:r>
            <a:r>
              <a:rPr lang="fr-FR" altLang="fr-FR" sz="1200" dirty="0">
                <a:solidFill>
                  <a:srgbClr val="7030A0"/>
                </a:solidFill>
                <a:latin typeface="Arial" panose="020B0604020202020204" pitchFamily="34" charset="0"/>
              </a:rPr>
              <a:t>, Jacques HUIGNARD, revue "Les Amis du Muséum National d'Histoire Naturelle", n° 251, septembre 2012.</a:t>
            </a:r>
          </a:p>
        </p:txBody>
      </p:sp>
      <p:sp>
        <p:nvSpPr>
          <p:cNvPr id="11" name="Espace réservé du numéro de diapositive 1">
            <a:extLst>
              <a:ext uri="{FF2B5EF4-FFF2-40B4-BE49-F238E27FC236}">
                <a16:creationId xmlns:a16="http://schemas.microsoft.com/office/drawing/2014/main" id="{33E955EC-3C57-4135-A02A-77341E6AB67B}"/>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40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209130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03A0347-F56A-40CF-B372-8C9480BC465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88B1E18A-CC86-43D9-93A5-8256298E746F}"/>
              </a:ext>
            </a:extLst>
          </p:cNvPr>
          <p:cNvSpPr/>
          <p:nvPr/>
        </p:nvSpPr>
        <p:spPr>
          <a:xfrm>
            <a:off x="0" y="806823"/>
            <a:ext cx="6096000" cy="400110"/>
          </a:xfrm>
          <a:prstGeom prst="rect">
            <a:avLst/>
          </a:prstGeom>
        </p:spPr>
        <p:txBody>
          <a:bodyPr>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biologique (suite)</a:t>
            </a:r>
            <a:endParaRPr lang="fr-FR" altLang="fr-FR" sz="2000" dirty="0">
              <a:solidFill>
                <a:srgbClr val="7030A0"/>
              </a:solidFill>
              <a:latin typeface="Arial" panose="020B0604020202020204" pitchFamily="34" charset="0"/>
            </a:endParaRPr>
          </a:p>
        </p:txBody>
      </p:sp>
      <p:sp>
        <p:nvSpPr>
          <p:cNvPr id="4" name="Rectangle 3">
            <a:extLst>
              <a:ext uri="{FF2B5EF4-FFF2-40B4-BE49-F238E27FC236}">
                <a16:creationId xmlns:a16="http://schemas.microsoft.com/office/drawing/2014/main" id="{68057637-3A74-4F3E-827B-00590858979B}"/>
              </a:ext>
            </a:extLst>
          </p:cNvPr>
          <p:cNvSpPr/>
          <p:nvPr/>
        </p:nvSpPr>
        <p:spPr>
          <a:xfrm>
            <a:off x="-4886" y="1199622"/>
            <a:ext cx="4698722" cy="369332"/>
          </a:xfrm>
          <a:prstGeom prst="rect">
            <a:avLst/>
          </a:prstGeom>
        </p:spPr>
        <p:txBody>
          <a:bodyPr wrap="none">
            <a:spAutoFit/>
          </a:bodyPr>
          <a:lstStyle/>
          <a:p>
            <a:pPr>
              <a:spcBef>
                <a:spcPct val="0"/>
              </a:spcBef>
              <a:buNone/>
            </a:pPr>
            <a:r>
              <a:rPr lang="fr-FR" altLang="fr-FR" b="1" dirty="0">
                <a:solidFill>
                  <a:srgbClr val="6600CC"/>
                </a:solidFill>
                <a:latin typeface="Arial" panose="020B0604020202020204" pitchFamily="34" charset="0"/>
                <a:cs typeface="Arial" panose="020B0604020202020204" pitchFamily="34" charset="0"/>
              </a:rPr>
              <a:t>5.3. Mécanismes mis en jeux (suite et fin)</a:t>
            </a:r>
            <a:endParaRPr lang="fr-FR" altLang="fr-FR" dirty="0">
              <a:solidFill>
                <a:srgbClr val="7030A0"/>
              </a:solidFill>
              <a:latin typeface="Arial" panose="020B0604020202020204" pitchFamily="34" charset="0"/>
            </a:endParaRPr>
          </a:p>
        </p:txBody>
      </p:sp>
      <p:sp>
        <p:nvSpPr>
          <p:cNvPr id="5" name="Rectangle 4">
            <a:extLst>
              <a:ext uri="{FF2B5EF4-FFF2-40B4-BE49-F238E27FC236}">
                <a16:creationId xmlns:a16="http://schemas.microsoft.com/office/drawing/2014/main" id="{686F8860-25F5-4E6F-B19A-303425431FCE}"/>
              </a:ext>
            </a:extLst>
          </p:cNvPr>
          <p:cNvSpPr/>
          <p:nvPr/>
        </p:nvSpPr>
        <p:spPr>
          <a:xfrm>
            <a:off x="0" y="1540331"/>
            <a:ext cx="11948159" cy="3570208"/>
          </a:xfrm>
          <a:prstGeom prst="rect">
            <a:avLst/>
          </a:prstGeom>
        </p:spPr>
        <p:txBody>
          <a:bodyPr wrap="square">
            <a:spAutoFit/>
          </a:bodyPr>
          <a:lstStyle/>
          <a:p>
            <a:pPr>
              <a:spcBef>
                <a:spcPct val="0"/>
              </a:spcBef>
            </a:pPr>
            <a:r>
              <a:rPr lang="fr-FR" altLang="fr-FR" b="1" dirty="0">
                <a:solidFill>
                  <a:srgbClr val="7030A0"/>
                </a:solidFill>
                <a:latin typeface="Arial" panose="020B0604020202020204" pitchFamily="34" charset="0"/>
              </a:rPr>
              <a:t>Défense des plantes contre les pathogènes et prédateurs </a:t>
            </a:r>
            <a:r>
              <a:rPr lang="fr-FR" altLang="fr-FR" dirty="0">
                <a:solidFill>
                  <a:srgbClr val="7030A0"/>
                </a:solidFill>
                <a:latin typeface="Arial" panose="020B0604020202020204" pitchFamily="34" charset="0"/>
              </a:rPr>
              <a:t>:</a:t>
            </a:r>
          </a:p>
          <a:p>
            <a:pPr>
              <a:spcBef>
                <a:spcPct val="0"/>
              </a:spcBef>
            </a:pPr>
            <a:endParaRPr lang="fr-FR" altLang="fr-FR" dirty="0">
              <a:solidFill>
                <a:srgbClr val="7030A0"/>
              </a:solidFill>
              <a:latin typeface="Arial" panose="020B0604020202020204" pitchFamily="34" charset="0"/>
            </a:endParaRPr>
          </a:p>
          <a:p>
            <a:pPr algn="just">
              <a:spcBef>
                <a:spcPct val="0"/>
              </a:spcBef>
            </a:pPr>
            <a:r>
              <a:rPr lang="fr-FR" altLang="fr-FR" dirty="0">
                <a:solidFill>
                  <a:srgbClr val="7030A0"/>
                </a:solidFill>
                <a:latin typeface="Arial" panose="020B0604020202020204" pitchFamily="34" charset="0"/>
              </a:rPr>
              <a:t>Les </a:t>
            </a:r>
            <a:r>
              <a:rPr lang="fr-FR" altLang="fr-FR" i="1" dirty="0">
                <a:solidFill>
                  <a:srgbClr val="7030A0"/>
                </a:solidFill>
                <a:latin typeface="Arial" panose="020B0604020202020204" pitchFamily="34" charset="0"/>
              </a:rPr>
              <a:t>composés </a:t>
            </a:r>
            <a:r>
              <a:rPr lang="fr-FR" altLang="fr-FR" i="1" dirty="0" err="1">
                <a:solidFill>
                  <a:srgbClr val="7030A0"/>
                </a:solidFill>
                <a:latin typeface="Arial" panose="020B0604020202020204" pitchFamily="34" charset="0"/>
              </a:rPr>
              <a:t>allélopathiques</a:t>
            </a:r>
            <a:r>
              <a:rPr lang="fr-FR" altLang="fr-FR" i="1" dirty="0">
                <a:solidFill>
                  <a:srgbClr val="7030A0"/>
                </a:solidFill>
                <a:latin typeface="Arial" panose="020B0604020202020204" pitchFamily="34" charset="0"/>
              </a:rPr>
              <a:t> </a:t>
            </a:r>
            <a:r>
              <a:rPr lang="fr-FR" altLang="fr-FR" dirty="0">
                <a:solidFill>
                  <a:srgbClr val="7030A0"/>
                </a:solidFill>
                <a:latin typeface="Arial" panose="020B0604020202020204" pitchFamily="34" charset="0"/>
              </a:rPr>
              <a:t>de défense contre les prédateurs peuvent être </a:t>
            </a:r>
            <a:r>
              <a:rPr lang="fr-FR" altLang="fr-FR" i="1" dirty="0">
                <a:solidFill>
                  <a:srgbClr val="7030A0"/>
                </a:solidFill>
                <a:latin typeface="Arial" panose="020B0604020202020204" pitchFamily="34" charset="0"/>
              </a:rPr>
              <a:t>insecticides</a:t>
            </a:r>
            <a:r>
              <a:rPr lang="fr-FR" altLang="fr-FR" dirty="0">
                <a:solidFill>
                  <a:srgbClr val="7030A0"/>
                </a:solidFill>
                <a:latin typeface="Arial" panose="020B0604020202020204" pitchFamily="34" charset="0"/>
              </a:rPr>
              <a:t>, des </a:t>
            </a:r>
            <a:r>
              <a:rPr lang="fr-FR" altLang="fr-FR" dirty="0" err="1">
                <a:solidFill>
                  <a:srgbClr val="7030A0"/>
                </a:solidFill>
                <a:latin typeface="Arial" panose="020B0604020202020204" pitchFamily="34" charset="0"/>
              </a:rPr>
              <a:t>a</a:t>
            </a:r>
            <a:r>
              <a:rPr lang="fr-FR" altLang="fr-FR" i="1" dirty="0" err="1">
                <a:solidFill>
                  <a:srgbClr val="7030A0"/>
                </a:solidFill>
                <a:latin typeface="Arial" panose="020B0604020202020204" pitchFamily="34" charset="0"/>
              </a:rPr>
              <a:t>nti-fongiques</a:t>
            </a:r>
            <a:r>
              <a:rPr lang="fr-FR" altLang="fr-FR" dirty="0">
                <a:solidFill>
                  <a:srgbClr val="7030A0"/>
                </a:solidFill>
                <a:latin typeface="Arial" panose="020B0604020202020204" pitchFamily="34" charset="0"/>
              </a:rPr>
              <a:t>, des </a:t>
            </a:r>
            <a:r>
              <a:rPr lang="fr-FR" altLang="fr-FR" i="1" dirty="0">
                <a:solidFill>
                  <a:srgbClr val="7030A0"/>
                </a:solidFill>
                <a:latin typeface="Arial" panose="020B0604020202020204" pitchFamily="34" charset="0"/>
              </a:rPr>
              <a:t>anti-pathogènes</a:t>
            </a:r>
            <a:r>
              <a:rPr lang="fr-FR" altLang="fr-FR" dirty="0">
                <a:solidFill>
                  <a:srgbClr val="7030A0"/>
                </a:solidFill>
                <a:latin typeface="Arial" panose="020B0604020202020204" pitchFamily="34" charset="0"/>
              </a:rPr>
              <a:t> (les </a:t>
            </a:r>
            <a:r>
              <a:rPr lang="fr-FR" altLang="fr-FR" i="1" dirty="0" err="1">
                <a:solidFill>
                  <a:srgbClr val="7030A0"/>
                </a:solidFill>
                <a:latin typeface="Arial" panose="020B0604020202020204" pitchFamily="34" charset="0"/>
              </a:rPr>
              <a:t>phytoalexines</a:t>
            </a:r>
            <a:r>
              <a:rPr lang="fr-FR" altLang="fr-FR" dirty="0">
                <a:solidFill>
                  <a:srgbClr val="7030A0"/>
                </a:solidFill>
                <a:latin typeface="Arial" panose="020B0604020202020204" pitchFamily="34" charset="0"/>
              </a:rPr>
              <a:t>). Il existe deux types de défenses :</a:t>
            </a:r>
          </a:p>
          <a:p>
            <a:pPr algn="just">
              <a:spcBef>
                <a:spcPct val="0"/>
              </a:spcBef>
            </a:pPr>
            <a:endParaRPr lang="fr-FR" altLang="fr-FR" dirty="0">
              <a:solidFill>
                <a:srgbClr val="7030A0"/>
              </a:solidFill>
              <a:latin typeface="Arial" panose="020B0604020202020204" pitchFamily="34" charset="0"/>
            </a:endParaRP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 la </a:t>
            </a:r>
            <a:r>
              <a:rPr lang="fr-FR" altLang="fr-FR" b="1" dirty="0">
                <a:solidFill>
                  <a:srgbClr val="7030A0"/>
                </a:solidFill>
                <a:latin typeface="Arial" panose="020B0604020202020204" pitchFamily="34" charset="0"/>
              </a:rPr>
              <a:t>défense directe</a:t>
            </a:r>
            <a:r>
              <a:rPr lang="fr-FR" altLang="fr-FR" dirty="0">
                <a:solidFill>
                  <a:srgbClr val="7030A0"/>
                </a:solidFill>
                <a:latin typeface="Arial" panose="020B0604020202020204" pitchFamily="34" charset="0"/>
              </a:rPr>
              <a:t>, qui a lieu quand les composés volatils interagissent directement avec le prédateur de la plante, ex : l'</a:t>
            </a:r>
            <a:r>
              <a:rPr lang="fr-FR" altLang="fr-FR" dirty="0">
                <a:solidFill>
                  <a:srgbClr val="7030A0"/>
                </a:solidFill>
                <a:latin typeface="Arial" panose="020B0604020202020204" pitchFamily="34" charset="0"/>
                <a:hlinkClick r:id="rId2" tooltip="Acacia"/>
              </a:rPr>
              <a:t>acacia</a:t>
            </a:r>
            <a:r>
              <a:rPr lang="fr-FR" altLang="fr-FR" dirty="0">
                <a:solidFill>
                  <a:srgbClr val="7030A0"/>
                </a:solidFill>
                <a:latin typeface="Arial" panose="020B0604020202020204" pitchFamily="34" charset="0"/>
              </a:rPr>
              <a:t>.</a:t>
            </a: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 la </a:t>
            </a:r>
            <a:r>
              <a:rPr lang="fr-FR" altLang="fr-FR" b="1" dirty="0">
                <a:solidFill>
                  <a:srgbClr val="7030A0"/>
                </a:solidFill>
                <a:latin typeface="Arial" panose="020B0604020202020204" pitchFamily="34" charset="0"/>
              </a:rPr>
              <a:t>défense indirecte</a:t>
            </a:r>
            <a:r>
              <a:rPr lang="fr-FR" altLang="fr-FR" dirty="0">
                <a:solidFill>
                  <a:srgbClr val="7030A0"/>
                </a:solidFill>
                <a:latin typeface="Arial" panose="020B0604020202020204" pitchFamily="34" charset="0"/>
              </a:rPr>
              <a:t>, elle, n'a pas d'influence directe sur les herbivores mais sur leurs ennemis prédateurs et les parasitoïdes. C'est le cas chez la feuille de </a:t>
            </a:r>
            <a:r>
              <a:rPr lang="fr-FR" altLang="fr-FR" dirty="0">
                <a:solidFill>
                  <a:srgbClr val="7030A0"/>
                </a:solidFill>
                <a:latin typeface="Arial" panose="020B0604020202020204" pitchFamily="34" charset="0"/>
                <a:hlinkClick r:id="rId3" tooltip="Tabac"/>
              </a:rPr>
              <a:t>tabac</a:t>
            </a:r>
            <a:r>
              <a:rPr lang="fr-FR" altLang="fr-FR" dirty="0">
                <a:solidFill>
                  <a:srgbClr val="7030A0"/>
                </a:solidFill>
                <a:latin typeface="Arial" panose="020B0604020202020204" pitchFamily="34" charset="0"/>
              </a:rPr>
              <a:t> qui après avoir été infestée par la chenille </a:t>
            </a:r>
            <a:r>
              <a:rPr lang="fr-FR" altLang="fr-FR" i="1" dirty="0" err="1">
                <a:solidFill>
                  <a:srgbClr val="7030A0"/>
                </a:solidFill>
                <a:latin typeface="Arial" panose="020B0604020202020204" pitchFamily="34" charset="0"/>
                <a:hlinkClick r:id="rId4" tooltip="Manduca sexta"/>
              </a:rPr>
              <a:t>Manduca</a:t>
            </a:r>
            <a:r>
              <a:rPr lang="fr-FR" altLang="fr-FR" i="1" dirty="0">
                <a:solidFill>
                  <a:srgbClr val="7030A0"/>
                </a:solidFill>
                <a:latin typeface="Arial" panose="020B0604020202020204" pitchFamily="34" charset="0"/>
                <a:hlinkClick r:id="rId4" tooltip="Manduca sexta"/>
              </a:rPr>
              <a:t> </a:t>
            </a:r>
            <a:r>
              <a:rPr lang="fr-FR" altLang="fr-FR" i="1" dirty="0" err="1">
                <a:solidFill>
                  <a:srgbClr val="7030A0"/>
                </a:solidFill>
                <a:latin typeface="Arial" panose="020B0604020202020204" pitchFamily="34" charset="0"/>
                <a:hlinkClick r:id="rId4" tooltip="Manduca sexta"/>
              </a:rPr>
              <a:t>sexta</a:t>
            </a:r>
            <a:r>
              <a:rPr lang="fr-FR" altLang="fr-FR" dirty="0">
                <a:solidFill>
                  <a:srgbClr val="7030A0"/>
                </a:solidFill>
                <a:latin typeface="Arial" panose="020B0604020202020204" pitchFamily="34" charset="0"/>
              </a:rPr>
              <a:t> va libérer des substances volatiles qui attirent les prédateurs de </a:t>
            </a:r>
            <a:r>
              <a:rPr lang="fr-FR" altLang="fr-FR" i="1" dirty="0" err="1">
                <a:solidFill>
                  <a:srgbClr val="7030A0"/>
                </a:solidFill>
                <a:latin typeface="Arial" panose="020B0604020202020204" pitchFamily="34" charset="0"/>
              </a:rPr>
              <a:t>Manduca</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sexta</a:t>
            </a:r>
            <a:r>
              <a:rPr lang="fr-FR" altLang="fr-FR" dirty="0">
                <a:solidFill>
                  <a:srgbClr val="7030A0"/>
                </a:solidFill>
                <a:latin typeface="Arial" panose="020B0604020202020204" pitchFamily="34" charset="0"/>
              </a:rPr>
              <a:t> (par ex., la guêpe parasitoïde </a:t>
            </a:r>
            <a:r>
              <a:rPr lang="fr-FR" altLang="fr-FR" i="1" dirty="0" err="1">
                <a:solidFill>
                  <a:srgbClr val="7030A0"/>
                </a:solidFill>
                <a:latin typeface="Arial" panose="020B0604020202020204" pitchFamily="34" charset="0"/>
              </a:rPr>
              <a:t>Cotesia</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congregata</a:t>
            </a:r>
            <a:r>
              <a:rPr lang="fr-FR" altLang="fr-FR" dirty="0">
                <a:solidFill>
                  <a:srgbClr val="7030A0"/>
                </a:solidFill>
                <a:latin typeface="Arial" panose="020B0604020202020204" pitchFamily="34" charset="0"/>
              </a:rPr>
              <a:t>  …).</a:t>
            </a:r>
          </a:p>
          <a:p>
            <a:pPr algn="just">
              <a:spcBef>
                <a:spcPct val="0"/>
              </a:spcBef>
            </a:pPr>
            <a:r>
              <a:rPr lang="fr-FR" altLang="fr-FR" sz="1400" dirty="0">
                <a:solidFill>
                  <a:srgbClr val="7030A0"/>
                </a:solidFill>
                <a:latin typeface="Arial" panose="020B0604020202020204" pitchFamily="34" charset="0"/>
              </a:rPr>
              <a:t>Note : La toxicité d'une molécule est toujours relative et une molécule toxique ou </a:t>
            </a:r>
            <a:r>
              <a:rPr lang="fr-FR" altLang="fr-FR" sz="1400" i="1" dirty="0">
                <a:solidFill>
                  <a:srgbClr val="7030A0"/>
                </a:solidFill>
                <a:latin typeface="Arial" panose="020B0604020202020204" pitchFamily="34" charset="0"/>
              </a:rPr>
              <a:t>repoussante</a:t>
            </a:r>
            <a:r>
              <a:rPr lang="fr-FR" altLang="fr-FR" sz="1400" dirty="0">
                <a:solidFill>
                  <a:srgbClr val="7030A0"/>
                </a:solidFill>
                <a:latin typeface="Arial" panose="020B0604020202020204" pitchFamily="34" charset="0"/>
              </a:rPr>
              <a:t> pour certaines espèces peut être </a:t>
            </a:r>
            <a:r>
              <a:rPr lang="fr-FR" altLang="fr-FR" sz="1400" i="1" dirty="0">
                <a:solidFill>
                  <a:srgbClr val="7030A0"/>
                </a:solidFill>
                <a:latin typeface="Arial" panose="020B0604020202020204" pitchFamily="34" charset="0"/>
              </a:rPr>
              <a:t>attractive</a:t>
            </a:r>
            <a:r>
              <a:rPr lang="fr-FR" altLang="fr-FR" sz="1400" dirty="0">
                <a:solidFill>
                  <a:srgbClr val="7030A0"/>
                </a:solidFill>
                <a:latin typeface="Arial" panose="020B0604020202020204" pitchFamily="34" charset="0"/>
              </a:rPr>
              <a:t> pour d'autres, qui ont contourné ou détourné à leur profit les voies de toxicité.</a:t>
            </a:r>
            <a:endParaRPr lang="fr-FR" altLang="fr-FR" sz="1200" dirty="0">
              <a:solidFill>
                <a:srgbClr val="7030A0"/>
              </a:solidFill>
              <a:latin typeface="Arial" panose="020B0604020202020204" pitchFamily="34" charset="0"/>
            </a:endParaRPr>
          </a:p>
        </p:txBody>
      </p:sp>
      <p:sp>
        <p:nvSpPr>
          <p:cNvPr id="6" name="ZoneTexte 4">
            <a:extLst>
              <a:ext uri="{FF2B5EF4-FFF2-40B4-BE49-F238E27FC236}">
                <a16:creationId xmlns:a16="http://schemas.microsoft.com/office/drawing/2014/main" id="{0950C34E-E6BF-4B47-97EA-9CC604C61747}"/>
              </a:ext>
            </a:extLst>
          </p:cNvPr>
          <p:cNvSpPr txBox="1">
            <a:spLocks noChangeArrowheads="1"/>
          </p:cNvSpPr>
          <p:nvPr/>
        </p:nvSpPr>
        <p:spPr bwMode="auto">
          <a:xfrm>
            <a:off x="7272169" y="1186994"/>
            <a:ext cx="28900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solidFill>
                  <a:srgbClr val="7030A0"/>
                </a:solidFill>
                <a:latin typeface="Arial" panose="020B0604020202020204" pitchFamily="34" charset="0"/>
              </a:rPr>
              <a:t>Le </a:t>
            </a:r>
            <a:r>
              <a:rPr lang="fr-FR" altLang="fr-FR" sz="1200" dirty="0" err="1">
                <a:solidFill>
                  <a:srgbClr val="7030A0"/>
                </a:solidFill>
                <a:latin typeface="Arial" panose="020B0604020202020204" pitchFamily="34" charset="0"/>
                <a:hlinkClick r:id="rId5" tooltip="Capsidiol"/>
              </a:rPr>
              <a:t>Capsidiole</a:t>
            </a:r>
            <a:r>
              <a:rPr lang="fr-FR" altLang="fr-FR" sz="1200" dirty="0">
                <a:solidFill>
                  <a:srgbClr val="7030A0"/>
                </a:solidFill>
                <a:latin typeface="Arial" panose="020B0604020202020204" pitchFamily="34" charset="0"/>
              </a:rPr>
              <a:t> est une </a:t>
            </a:r>
            <a:r>
              <a:rPr lang="fr-FR" altLang="fr-FR" sz="1200" i="1" dirty="0" err="1">
                <a:solidFill>
                  <a:srgbClr val="7030A0"/>
                </a:solidFill>
                <a:latin typeface="Arial" panose="020B0604020202020204" pitchFamily="34" charset="0"/>
              </a:rPr>
              <a:t>phytoalexine</a:t>
            </a:r>
            <a:r>
              <a:rPr lang="fr-FR" altLang="fr-FR" sz="1200" dirty="0">
                <a:solidFill>
                  <a:srgbClr val="7030A0"/>
                </a:solidFill>
                <a:latin typeface="Arial" panose="020B0604020202020204" pitchFamily="34" charset="0"/>
              </a:rPr>
              <a:t> produite par certaines plantes en réponse à une attaque pathogène </a:t>
            </a:r>
            <a:r>
              <a:rPr lang="fr-FR" altLang="fr-FR" sz="1200" dirty="0">
                <a:solidFill>
                  <a:srgbClr val="7030A0"/>
                </a:solidFill>
              </a:rPr>
              <a:t>→</a:t>
            </a:r>
            <a:endParaRPr lang="fr-FR" altLang="fr-FR" sz="1200" dirty="0">
              <a:solidFill>
                <a:srgbClr val="7030A0"/>
              </a:solidFill>
              <a:latin typeface="Arial" panose="020B0604020202020204" pitchFamily="34" charset="0"/>
            </a:endParaRPr>
          </a:p>
        </p:txBody>
      </p:sp>
      <p:pic>
        <p:nvPicPr>
          <p:cNvPr id="7" name="Image 5" descr="220px-Capsidiol.png">
            <a:extLst>
              <a:ext uri="{FF2B5EF4-FFF2-40B4-BE49-F238E27FC236}">
                <a16:creationId xmlns:a16="http://schemas.microsoft.com/office/drawing/2014/main" id="{9062D49B-E4C3-4623-A7EB-C0CEE73127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61381" y="915976"/>
            <a:ext cx="17859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6" descr="ChenilleSphinx_s.jpg">
            <a:extLst>
              <a:ext uri="{FF2B5EF4-FFF2-40B4-BE49-F238E27FC236}">
                <a16:creationId xmlns:a16="http://schemas.microsoft.com/office/drawing/2014/main" id="{6935BE03-2970-4E17-88CF-64FCA5D54F4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84174" y="5205601"/>
            <a:ext cx="2219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7">
            <a:extLst>
              <a:ext uri="{FF2B5EF4-FFF2-40B4-BE49-F238E27FC236}">
                <a16:creationId xmlns:a16="http://schemas.microsoft.com/office/drawing/2014/main" id="{976416EB-9F1B-4A3E-89B3-E5511EBB732A}"/>
              </a:ext>
            </a:extLst>
          </p:cNvPr>
          <p:cNvSpPr txBox="1">
            <a:spLocks noChangeArrowheads="1"/>
          </p:cNvSpPr>
          <p:nvPr/>
        </p:nvSpPr>
        <p:spPr bwMode="auto">
          <a:xfrm>
            <a:off x="871369" y="5205600"/>
            <a:ext cx="25071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7030A0"/>
                </a:solidFill>
                <a:latin typeface="Arial" panose="020B0604020202020204" pitchFamily="34" charset="0"/>
                <a:cs typeface="Arial" panose="020B0604020202020204" pitchFamily="34" charset="0"/>
              </a:rPr>
              <a:t>La larve de </a:t>
            </a:r>
            <a:r>
              <a:rPr lang="fr-FR" altLang="fr-FR" sz="1200" b="1" dirty="0">
                <a:solidFill>
                  <a:srgbClr val="7030A0"/>
                </a:solidFill>
                <a:latin typeface="Arial" panose="020B0604020202020204" pitchFamily="34" charset="0"/>
                <a:cs typeface="Arial" panose="020B0604020202020204" pitchFamily="34" charset="0"/>
              </a:rPr>
              <a:t>sphinx du tabac </a:t>
            </a:r>
            <a:r>
              <a:rPr lang="fr-FR" altLang="fr-FR" sz="1200" dirty="0">
                <a:solidFill>
                  <a:srgbClr val="7030A0"/>
                </a:solidFill>
                <a:latin typeface="Arial" panose="020B0604020202020204" pitchFamily="34" charset="0"/>
                <a:cs typeface="Arial" panose="020B0604020202020204" pitchFamily="34" charset="0"/>
              </a:rPr>
              <a:t>(</a:t>
            </a:r>
            <a:r>
              <a:rPr lang="fr-FR" altLang="fr-FR" sz="1200" i="1" dirty="0" err="1">
                <a:solidFill>
                  <a:srgbClr val="7030A0"/>
                </a:solidFill>
                <a:latin typeface="Arial" panose="020B0604020202020204" pitchFamily="34" charset="0"/>
                <a:cs typeface="Arial" panose="020B0604020202020204" pitchFamily="34" charset="0"/>
              </a:rPr>
              <a:t>Mandura</a:t>
            </a:r>
            <a:r>
              <a:rPr lang="fr-FR" altLang="fr-FR" sz="1200" i="1" dirty="0">
                <a:solidFill>
                  <a:srgbClr val="7030A0"/>
                </a:solidFill>
                <a:latin typeface="Arial" panose="020B0604020202020204" pitchFamily="34" charset="0"/>
                <a:cs typeface="Arial" panose="020B0604020202020204" pitchFamily="34" charset="0"/>
              </a:rPr>
              <a:t> </a:t>
            </a:r>
            <a:r>
              <a:rPr lang="fr-FR" altLang="fr-FR" sz="1200" i="1" dirty="0" err="1">
                <a:solidFill>
                  <a:srgbClr val="7030A0"/>
                </a:solidFill>
                <a:latin typeface="Arial" panose="020B0604020202020204" pitchFamily="34" charset="0"/>
                <a:cs typeface="Arial" panose="020B0604020202020204" pitchFamily="34" charset="0"/>
              </a:rPr>
              <a:t>sexta</a:t>
            </a:r>
            <a:r>
              <a:rPr lang="fr-FR" altLang="fr-FR" sz="1200" dirty="0">
                <a:solidFill>
                  <a:srgbClr val="7030A0"/>
                </a:solidFill>
                <a:latin typeface="Arial" panose="020B0604020202020204" pitchFamily="34" charset="0"/>
                <a:cs typeface="Arial" panose="020B0604020202020204" pitchFamily="34" charset="0"/>
              </a:rPr>
              <a:t> L) transforme rapidement la nicotine en composés moins toxiques, qui sont éliminés avec les excréments </a:t>
            </a:r>
          </a:p>
          <a:p>
            <a:pPr algn="r" eaLnBrk="1" hangingPunct="1">
              <a:spcBef>
                <a:spcPct val="0"/>
              </a:spcBef>
              <a:buFontTx/>
              <a:buNone/>
            </a:pPr>
            <a:r>
              <a:rPr lang="fr-FR" altLang="fr-FR" sz="1200" dirty="0">
                <a:solidFill>
                  <a:srgbClr val="7030A0"/>
                </a:solidFill>
                <a:latin typeface="Arial" panose="020B0604020202020204" pitchFamily="34" charset="0"/>
                <a:cs typeface="Arial" panose="020B0604020202020204" pitchFamily="34" charset="0"/>
              </a:rPr>
              <a:t>(© Jacques </a:t>
            </a:r>
            <a:r>
              <a:rPr lang="fr-FR" altLang="fr-FR" sz="1200" dirty="0" err="1">
                <a:solidFill>
                  <a:srgbClr val="7030A0"/>
                </a:solidFill>
                <a:latin typeface="Arial" panose="020B0604020202020204" pitchFamily="34" charset="0"/>
                <a:cs typeface="Arial" panose="020B0604020202020204" pitchFamily="34" charset="0"/>
              </a:rPr>
              <a:t>Huignard</a:t>
            </a:r>
            <a:r>
              <a:rPr lang="fr-FR" altLang="fr-FR" sz="1200" dirty="0">
                <a:solidFill>
                  <a:srgbClr val="7030A0"/>
                </a:solidFill>
                <a:latin typeface="Arial" panose="020B0604020202020204" pitchFamily="34" charset="0"/>
                <a:cs typeface="Arial" panose="020B0604020202020204" pitchFamily="34" charset="0"/>
              </a:rPr>
              <a:t>) →</a:t>
            </a:r>
          </a:p>
        </p:txBody>
      </p:sp>
      <p:pic>
        <p:nvPicPr>
          <p:cNvPr id="10" name="Image 9" descr="Catesia congregata.jpg">
            <a:extLst>
              <a:ext uri="{FF2B5EF4-FFF2-40B4-BE49-F238E27FC236}">
                <a16:creationId xmlns:a16="http://schemas.microsoft.com/office/drawing/2014/main" id="{59C2A16B-2A9F-4122-A7D9-A1173635F55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079915" y="4917587"/>
            <a:ext cx="1840403" cy="184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5DF25475-E936-4FC1-B9E7-171BBC2BB52F}"/>
              </a:ext>
            </a:extLst>
          </p:cNvPr>
          <p:cNvSpPr txBox="1">
            <a:spLocks noChangeArrowheads="1"/>
          </p:cNvSpPr>
          <p:nvPr/>
        </p:nvSpPr>
        <p:spPr bwMode="auto">
          <a:xfrm>
            <a:off x="6605831" y="5205600"/>
            <a:ext cx="347408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solidFill>
                  <a:srgbClr val="7030A0"/>
                </a:solidFill>
                <a:latin typeface="Arial" panose="020B0604020202020204" pitchFamily="34" charset="0"/>
              </a:rPr>
              <a:t>La guêpe parasitoïde </a:t>
            </a:r>
            <a:r>
              <a:rPr lang="fr-FR" altLang="fr-FR" sz="1400" i="1" dirty="0" err="1">
                <a:solidFill>
                  <a:srgbClr val="7030A0"/>
                </a:solidFill>
                <a:latin typeface="Arial" panose="020B0604020202020204" pitchFamily="34" charset="0"/>
              </a:rPr>
              <a:t>Cotesia</a:t>
            </a:r>
            <a:r>
              <a:rPr lang="fr-FR" altLang="fr-FR" sz="1400" i="1" dirty="0">
                <a:solidFill>
                  <a:srgbClr val="7030A0"/>
                </a:solidFill>
                <a:latin typeface="Arial" panose="020B0604020202020204" pitchFamily="34" charset="0"/>
              </a:rPr>
              <a:t> </a:t>
            </a:r>
            <a:r>
              <a:rPr lang="fr-FR" altLang="fr-FR" sz="1400" i="1" dirty="0" err="1">
                <a:solidFill>
                  <a:srgbClr val="7030A0"/>
                </a:solidFill>
                <a:latin typeface="Arial" panose="020B0604020202020204" pitchFamily="34" charset="0"/>
              </a:rPr>
              <a:t>congregata</a:t>
            </a:r>
            <a:r>
              <a:rPr lang="fr-FR" altLang="fr-FR" sz="1400" dirty="0">
                <a:solidFill>
                  <a:srgbClr val="7030A0"/>
                </a:solidFill>
                <a:latin typeface="Arial" panose="020B0604020202020204" pitchFamily="34" charset="0"/>
              </a:rPr>
              <a:t> pond son œuf dans la chenille </a:t>
            </a:r>
            <a:r>
              <a:rPr lang="fr-FR" altLang="fr-FR" sz="1400" i="1" dirty="0" err="1">
                <a:solidFill>
                  <a:srgbClr val="7030A0"/>
                </a:solidFill>
                <a:latin typeface="Arial" panose="020B0604020202020204" pitchFamily="34" charset="0"/>
              </a:rPr>
              <a:t>Manduca</a:t>
            </a:r>
            <a:r>
              <a:rPr lang="fr-FR" altLang="fr-FR" sz="1400" i="1" dirty="0">
                <a:solidFill>
                  <a:srgbClr val="7030A0"/>
                </a:solidFill>
                <a:latin typeface="Arial" panose="020B0604020202020204" pitchFamily="34" charset="0"/>
              </a:rPr>
              <a:t> </a:t>
            </a:r>
            <a:r>
              <a:rPr lang="fr-FR" altLang="fr-FR" sz="1400" i="1" dirty="0" err="1">
                <a:solidFill>
                  <a:srgbClr val="7030A0"/>
                </a:solidFill>
                <a:latin typeface="Arial" panose="020B0604020202020204" pitchFamily="34" charset="0"/>
              </a:rPr>
              <a:t>sexta</a:t>
            </a:r>
            <a:r>
              <a:rPr lang="fr-FR" altLang="fr-FR" sz="1400" dirty="0">
                <a:solidFill>
                  <a:srgbClr val="7030A0"/>
                </a:solidFill>
                <a:latin typeface="Arial" panose="020B0604020202020204" pitchFamily="34" charset="0"/>
              </a:rPr>
              <a:t>, qu'elle parasite </a:t>
            </a:r>
            <a:r>
              <a:rPr lang="fr-FR" altLang="fr-FR" sz="1400" dirty="0">
                <a:solidFill>
                  <a:srgbClr val="7030A0"/>
                </a:solidFill>
              </a:rPr>
              <a:t>→</a:t>
            </a:r>
            <a:endParaRPr lang="fr-FR" altLang="fr-FR" sz="1400" dirty="0">
              <a:solidFill>
                <a:srgbClr val="7030A0"/>
              </a:solidFill>
              <a:latin typeface="Arial" panose="020B0604020202020204" pitchFamily="34" charset="0"/>
            </a:endParaRPr>
          </a:p>
          <a:p>
            <a:pPr algn="just" eaLnBrk="1" hangingPunct="1">
              <a:spcBef>
                <a:spcPct val="0"/>
              </a:spcBef>
              <a:buFontTx/>
              <a:buNone/>
            </a:pPr>
            <a:r>
              <a:rPr lang="fr-FR" altLang="fr-FR" sz="1200" dirty="0">
                <a:solidFill>
                  <a:srgbClr val="7030A0"/>
                </a:solidFill>
                <a:latin typeface="Arial" panose="020B0604020202020204" pitchFamily="34" charset="0"/>
              </a:rPr>
              <a:t>Photos </a:t>
            </a:r>
            <a:r>
              <a:rPr lang="fr-FR" altLang="fr-FR" sz="1200" dirty="0" err="1">
                <a:solidFill>
                  <a:srgbClr val="7030A0"/>
                </a:solidFill>
                <a:latin typeface="Arial" panose="020B0604020202020204" pitchFamily="34" charset="0"/>
              </a:rPr>
              <a:t>Juline</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rPr>
              <a:t>Herbinière</a:t>
            </a:r>
            <a:r>
              <a:rPr lang="fr-FR" altLang="fr-FR" sz="1200" dirty="0">
                <a:solidFill>
                  <a:srgbClr val="7030A0"/>
                </a:solidFill>
                <a:latin typeface="Arial" panose="020B0604020202020204" pitchFamily="34" charset="0"/>
              </a:rPr>
              <a:t> et Annie Bézier. </a:t>
            </a:r>
            <a:r>
              <a:rPr lang="fr-FR" altLang="fr-FR" sz="1200" dirty="0">
                <a:solidFill>
                  <a:srgbClr val="7030A0"/>
                </a:solidFill>
                <a:latin typeface="Arial" panose="020B0604020202020204" pitchFamily="34" charset="0"/>
                <a:hlinkClick r:id="rId9"/>
              </a:rPr>
              <a:t>http://irbi.univ-tours.fr/index.php?page=bezier</a:t>
            </a:r>
            <a:r>
              <a:rPr lang="fr-FR" altLang="fr-FR" sz="1200" dirty="0">
                <a:solidFill>
                  <a:srgbClr val="7030A0"/>
                </a:solidFill>
                <a:latin typeface="Arial" panose="020B0604020202020204" pitchFamily="34" charset="0"/>
              </a:rPr>
              <a:t> </a:t>
            </a:r>
          </a:p>
        </p:txBody>
      </p:sp>
      <p:sp>
        <p:nvSpPr>
          <p:cNvPr id="12" name="Espace réservé du numéro de diapositive 1">
            <a:extLst>
              <a:ext uri="{FF2B5EF4-FFF2-40B4-BE49-F238E27FC236}">
                <a16:creationId xmlns:a16="http://schemas.microsoft.com/office/drawing/2014/main" id="{FDA68B35-C41F-4532-B9CA-1817C51323F7}"/>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41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683335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2BAF6-7BDB-4D42-ACBF-AB68E6D9E713}"/>
              </a:ext>
            </a:extLst>
          </p:cNvPr>
          <p:cNvSpPr/>
          <p:nvPr/>
        </p:nvSpPr>
        <p:spPr>
          <a:xfrm>
            <a:off x="78890" y="1290828"/>
            <a:ext cx="4121641" cy="369332"/>
          </a:xfrm>
          <a:prstGeom prst="rect">
            <a:avLst/>
          </a:prstGeom>
        </p:spPr>
        <p:txBody>
          <a:bodyPr wrap="none">
            <a:spAutoFit/>
          </a:bodyPr>
          <a:lstStyle/>
          <a:p>
            <a:r>
              <a:rPr lang="fr-FR" b="1" dirty="0">
                <a:solidFill>
                  <a:srgbClr val="7030A0"/>
                </a:solidFill>
                <a:latin typeface="Arial" charset="0"/>
              </a:rPr>
              <a:t>5.4. Stratégies de la lutte biologique</a:t>
            </a:r>
            <a:endParaRPr lang="fr-FR" dirty="0"/>
          </a:p>
        </p:txBody>
      </p:sp>
      <p:sp>
        <p:nvSpPr>
          <p:cNvPr id="3" name="WordArt 4">
            <a:extLst>
              <a:ext uri="{FF2B5EF4-FFF2-40B4-BE49-F238E27FC236}">
                <a16:creationId xmlns:a16="http://schemas.microsoft.com/office/drawing/2014/main" id="{30535ECA-0E2A-445F-BD78-7BD95FBA81BC}"/>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81EE226D-270A-4A5A-B556-4EF307235C97}"/>
              </a:ext>
            </a:extLst>
          </p:cNvPr>
          <p:cNvSpPr/>
          <p:nvPr/>
        </p:nvSpPr>
        <p:spPr>
          <a:xfrm>
            <a:off x="78890" y="806823"/>
            <a:ext cx="3524922" cy="400110"/>
          </a:xfrm>
          <a:prstGeom prst="rect">
            <a:avLst/>
          </a:prstGeom>
        </p:spPr>
        <p:txBody>
          <a:bodyPr wrap="square">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biologique (suite)</a:t>
            </a:r>
            <a:endParaRPr lang="fr-FR" altLang="fr-FR" sz="2000" dirty="0">
              <a:solidFill>
                <a:srgbClr val="7030A0"/>
              </a:solidFill>
              <a:latin typeface="Arial" panose="020B0604020202020204" pitchFamily="34" charset="0"/>
            </a:endParaRPr>
          </a:p>
        </p:txBody>
      </p:sp>
      <p:sp>
        <p:nvSpPr>
          <p:cNvPr id="5" name="Rectangle 4">
            <a:extLst>
              <a:ext uri="{FF2B5EF4-FFF2-40B4-BE49-F238E27FC236}">
                <a16:creationId xmlns:a16="http://schemas.microsoft.com/office/drawing/2014/main" id="{1D4C0163-3112-4FE0-B3F3-6AD7E96A5CDF}"/>
              </a:ext>
            </a:extLst>
          </p:cNvPr>
          <p:cNvSpPr/>
          <p:nvPr/>
        </p:nvSpPr>
        <p:spPr>
          <a:xfrm>
            <a:off x="193638" y="1744055"/>
            <a:ext cx="11521440" cy="4801314"/>
          </a:xfrm>
          <a:prstGeom prst="rect">
            <a:avLst/>
          </a:prstGeom>
        </p:spPr>
        <p:txBody>
          <a:bodyPr wrap="square">
            <a:spAutoFit/>
          </a:bodyPr>
          <a:lstStyle/>
          <a:p>
            <a:pPr algn="just">
              <a:defRPr/>
            </a:pPr>
            <a:r>
              <a:rPr lang="fr-FR" dirty="0">
                <a:solidFill>
                  <a:srgbClr val="7030A0"/>
                </a:solidFill>
                <a:latin typeface="Arial" charset="0"/>
              </a:rPr>
              <a:t>Ces stratégies sont très variées :</a:t>
            </a:r>
          </a:p>
          <a:p>
            <a:pPr algn="just">
              <a:defRPr/>
            </a:pPr>
            <a:endParaRPr lang="fr-FR" dirty="0">
              <a:solidFill>
                <a:srgbClr val="7030A0"/>
              </a:solidFill>
              <a:latin typeface="Arial" charset="0"/>
            </a:endParaRPr>
          </a:p>
          <a:p>
            <a:pPr marL="342900" indent="-342900" algn="just">
              <a:buFont typeface="+mj-lt"/>
              <a:buAutoNum type="romanUcPeriod"/>
              <a:defRPr/>
            </a:pPr>
            <a:r>
              <a:rPr lang="fr-FR" dirty="0">
                <a:solidFill>
                  <a:srgbClr val="7030A0"/>
                </a:solidFill>
                <a:latin typeface="Arial" charset="0"/>
              </a:rPr>
              <a:t>Exploitation de </a:t>
            </a:r>
            <a:r>
              <a:rPr lang="fr-FR" i="1" dirty="0">
                <a:solidFill>
                  <a:srgbClr val="7030A0"/>
                </a:solidFill>
                <a:latin typeface="Arial" charset="0"/>
              </a:rPr>
              <a:t>biocides</a:t>
            </a:r>
            <a:r>
              <a:rPr lang="fr-FR" dirty="0">
                <a:solidFill>
                  <a:srgbClr val="7030A0"/>
                </a:solidFill>
                <a:latin typeface="Arial" charset="0"/>
              </a:rPr>
              <a:t> internes (biotoxines d’origine microbiennes).</a:t>
            </a:r>
          </a:p>
          <a:p>
            <a:pPr marL="342900" indent="-342900" algn="just">
              <a:buFont typeface="+mj-lt"/>
              <a:buAutoNum type="romanUcPeriod"/>
              <a:defRPr/>
            </a:pPr>
            <a:r>
              <a:rPr lang="fr-FR" dirty="0">
                <a:solidFill>
                  <a:srgbClr val="7030A0"/>
                </a:solidFill>
                <a:latin typeface="Arial" charset="0"/>
              </a:rPr>
              <a:t>Exploitation de </a:t>
            </a:r>
            <a:r>
              <a:rPr lang="fr-FR" i="1" dirty="0">
                <a:solidFill>
                  <a:srgbClr val="7030A0"/>
                </a:solidFill>
                <a:latin typeface="Arial" charset="0"/>
              </a:rPr>
              <a:t>biocides</a:t>
            </a:r>
            <a:r>
              <a:rPr lang="fr-FR" dirty="0">
                <a:solidFill>
                  <a:srgbClr val="7030A0"/>
                </a:solidFill>
                <a:latin typeface="Arial" charset="0"/>
              </a:rPr>
              <a:t> autonomes/vivants (auxiliaires microbiens ou animaux).</a:t>
            </a:r>
          </a:p>
          <a:p>
            <a:pPr marL="342900" indent="-342900" algn="just">
              <a:buFont typeface="+mj-lt"/>
              <a:buAutoNum type="romanUcPeriod"/>
              <a:defRPr/>
            </a:pPr>
            <a:endParaRPr lang="fr-FR" dirty="0">
              <a:solidFill>
                <a:srgbClr val="7030A0"/>
              </a:solidFill>
              <a:latin typeface="Arial" charset="0"/>
            </a:endParaRPr>
          </a:p>
          <a:p>
            <a:pPr algn="just">
              <a:defRPr/>
            </a:pPr>
            <a:r>
              <a:rPr lang="fr-FR" dirty="0">
                <a:solidFill>
                  <a:srgbClr val="7030A0"/>
                </a:solidFill>
                <a:latin typeface="Arial" charset="0"/>
              </a:rPr>
              <a:t>A. </a:t>
            </a:r>
            <a:r>
              <a:rPr lang="fr-FR" b="1" dirty="0">
                <a:solidFill>
                  <a:srgbClr val="7030A0"/>
                </a:solidFill>
                <a:latin typeface="Arial" charset="0"/>
              </a:rPr>
              <a:t>Libération d’entomophages dans le milieu (manipulation directe)</a:t>
            </a:r>
          </a:p>
          <a:p>
            <a:pPr marL="342900" indent="-342900" algn="just">
              <a:buFontTx/>
              <a:buAutoNum type="arabicPeriod"/>
              <a:defRPr/>
            </a:pPr>
            <a:r>
              <a:rPr lang="fr-FR" dirty="0">
                <a:solidFill>
                  <a:srgbClr val="7030A0"/>
                </a:solidFill>
                <a:latin typeface="Arial" charset="0"/>
              </a:rPr>
              <a:t>Implantation </a:t>
            </a:r>
            <a:r>
              <a:rPr lang="fr-FR" i="1" dirty="0">
                <a:solidFill>
                  <a:srgbClr val="7030A0"/>
                </a:solidFill>
                <a:latin typeface="Arial" charset="0"/>
              </a:rPr>
              <a:t>d’entomophages</a:t>
            </a:r>
            <a:r>
              <a:rPr lang="fr-FR" dirty="0">
                <a:solidFill>
                  <a:srgbClr val="7030A0"/>
                </a:solidFill>
                <a:latin typeface="Arial" charset="0"/>
              </a:rPr>
              <a:t> nouveaux d’origine exotiques (n’existant pas à l’origine dans le milieu cible à traiter).</a:t>
            </a:r>
          </a:p>
          <a:p>
            <a:pPr marL="342900" indent="-342900" algn="just">
              <a:buFontTx/>
              <a:buAutoNum type="arabicPeriod"/>
              <a:defRPr/>
            </a:pPr>
            <a:r>
              <a:rPr lang="fr-FR" dirty="0">
                <a:solidFill>
                  <a:srgbClr val="7030A0"/>
                </a:solidFill>
                <a:latin typeface="Arial" charset="0"/>
              </a:rPr>
              <a:t>Libération massive d’entomophages démontrés efficaces dans le milieu cible.</a:t>
            </a:r>
          </a:p>
          <a:p>
            <a:pPr marL="342900" indent="-342900" algn="just">
              <a:buFontTx/>
              <a:buAutoNum type="alphaLcPeriod"/>
              <a:defRPr/>
            </a:pPr>
            <a:r>
              <a:rPr lang="fr-FR" dirty="0">
                <a:solidFill>
                  <a:srgbClr val="7030A0"/>
                </a:solidFill>
                <a:latin typeface="Arial" charset="0"/>
              </a:rPr>
              <a:t>Libération </a:t>
            </a:r>
            <a:r>
              <a:rPr lang="fr-FR" i="1" dirty="0" err="1">
                <a:solidFill>
                  <a:srgbClr val="7030A0"/>
                </a:solidFill>
                <a:latin typeface="Arial" charset="0"/>
              </a:rPr>
              <a:t>inoculative</a:t>
            </a:r>
            <a:r>
              <a:rPr lang="fr-FR" dirty="0">
                <a:solidFill>
                  <a:srgbClr val="7030A0"/>
                </a:solidFill>
                <a:latin typeface="Arial" charset="0"/>
              </a:rPr>
              <a:t> (lutte préventive).</a:t>
            </a:r>
          </a:p>
          <a:p>
            <a:pPr marL="342900" indent="-342900" algn="just">
              <a:buFontTx/>
              <a:buAutoNum type="alphaLcPeriod"/>
              <a:defRPr/>
            </a:pPr>
            <a:r>
              <a:rPr lang="fr-FR" dirty="0">
                <a:solidFill>
                  <a:srgbClr val="7030A0"/>
                </a:solidFill>
                <a:latin typeface="Arial" charset="0"/>
              </a:rPr>
              <a:t>Libération </a:t>
            </a:r>
            <a:r>
              <a:rPr lang="fr-FR" i="1" dirty="0" err="1">
                <a:solidFill>
                  <a:srgbClr val="7030A0"/>
                </a:solidFill>
                <a:latin typeface="Arial" charset="0"/>
              </a:rPr>
              <a:t>inondative</a:t>
            </a:r>
            <a:r>
              <a:rPr lang="fr-FR" dirty="0">
                <a:solidFill>
                  <a:srgbClr val="7030A0"/>
                </a:solidFill>
                <a:latin typeface="Arial" charset="0"/>
              </a:rPr>
              <a:t> (lutte curative).</a:t>
            </a:r>
          </a:p>
          <a:p>
            <a:pPr algn="just">
              <a:defRPr/>
            </a:pPr>
            <a:endParaRPr lang="fr-FR" dirty="0">
              <a:solidFill>
                <a:srgbClr val="7030A0"/>
              </a:solidFill>
              <a:latin typeface="Arial" charset="0"/>
            </a:endParaRPr>
          </a:p>
          <a:p>
            <a:pPr marL="342900" indent="-342900" algn="just">
              <a:defRPr/>
            </a:pPr>
            <a:r>
              <a:rPr lang="fr-FR" dirty="0">
                <a:solidFill>
                  <a:srgbClr val="7030A0"/>
                </a:solidFill>
                <a:latin typeface="Arial" charset="0"/>
              </a:rPr>
              <a:t>B. </a:t>
            </a:r>
            <a:r>
              <a:rPr lang="fr-FR" b="1" dirty="0">
                <a:solidFill>
                  <a:srgbClr val="7030A0"/>
                </a:solidFill>
                <a:latin typeface="Arial" charset="0"/>
              </a:rPr>
              <a:t>Modification du milieu (manipulation indirecte)</a:t>
            </a:r>
          </a:p>
          <a:p>
            <a:pPr marL="342900" indent="-342900" algn="just">
              <a:buFont typeface="+mj-lt"/>
              <a:buAutoNum type="arabicPeriod"/>
              <a:defRPr/>
            </a:pPr>
            <a:r>
              <a:rPr lang="fr-FR" dirty="0">
                <a:solidFill>
                  <a:srgbClr val="7030A0"/>
                </a:solidFill>
                <a:latin typeface="Arial" charset="0"/>
              </a:rPr>
              <a:t>Protection des </a:t>
            </a:r>
            <a:r>
              <a:rPr lang="fr-FR" i="1" dirty="0">
                <a:solidFill>
                  <a:srgbClr val="7030A0"/>
                </a:solidFill>
                <a:latin typeface="Arial" charset="0"/>
              </a:rPr>
              <a:t>entomophages</a:t>
            </a:r>
            <a:r>
              <a:rPr lang="fr-FR" dirty="0">
                <a:solidFill>
                  <a:srgbClr val="7030A0"/>
                </a:solidFill>
                <a:latin typeface="Arial" charset="0"/>
              </a:rPr>
              <a:t> par des mesures spécifiques.</a:t>
            </a:r>
          </a:p>
          <a:p>
            <a:pPr marL="342900" indent="-342900" algn="just">
              <a:buFont typeface="+mj-lt"/>
              <a:buAutoNum type="arabicPeriod"/>
              <a:defRPr/>
            </a:pPr>
            <a:r>
              <a:rPr lang="fr-FR" dirty="0">
                <a:solidFill>
                  <a:srgbClr val="7030A0"/>
                </a:solidFill>
                <a:latin typeface="Arial" charset="0"/>
              </a:rPr>
              <a:t>Obtention des victimes d’appoint à faible densité (pour ces </a:t>
            </a:r>
            <a:r>
              <a:rPr lang="fr-FR" i="1" dirty="0">
                <a:solidFill>
                  <a:srgbClr val="7030A0"/>
                </a:solidFill>
                <a:latin typeface="Arial" charset="0"/>
              </a:rPr>
              <a:t>entomophages</a:t>
            </a:r>
            <a:r>
              <a:rPr lang="fr-FR" dirty="0">
                <a:solidFill>
                  <a:srgbClr val="7030A0"/>
                </a:solidFill>
                <a:latin typeface="Arial" charset="0"/>
              </a:rPr>
              <a:t>)</a:t>
            </a:r>
          </a:p>
          <a:p>
            <a:pPr marL="342900" indent="-342900" algn="just">
              <a:buFont typeface="+mj-lt"/>
              <a:buAutoNum type="arabicPeriod"/>
              <a:defRPr/>
            </a:pPr>
            <a:r>
              <a:rPr lang="fr-FR" dirty="0">
                <a:solidFill>
                  <a:srgbClr val="7030A0"/>
                </a:solidFill>
                <a:latin typeface="Arial" charset="0"/>
              </a:rPr>
              <a:t>Obtention de suppléments nutritifs ou de niches favorables (pour ces </a:t>
            </a:r>
            <a:r>
              <a:rPr lang="fr-FR" i="1" dirty="0">
                <a:solidFill>
                  <a:srgbClr val="7030A0"/>
                </a:solidFill>
                <a:latin typeface="Arial" charset="0"/>
              </a:rPr>
              <a:t>entomophages</a:t>
            </a:r>
            <a:r>
              <a:rPr lang="fr-FR" dirty="0">
                <a:solidFill>
                  <a:srgbClr val="7030A0"/>
                </a:solidFill>
                <a:latin typeface="Arial" charset="0"/>
              </a:rPr>
              <a:t>)</a:t>
            </a:r>
          </a:p>
          <a:p>
            <a:pPr marL="342900" indent="-342900" algn="just">
              <a:buFont typeface="+mj-lt"/>
              <a:buAutoNum type="arabicPeriod"/>
              <a:defRPr/>
            </a:pPr>
            <a:r>
              <a:rPr lang="fr-FR" dirty="0">
                <a:solidFill>
                  <a:srgbClr val="7030A0"/>
                </a:solidFill>
                <a:latin typeface="Arial" charset="0"/>
              </a:rPr>
              <a:t>Stimulation chimique de l’activité des entomophages.</a:t>
            </a:r>
          </a:p>
        </p:txBody>
      </p:sp>
      <p:sp>
        <p:nvSpPr>
          <p:cNvPr id="6" name="ZoneTexte 5">
            <a:extLst>
              <a:ext uri="{FF2B5EF4-FFF2-40B4-BE49-F238E27FC236}">
                <a16:creationId xmlns:a16="http://schemas.microsoft.com/office/drawing/2014/main" id="{663C4740-6DEC-439E-9E50-C74B0A9CE156}"/>
              </a:ext>
            </a:extLst>
          </p:cNvPr>
          <p:cNvSpPr txBox="1"/>
          <p:nvPr/>
        </p:nvSpPr>
        <p:spPr>
          <a:xfrm>
            <a:off x="9262334" y="4012602"/>
            <a:ext cx="2678654" cy="1754326"/>
          </a:xfrm>
          <a:prstGeom prst="rect">
            <a:avLst/>
          </a:prstGeom>
          <a:noFill/>
          <a:ln>
            <a:solidFill>
              <a:srgbClr val="7030A0"/>
            </a:solidFill>
          </a:ln>
        </p:spPr>
        <p:txBody>
          <a:bodyPr wrap="square" rtlCol="0">
            <a:spAutoFit/>
          </a:bodyPr>
          <a:lstStyle/>
          <a:p>
            <a:pPr algn="just"/>
            <a:r>
              <a:rPr lang="fr-FR" b="1" dirty="0">
                <a:solidFill>
                  <a:srgbClr val="7030A0"/>
                </a:solidFill>
                <a:latin typeface="Arial" panose="020B0604020202020204" pitchFamily="34" charset="0"/>
                <a:cs typeface="Arial" panose="020B0604020202020204" pitchFamily="34" charset="0"/>
              </a:rPr>
              <a:t>Entomophage</a:t>
            </a:r>
            <a:r>
              <a:rPr lang="fr-FR" dirty="0">
                <a:solidFill>
                  <a:srgbClr val="7030A0"/>
                </a:solidFill>
                <a:latin typeface="Arial" panose="020B0604020202020204" pitchFamily="34" charset="0"/>
                <a:cs typeface="Arial" panose="020B0604020202020204" pitchFamily="34" charset="0"/>
              </a:rPr>
              <a:t> : Se dit des organismes qui se nourrissent d'insectes, et, en particulier, des insectes qui en dévorent d'autres (Larousse).</a:t>
            </a:r>
          </a:p>
        </p:txBody>
      </p:sp>
      <p:sp>
        <p:nvSpPr>
          <p:cNvPr id="7" name="ZoneTexte 6">
            <a:extLst>
              <a:ext uri="{FF2B5EF4-FFF2-40B4-BE49-F238E27FC236}">
                <a16:creationId xmlns:a16="http://schemas.microsoft.com/office/drawing/2014/main" id="{DECCB369-DA60-48A6-B0C5-AE0AD3D2B909}"/>
              </a:ext>
            </a:extLst>
          </p:cNvPr>
          <p:cNvSpPr txBox="1"/>
          <p:nvPr/>
        </p:nvSpPr>
        <p:spPr>
          <a:xfrm>
            <a:off x="8745966" y="890718"/>
            <a:ext cx="3195021" cy="2308324"/>
          </a:xfrm>
          <a:prstGeom prst="rect">
            <a:avLst/>
          </a:prstGeom>
          <a:noFill/>
          <a:ln>
            <a:solidFill>
              <a:srgbClr val="7030A0"/>
            </a:solidFill>
          </a:ln>
        </p:spPr>
        <p:txBody>
          <a:bodyPr wrap="square" rtlCol="0">
            <a:spAutoFit/>
          </a:bodyPr>
          <a:lstStyle/>
          <a:p>
            <a:pPr algn="just"/>
            <a:r>
              <a:rPr lang="fr-FR" b="1" dirty="0">
                <a:solidFill>
                  <a:srgbClr val="7030A0"/>
                </a:solidFill>
                <a:cs typeface="Arial" panose="020B0604020202020204" pitchFamily="34" charset="0"/>
              </a:rPr>
              <a:t>Biocide</a:t>
            </a:r>
            <a:r>
              <a:rPr lang="fr-FR" dirty="0">
                <a:solidFill>
                  <a:srgbClr val="7030A0"/>
                </a:solidFill>
                <a:cs typeface="Arial" panose="020B0604020202020204" pitchFamily="34" charset="0"/>
              </a:rPr>
              <a:t> : L'appellation </a:t>
            </a:r>
            <a:r>
              <a:rPr lang="fr-FR" i="1" dirty="0">
                <a:solidFill>
                  <a:srgbClr val="7030A0"/>
                </a:solidFill>
                <a:cs typeface="Arial" panose="020B0604020202020204" pitchFamily="34" charset="0"/>
              </a:rPr>
              <a:t>produits </a:t>
            </a:r>
            <a:r>
              <a:rPr lang="fr-FR" b="1" i="1" dirty="0">
                <a:solidFill>
                  <a:srgbClr val="7030A0"/>
                </a:solidFill>
                <a:cs typeface="Arial" panose="020B0604020202020204" pitchFamily="34" charset="0"/>
              </a:rPr>
              <a:t>biocides</a:t>
            </a:r>
            <a:r>
              <a:rPr lang="fr-FR" i="1" dirty="0">
                <a:solidFill>
                  <a:srgbClr val="7030A0"/>
                </a:solidFill>
                <a:cs typeface="Arial" panose="020B0604020202020204" pitchFamily="34" charset="0"/>
              </a:rPr>
              <a:t> </a:t>
            </a:r>
            <a:r>
              <a:rPr lang="fr-FR" dirty="0">
                <a:solidFill>
                  <a:srgbClr val="7030A0"/>
                </a:solidFill>
                <a:cs typeface="Arial" panose="020B0604020202020204" pitchFamily="34" charset="0"/>
              </a:rPr>
              <a:t>regroupe un ensemble de produits destinés à détruire, repousser ou rendre inoffensifs les organismes nuisibles, à en prévenir l'action ou à les combattre, par une action chimique ou biologique.</a:t>
            </a:r>
          </a:p>
        </p:txBody>
      </p:sp>
      <p:sp>
        <p:nvSpPr>
          <p:cNvPr id="8" name="Espace réservé du numéro de diapositive 1">
            <a:extLst>
              <a:ext uri="{FF2B5EF4-FFF2-40B4-BE49-F238E27FC236}">
                <a16:creationId xmlns:a16="http://schemas.microsoft.com/office/drawing/2014/main" id="{38A8B183-DDA2-4C5A-85C2-817FB9AE9C6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42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042093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6D4BAF-F515-4A0B-8CF8-CBF5874C14F8}"/>
              </a:ext>
            </a:extLst>
          </p:cNvPr>
          <p:cNvSpPr/>
          <p:nvPr/>
        </p:nvSpPr>
        <p:spPr>
          <a:xfrm>
            <a:off x="78890" y="1290828"/>
            <a:ext cx="4878259" cy="369332"/>
          </a:xfrm>
          <a:prstGeom prst="rect">
            <a:avLst/>
          </a:prstGeom>
        </p:spPr>
        <p:txBody>
          <a:bodyPr wrap="none">
            <a:spAutoFit/>
          </a:bodyPr>
          <a:lstStyle/>
          <a:p>
            <a:r>
              <a:rPr lang="fr-FR" b="1" dirty="0">
                <a:solidFill>
                  <a:srgbClr val="7030A0"/>
                </a:solidFill>
                <a:latin typeface="Arial" charset="0"/>
              </a:rPr>
              <a:t>5.4. Stratégies de la lutte biologique (suite)</a:t>
            </a:r>
            <a:endParaRPr lang="fr-FR" dirty="0"/>
          </a:p>
        </p:txBody>
      </p:sp>
      <p:sp>
        <p:nvSpPr>
          <p:cNvPr id="3" name="Rectangle 2">
            <a:extLst>
              <a:ext uri="{FF2B5EF4-FFF2-40B4-BE49-F238E27FC236}">
                <a16:creationId xmlns:a16="http://schemas.microsoft.com/office/drawing/2014/main" id="{58D23338-36E6-4F5F-9851-D250737728F6}"/>
              </a:ext>
            </a:extLst>
          </p:cNvPr>
          <p:cNvSpPr/>
          <p:nvPr/>
        </p:nvSpPr>
        <p:spPr>
          <a:xfrm>
            <a:off x="78890" y="806823"/>
            <a:ext cx="3524922" cy="400110"/>
          </a:xfrm>
          <a:prstGeom prst="rect">
            <a:avLst/>
          </a:prstGeom>
        </p:spPr>
        <p:txBody>
          <a:bodyPr wrap="square">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biologique (suite)</a:t>
            </a:r>
            <a:endParaRPr lang="fr-FR" altLang="fr-FR" sz="2000" dirty="0">
              <a:solidFill>
                <a:srgbClr val="7030A0"/>
              </a:solidFill>
              <a:latin typeface="Arial" panose="020B0604020202020204" pitchFamily="34" charset="0"/>
            </a:endParaRPr>
          </a:p>
        </p:txBody>
      </p:sp>
      <p:sp>
        <p:nvSpPr>
          <p:cNvPr id="6" name="WordArt 4">
            <a:extLst>
              <a:ext uri="{FF2B5EF4-FFF2-40B4-BE49-F238E27FC236}">
                <a16:creationId xmlns:a16="http://schemas.microsoft.com/office/drawing/2014/main" id="{4A9DC0B3-56C8-4B5B-945C-0842641EE2B5}"/>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7" name="Rectangle 6">
            <a:extLst>
              <a:ext uri="{FF2B5EF4-FFF2-40B4-BE49-F238E27FC236}">
                <a16:creationId xmlns:a16="http://schemas.microsoft.com/office/drawing/2014/main" id="{CB7D99BC-4716-468D-8B62-F4C7DDAF1724}"/>
              </a:ext>
            </a:extLst>
          </p:cNvPr>
          <p:cNvSpPr/>
          <p:nvPr/>
        </p:nvSpPr>
        <p:spPr>
          <a:xfrm>
            <a:off x="78890" y="1660160"/>
            <a:ext cx="11862100" cy="5078313"/>
          </a:xfrm>
          <a:prstGeom prst="rect">
            <a:avLst/>
          </a:prstGeom>
        </p:spPr>
        <p:txBody>
          <a:bodyPr wrap="square">
            <a:spAutoFit/>
          </a:bodyPr>
          <a:lstStyle/>
          <a:p>
            <a:pPr algn="just">
              <a:spcBef>
                <a:spcPct val="0"/>
              </a:spcBef>
            </a:pPr>
            <a:r>
              <a:rPr lang="fr-FR" altLang="fr-FR" sz="1700" dirty="0">
                <a:solidFill>
                  <a:srgbClr val="7030A0"/>
                </a:solidFill>
                <a:latin typeface="Arial" panose="020B0604020202020204" pitchFamily="34" charset="0"/>
              </a:rPr>
              <a:t>On distingue plusieurs types de lutte biologique :</a:t>
            </a:r>
          </a:p>
          <a:p>
            <a:pPr algn="just">
              <a:spcBef>
                <a:spcPct val="0"/>
              </a:spcBef>
            </a:pPr>
            <a:endParaRPr lang="fr-FR" altLang="fr-FR" sz="1700" dirty="0">
              <a:solidFill>
                <a:srgbClr val="7030A0"/>
              </a:solidFill>
              <a:latin typeface="Arial" panose="020B0604020202020204" pitchFamily="34" charset="0"/>
            </a:endParaRPr>
          </a:p>
          <a:p>
            <a:pPr algn="just">
              <a:spcBef>
                <a:spcPct val="0"/>
              </a:spcBef>
              <a:buFontTx/>
              <a:buChar char="-"/>
            </a:pPr>
            <a:r>
              <a:rPr lang="fr-FR" altLang="fr-FR" sz="1700" dirty="0">
                <a:solidFill>
                  <a:srgbClr val="7030A0"/>
                </a:solidFill>
                <a:latin typeface="Arial" panose="020B0604020202020204" pitchFamily="34" charset="0"/>
              </a:rPr>
              <a:t> La « </a:t>
            </a:r>
            <a:r>
              <a:rPr lang="fr-FR" altLang="fr-FR" sz="1700" b="1" dirty="0">
                <a:solidFill>
                  <a:srgbClr val="7030A0"/>
                </a:solidFill>
                <a:latin typeface="Arial" panose="020B0604020202020204" pitchFamily="34" charset="0"/>
              </a:rPr>
              <a:t>lutte biologique classique </a:t>
            </a:r>
            <a:r>
              <a:rPr lang="fr-FR" altLang="fr-FR" sz="1700" dirty="0">
                <a:solidFill>
                  <a:srgbClr val="7030A0"/>
                </a:solidFill>
                <a:latin typeface="Arial" panose="020B0604020202020204" pitchFamily="34" charset="0"/>
              </a:rPr>
              <a:t>» par l’introduction et l’acclimatation de prédateurs (qui chassent et tuent leurs proies), de parasites (qui se développent et se nourrissent au dépends de leur hôte causant une mort rapide ou différée), ou de pathogènes (qui infectent et tuent leurs hôte). Ceux-ci sont appelés « agents de lutte biologiques » ou « auxiliaires des cultures » dans les agro-systèmes.</a:t>
            </a:r>
          </a:p>
          <a:p>
            <a:pPr algn="just">
              <a:spcBef>
                <a:spcPct val="0"/>
              </a:spcBef>
              <a:buFontTx/>
              <a:buChar char="-"/>
            </a:pPr>
            <a:endParaRPr lang="fr-FR" altLang="fr-FR" sz="1700" dirty="0">
              <a:solidFill>
                <a:srgbClr val="7030A0"/>
              </a:solidFill>
              <a:latin typeface="Arial" panose="020B0604020202020204" pitchFamily="34" charset="0"/>
            </a:endParaRPr>
          </a:p>
          <a:p>
            <a:pPr algn="just">
              <a:spcBef>
                <a:spcPct val="0"/>
              </a:spcBef>
              <a:buFontTx/>
              <a:buChar char="-"/>
            </a:pPr>
            <a:r>
              <a:rPr lang="fr-FR" altLang="fr-FR" sz="1700" dirty="0">
                <a:solidFill>
                  <a:srgbClr val="7030A0"/>
                </a:solidFill>
                <a:latin typeface="Arial" panose="020B0604020202020204" pitchFamily="34" charset="0"/>
              </a:rPr>
              <a:t> La « </a:t>
            </a:r>
            <a:r>
              <a:rPr lang="fr-FR" altLang="fr-FR" sz="1700" b="1" dirty="0">
                <a:solidFill>
                  <a:srgbClr val="7030A0"/>
                </a:solidFill>
                <a:latin typeface="Arial" panose="020B0604020202020204" pitchFamily="34" charset="0"/>
              </a:rPr>
              <a:t>lutte autocide</a:t>
            </a:r>
            <a:r>
              <a:rPr lang="fr-FR" altLang="fr-FR" sz="1700" dirty="0">
                <a:solidFill>
                  <a:srgbClr val="7030A0"/>
                </a:solidFill>
                <a:latin typeface="Arial" panose="020B0604020202020204" pitchFamily="34" charset="0"/>
              </a:rPr>
              <a:t> » par l’introduction d’un individu de la même espèce, mais modifié (en général stérilisé). Suite à un lâcher massif d’insectes ravageurs mâles stérilisés par irradiation ou par des produits chimiques est réalisé, ceux-ci entrent en compétition avec les mâles normaux déjà présents et sont responsables d’accouplements stériles avec les femelles. Il en résulte une baisse du potentiel de reproduction et une décroissance rapide des effectifs de l’insecte ravageur de génération en génération. Cette méthode a été appliquée avec succès en 1962 dans le Sud des </a:t>
            </a:r>
            <a:r>
              <a:rPr lang="fr-FR" altLang="fr-FR" sz="1700" dirty="0" err="1">
                <a:solidFill>
                  <a:srgbClr val="7030A0"/>
                </a:solidFill>
                <a:latin typeface="Arial" panose="020B0604020202020204" pitchFamily="34" charset="0"/>
              </a:rPr>
              <a:t>Etat-Unis</a:t>
            </a:r>
            <a:r>
              <a:rPr lang="fr-FR" altLang="fr-FR" sz="1700" dirty="0">
                <a:solidFill>
                  <a:srgbClr val="7030A0"/>
                </a:solidFill>
                <a:latin typeface="Arial" panose="020B0604020202020204" pitchFamily="34" charset="0"/>
              </a:rPr>
              <a:t> et au Mexique contre la Lucilie bouchère </a:t>
            </a:r>
            <a:r>
              <a:rPr lang="fr-FR" altLang="fr-FR" sz="1700" i="1" dirty="0" err="1">
                <a:solidFill>
                  <a:srgbClr val="7030A0"/>
                </a:solidFill>
                <a:latin typeface="Arial" panose="020B0604020202020204" pitchFamily="34" charset="0"/>
              </a:rPr>
              <a:t>Cochlyomyia</a:t>
            </a:r>
            <a:r>
              <a:rPr lang="fr-FR" altLang="fr-FR" sz="1700" i="1" dirty="0">
                <a:solidFill>
                  <a:srgbClr val="7030A0"/>
                </a:solidFill>
                <a:latin typeface="Arial" panose="020B0604020202020204" pitchFamily="34" charset="0"/>
              </a:rPr>
              <a:t> </a:t>
            </a:r>
            <a:r>
              <a:rPr lang="fr-FR" altLang="fr-FR" sz="1700" i="1" dirty="0" err="1">
                <a:solidFill>
                  <a:srgbClr val="7030A0"/>
                </a:solidFill>
                <a:latin typeface="Arial" panose="020B0604020202020204" pitchFamily="34" charset="0"/>
              </a:rPr>
              <a:t>hominivorax</a:t>
            </a:r>
            <a:r>
              <a:rPr lang="fr-FR" altLang="fr-FR" sz="1700" i="1" dirty="0">
                <a:solidFill>
                  <a:srgbClr val="7030A0"/>
                </a:solidFill>
                <a:latin typeface="Arial" panose="020B0604020202020204" pitchFamily="34" charset="0"/>
              </a:rPr>
              <a:t> </a:t>
            </a:r>
            <a:r>
              <a:rPr lang="fr-FR" altLang="fr-FR" sz="1700" dirty="0">
                <a:solidFill>
                  <a:srgbClr val="7030A0"/>
                </a:solidFill>
                <a:latin typeface="Arial" panose="020B0604020202020204" pitchFamily="34" charset="0"/>
              </a:rPr>
              <a:t>(Diptères), une mouche dont les asticots se développent dans les plaies du bétail et des animaux sauvages, avec le lâcher de 6 milliards de mâles stériles.</a:t>
            </a:r>
          </a:p>
          <a:p>
            <a:pPr algn="just">
              <a:spcBef>
                <a:spcPct val="0"/>
              </a:spcBef>
              <a:buFontTx/>
              <a:buChar char="-"/>
            </a:pPr>
            <a:endParaRPr lang="fr-FR" altLang="fr-FR" sz="1700" dirty="0">
              <a:solidFill>
                <a:srgbClr val="7030A0"/>
              </a:solidFill>
              <a:latin typeface="Arial" panose="020B0604020202020204" pitchFamily="34" charset="0"/>
            </a:endParaRPr>
          </a:p>
          <a:p>
            <a:pPr algn="just">
              <a:spcBef>
                <a:spcPct val="0"/>
              </a:spcBef>
              <a:buFontTx/>
              <a:buChar char="-"/>
            </a:pPr>
            <a:r>
              <a:rPr lang="fr-FR" altLang="fr-FR" sz="1700" dirty="0">
                <a:solidFill>
                  <a:srgbClr val="7030A0"/>
                </a:solidFill>
                <a:latin typeface="Arial" panose="020B0604020202020204" pitchFamily="34" charset="0"/>
              </a:rPr>
              <a:t> La « </a:t>
            </a:r>
            <a:r>
              <a:rPr lang="fr-FR" altLang="fr-FR" sz="1700" b="1" dirty="0">
                <a:solidFill>
                  <a:srgbClr val="7030A0"/>
                </a:solidFill>
                <a:latin typeface="Arial" panose="020B0604020202020204" pitchFamily="34" charset="0"/>
              </a:rPr>
              <a:t>lutte </a:t>
            </a:r>
            <a:r>
              <a:rPr lang="fr-FR" altLang="fr-FR" sz="1700" b="1" dirty="0" err="1">
                <a:solidFill>
                  <a:srgbClr val="7030A0"/>
                </a:solidFill>
                <a:latin typeface="Arial" panose="020B0604020202020204" pitchFamily="34" charset="0"/>
              </a:rPr>
              <a:t>inondative</a:t>
            </a:r>
            <a:r>
              <a:rPr lang="fr-FR" altLang="fr-FR" sz="1700" b="1" dirty="0">
                <a:solidFill>
                  <a:srgbClr val="7030A0"/>
                </a:solidFill>
                <a:latin typeface="Arial" panose="020B0604020202020204" pitchFamily="34" charset="0"/>
              </a:rPr>
              <a:t> </a:t>
            </a:r>
            <a:r>
              <a:rPr lang="fr-FR" altLang="fr-FR" sz="1700" dirty="0">
                <a:solidFill>
                  <a:srgbClr val="7030A0"/>
                </a:solidFill>
                <a:latin typeface="Arial" panose="020B0604020202020204" pitchFamily="34" charset="0"/>
              </a:rPr>
              <a:t>» par des lâchers massifs et saisonniers d’espèces auxiliaires indigènes ou introduites. Des lâchers de 200 000 à 350 000 guêpes trichogrammes </a:t>
            </a:r>
            <a:r>
              <a:rPr lang="fr-FR" altLang="fr-FR" sz="1700" i="1" dirty="0" err="1">
                <a:solidFill>
                  <a:srgbClr val="7030A0"/>
                </a:solidFill>
                <a:latin typeface="Arial" panose="020B0604020202020204" pitchFamily="34" charset="0"/>
              </a:rPr>
              <a:t>Trichogramma</a:t>
            </a:r>
            <a:r>
              <a:rPr lang="fr-FR" altLang="fr-FR" sz="1700" dirty="0">
                <a:solidFill>
                  <a:srgbClr val="7030A0"/>
                </a:solidFill>
                <a:latin typeface="Arial" panose="020B0604020202020204" pitchFamily="34" charset="0"/>
              </a:rPr>
              <a:t> (Hyménoptères, </a:t>
            </a:r>
            <a:r>
              <a:rPr lang="fr-FR" altLang="fr-FR" sz="1700" i="1" dirty="0" err="1">
                <a:solidFill>
                  <a:srgbClr val="7030A0"/>
                </a:solidFill>
                <a:latin typeface="Arial" panose="020B0604020202020204" pitchFamily="34" charset="0"/>
              </a:rPr>
              <a:t>Trichogrammatidae</a:t>
            </a:r>
            <a:r>
              <a:rPr lang="fr-FR" altLang="fr-FR" sz="1700" dirty="0">
                <a:solidFill>
                  <a:srgbClr val="7030A0"/>
                </a:solidFill>
                <a:latin typeface="Arial" panose="020B0604020202020204" pitchFamily="34" charset="0"/>
              </a:rPr>
              <a:t>) par hectare sont effectués pour la lutte contre la Pyrale du maïs </a:t>
            </a:r>
            <a:r>
              <a:rPr lang="fr-FR" altLang="fr-FR" sz="1700" i="1" dirty="0" err="1">
                <a:solidFill>
                  <a:srgbClr val="7030A0"/>
                </a:solidFill>
                <a:latin typeface="Arial" panose="020B0604020202020204" pitchFamily="34" charset="0"/>
              </a:rPr>
              <a:t>Ostrinia</a:t>
            </a:r>
            <a:r>
              <a:rPr lang="fr-FR" altLang="fr-FR" sz="1700" i="1" dirty="0">
                <a:solidFill>
                  <a:srgbClr val="7030A0"/>
                </a:solidFill>
                <a:latin typeface="Arial" panose="020B0604020202020204" pitchFamily="34" charset="0"/>
              </a:rPr>
              <a:t> </a:t>
            </a:r>
            <a:r>
              <a:rPr lang="fr-FR" altLang="fr-FR" sz="1700" i="1" dirty="0" err="1">
                <a:solidFill>
                  <a:srgbClr val="7030A0"/>
                </a:solidFill>
                <a:latin typeface="Arial" panose="020B0604020202020204" pitchFamily="34" charset="0"/>
              </a:rPr>
              <a:t>nubulabis</a:t>
            </a:r>
            <a:r>
              <a:rPr lang="fr-FR" altLang="fr-FR" sz="1700" i="1" dirty="0">
                <a:solidFill>
                  <a:srgbClr val="7030A0"/>
                </a:solidFill>
                <a:latin typeface="Arial" panose="020B0604020202020204" pitchFamily="34" charset="0"/>
              </a:rPr>
              <a:t> </a:t>
            </a:r>
            <a:r>
              <a:rPr lang="fr-FR" altLang="fr-FR" sz="1700" dirty="0">
                <a:solidFill>
                  <a:srgbClr val="7030A0"/>
                </a:solidFill>
                <a:latin typeface="Arial" panose="020B0604020202020204" pitchFamily="34" charset="0"/>
              </a:rPr>
              <a:t>(</a:t>
            </a:r>
            <a:r>
              <a:rPr lang="fr-FR" altLang="fr-FR" sz="1700" dirty="0" err="1">
                <a:solidFill>
                  <a:srgbClr val="7030A0"/>
                </a:solidFill>
                <a:latin typeface="Arial" panose="020B0604020202020204" pitchFamily="34" charset="0"/>
              </a:rPr>
              <a:t>Lepidoptères</a:t>
            </a:r>
            <a:r>
              <a:rPr lang="fr-FR" altLang="fr-FR" sz="1700" dirty="0">
                <a:solidFill>
                  <a:srgbClr val="7030A0"/>
                </a:solidFill>
                <a:latin typeface="Arial" panose="020B0604020202020204" pitchFamily="34" charset="0"/>
              </a:rPr>
              <a:t>, Pyralidés) en France [elle concerne les grandes cultures ou « cultures industrielles »].                                                           </a:t>
            </a:r>
            <a:r>
              <a:rPr lang="fr-FR" altLang="fr-FR" dirty="0">
                <a:solidFill>
                  <a:srgbClr val="7030A0"/>
                </a:solidFill>
                <a:latin typeface="Arial" panose="020B0604020202020204" pitchFamily="34" charset="0"/>
              </a:rPr>
              <a:t>(voir la suite : page suivante =&gt;)</a:t>
            </a:r>
            <a:endParaRPr lang="fr-FR" altLang="fr-FR" sz="1700" dirty="0">
              <a:solidFill>
                <a:srgbClr val="7030A0"/>
              </a:solidFill>
              <a:latin typeface="Arial" panose="020B0604020202020204" pitchFamily="34" charset="0"/>
            </a:endParaRPr>
          </a:p>
        </p:txBody>
      </p:sp>
      <p:sp>
        <p:nvSpPr>
          <p:cNvPr id="8" name="Espace réservé du numéro de diapositive 1">
            <a:extLst>
              <a:ext uri="{FF2B5EF4-FFF2-40B4-BE49-F238E27FC236}">
                <a16:creationId xmlns:a16="http://schemas.microsoft.com/office/drawing/2014/main" id="{CE0A0F7D-1414-4124-A6B4-252DBADAEAD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43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006617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FCC64-B6B5-479B-97F7-4FDBA6A724F3}"/>
              </a:ext>
            </a:extLst>
          </p:cNvPr>
          <p:cNvSpPr/>
          <p:nvPr/>
        </p:nvSpPr>
        <p:spPr>
          <a:xfrm>
            <a:off x="78890" y="1290828"/>
            <a:ext cx="4878259" cy="369332"/>
          </a:xfrm>
          <a:prstGeom prst="rect">
            <a:avLst/>
          </a:prstGeom>
        </p:spPr>
        <p:txBody>
          <a:bodyPr wrap="none">
            <a:spAutoFit/>
          </a:bodyPr>
          <a:lstStyle/>
          <a:p>
            <a:r>
              <a:rPr lang="fr-FR" b="1" dirty="0">
                <a:solidFill>
                  <a:srgbClr val="7030A0"/>
                </a:solidFill>
                <a:latin typeface="Arial" charset="0"/>
              </a:rPr>
              <a:t>5.4. Stratégies de la lutte biologique (suite)</a:t>
            </a:r>
            <a:endParaRPr lang="fr-FR" dirty="0"/>
          </a:p>
        </p:txBody>
      </p:sp>
      <p:sp>
        <p:nvSpPr>
          <p:cNvPr id="3" name="Rectangle 2">
            <a:extLst>
              <a:ext uri="{FF2B5EF4-FFF2-40B4-BE49-F238E27FC236}">
                <a16:creationId xmlns:a16="http://schemas.microsoft.com/office/drawing/2014/main" id="{CDDF84FC-97A2-4824-8299-35090662F584}"/>
              </a:ext>
            </a:extLst>
          </p:cNvPr>
          <p:cNvSpPr/>
          <p:nvPr/>
        </p:nvSpPr>
        <p:spPr>
          <a:xfrm>
            <a:off x="78890" y="806823"/>
            <a:ext cx="3524922" cy="400110"/>
          </a:xfrm>
          <a:prstGeom prst="rect">
            <a:avLst/>
          </a:prstGeom>
        </p:spPr>
        <p:txBody>
          <a:bodyPr wrap="square">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biologique (suite)</a:t>
            </a:r>
            <a:endParaRPr lang="fr-FR" altLang="fr-FR" sz="2000" dirty="0">
              <a:solidFill>
                <a:srgbClr val="7030A0"/>
              </a:solidFill>
              <a:latin typeface="Arial" panose="020B0604020202020204" pitchFamily="34" charset="0"/>
            </a:endParaRPr>
          </a:p>
        </p:txBody>
      </p:sp>
      <p:sp>
        <p:nvSpPr>
          <p:cNvPr id="4" name="WordArt 4">
            <a:extLst>
              <a:ext uri="{FF2B5EF4-FFF2-40B4-BE49-F238E27FC236}">
                <a16:creationId xmlns:a16="http://schemas.microsoft.com/office/drawing/2014/main" id="{E191FD89-E32A-49D7-9EEB-DB298DD51133}"/>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 name="Rectangle 4">
            <a:extLst>
              <a:ext uri="{FF2B5EF4-FFF2-40B4-BE49-F238E27FC236}">
                <a16:creationId xmlns:a16="http://schemas.microsoft.com/office/drawing/2014/main" id="{3E7A15B7-30E2-4F6D-B925-CC780581EA84}"/>
              </a:ext>
            </a:extLst>
          </p:cNvPr>
          <p:cNvSpPr/>
          <p:nvPr/>
        </p:nvSpPr>
        <p:spPr>
          <a:xfrm>
            <a:off x="78890" y="1731891"/>
            <a:ext cx="11797552" cy="3093154"/>
          </a:xfrm>
          <a:prstGeom prst="rect">
            <a:avLst/>
          </a:prstGeom>
        </p:spPr>
        <p:txBody>
          <a:bodyPr wrap="square">
            <a:spAutoFit/>
          </a:bodyPr>
          <a:lstStyle/>
          <a:p>
            <a:pPr algn="just">
              <a:spcBef>
                <a:spcPct val="0"/>
              </a:spcBef>
            </a:pPr>
            <a:r>
              <a:rPr lang="fr-FR" altLang="fr-FR" sz="1700" dirty="0">
                <a:solidFill>
                  <a:srgbClr val="7030A0"/>
                </a:solidFill>
                <a:latin typeface="Arial" panose="020B0604020202020204" pitchFamily="34" charset="0"/>
              </a:rPr>
              <a:t>- La « </a:t>
            </a:r>
            <a:r>
              <a:rPr lang="fr-FR" altLang="fr-FR" sz="1700" b="1" dirty="0">
                <a:solidFill>
                  <a:srgbClr val="7030A0"/>
                </a:solidFill>
                <a:latin typeface="Arial" panose="020B0604020202020204" pitchFamily="34" charset="0"/>
              </a:rPr>
              <a:t>lutte microbiologique </a:t>
            </a:r>
            <a:r>
              <a:rPr lang="fr-FR" altLang="fr-FR" sz="1700" dirty="0">
                <a:solidFill>
                  <a:srgbClr val="7030A0"/>
                </a:solidFill>
                <a:latin typeface="Arial" panose="020B0604020202020204" pitchFamily="34" charset="0"/>
              </a:rPr>
              <a:t>» par l’utilisation de micro-organismes souvent conditionnés comme des insecticides, appelés également insecticides microbiens ou «</a:t>
            </a:r>
            <a:r>
              <a:rPr lang="fr-FR" altLang="fr-FR" sz="1700" b="1" dirty="0">
                <a:solidFill>
                  <a:srgbClr val="7030A0"/>
                </a:solidFill>
                <a:latin typeface="Arial" panose="020B0604020202020204" pitchFamily="34" charset="0"/>
              </a:rPr>
              <a:t> biopesticides</a:t>
            </a:r>
            <a:r>
              <a:rPr lang="fr-FR" altLang="fr-FR" sz="1700" dirty="0">
                <a:solidFill>
                  <a:srgbClr val="7030A0"/>
                </a:solidFill>
                <a:latin typeface="Arial" panose="020B0604020202020204" pitchFamily="34" charset="0"/>
              </a:rPr>
              <a:t> ». </a:t>
            </a:r>
          </a:p>
          <a:p>
            <a:pPr algn="just">
              <a:spcBef>
                <a:spcPct val="0"/>
              </a:spcBef>
            </a:pPr>
            <a:endParaRPr lang="fr-FR" altLang="fr-FR" sz="1700" dirty="0">
              <a:solidFill>
                <a:srgbClr val="7030A0"/>
              </a:solidFill>
              <a:latin typeface="Arial" panose="020B0604020202020204" pitchFamily="34" charset="0"/>
            </a:endParaRPr>
          </a:p>
          <a:p>
            <a:pPr algn="just">
              <a:spcBef>
                <a:spcPct val="0"/>
              </a:spcBef>
            </a:pPr>
            <a:r>
              <a:rPr lang="fr-FR" altLang="fr-FR" sz="1700" i="1" dirty="0">
                <a:solidFill>
                  <a:srgbClr val="7030A0"/>
                </a:solidFill>
                <a:latin typeface="Arial" panose="020B0604020202020204" pitchFamily="34" charset="0"/>
              </a:rPr>
              <a:t>Bacillus </a:t>
            </a:r>
            <a:r>
              <a:rPr lang="fr-FR" altLang="fr-FR" sz="1700" i="1" dirty="0" err="1">
                <a:solidFill>
                  <a:srgbClr val="7030A0"/>
                </a:solidFill>
                <a:latin typeface="Arial" panose="020B0604020202020204" pitchFamily="34" charset="0"/>
              </a:rPr>
              <a:t>thuringensis</a:t>
            </a:r>
            <a:r>
              <a:rPr lang="fr-FR" altLang="fr-FR" sz="1700" i="1" dirty="0">
                <a:solidFill>
                  <a:srgbClr val="7030A0"/>
                </a:solidFill>
                <a:latin typeface="Arial" panose="020B0604020202020204" pitchFamily="34" charset="0"/>
              </a:rPr>
              <a:t> (connu sous le nom « </a:t>
            </a:r>
            <a:r>
              <a:rPr lang="fr-FR" altLang="fr-FR" sz="1700" i="1" dirty="0" err="1">
                <a:solidFill>
                  <a:srgbClr val="7030A0"/>
                </a:solidFill>
                <a:latin typeface="Arial" panose="020B0604020202020204" pitchFamily="34" charset="0"/>
              </a:rPr>
              <a:t>Bt</a:t>
            </a:r>
            <a:r>
              <a:rPr lang="fr-FR" altLang="fr-FR" sz="1700" i="1" dirty="0">
                <a:solidFill>
                  <a:srgbClr val="7030A0"/>
                </a:solidFill>
                <a:latin typeface="Arial" panose="020B0604020202020204" pitchFamily="34" charset="0"/>
              </a:rPr>
              <a:t> ») qui produit une protéine toxique contre </a:t>
            </a:r>
            <a:r>
              <a:rPr lang="fr-FR" altLang="fr-FR" sz="1700" dirty="0">
                <a:solidFill>
                  <a:srgbClr val="7030A0"/>
                </a:solidFill>
                <a:latin typeface="Arial" panose="020B0604020202020204" pitchFamily="34" charset="0"/>
              </a:rPr>
              <a:t>les insectes est cultivé artificiellement et commercialisé dans le monde à grande échelle. Il possède plusieurs souches (appelés « </a:t>
            </a:r>
            <a:r>
              <a:rPr lang="fr-FR" altLang="fr-FR" sz="1700" dirty="0" err="1">
                <a:solidFill>
                  <a:srgbClr val="7030A0"/>
                </a:solidFill>
                <a:latin typeface="Arial" panose="020B0604020202020204" pitchFamily="34" charset="0"/>
              </a:rPr>
              <a:t>pathotypes</a:t>
            </a:r>
            <a:r>
              <a:rPr lang="fr-FR" altLang="fr-FR" sz="1700" dirty="0">
                <a:solidFill>
                  <a:srgbClr val="7030A0"/>
                </a:solidFill>
                <a:latin typeface="Arial" panose="020B0604020202020204" pitchFamily="34" charset="0"/>
              </a:rPr>
              <a:t> ») spécifiques contre les larves de Lépidoptères (notamment la Pyrale du maïs), Coléoptères et Diptères (notamment les moustiques et les simulies). En Nouvelle-Zélande, la variété </a:t>
            </a:r>
            <a:r>
              <a:rPr lang="fr-FR" altLang="fr-FR" sz="1700" i="1" dirty="0">
                <a:solidFill>
                  <a:srgbClr val="7030A0"/>
                </a:solidFill>
                <a:latin typeface="Arial" panose="020B0604020202020204" pitchFamily="34" charset="0"/>
              </a:rPr>
              <a:t>B. </a:t>
            </a:r>
            <a:r>
              <a:rPr lang="fr-FR" altLang="fr-FR" sz="1700" i="1" dirty="0" err="1">
                <a:solidFill>
                  <a:srgbClr val="7030A0"/>
                </a:solidFill>
                <a:latin typeface="Arial" panose="020B0604020202020204" pitchFamily="34" charset="0"/>
              </a:rPr>
              <a:t>thuringensis</a:t>
            </a:r>
            <a:r>
              <a:rPr lang="fr-FR" altLang="fr-FR" sz="1700" i="1" dirty="0">
                <a:solidFill>
                  <a:srgbClr val="7030A0"/>
                </a:solidFill>
                <a:latin typeface="Arial" panose="020B0604020202020204" pitchFamily="34" charset="0"/>
              </a:rPr>
              <a:t> var. </a:t>
            </a:r>
            <a:r>
              <a:rPr lang="fr-FR" altLang="fr-FR" sz="1700" i="1" dirty="0" err="1">
                <a:solidFill>
                  <a:srgbClr val="7030A0"/>
                </a:solidFill>
                <a:latin typeface="Arial" panose="020B0604020202020204" pitchFamily="34" charset="0"/>
              </a:rPr>
              <a:t>kurstaki</a:t>
            </a:r>
            <a:r>
              <a:rPr lang="fr-FR" altLang="fr-FR" sz="1700" i="1" dirty="0">
                <a:solidFill>
                  <a:srgbClr val="7030A0"/>
                </a:solidFill>
                <a:latin typeface="Arial" panose="020B0604020202020204" pitchFamily="34" charset="0"/>
              </a:rPr>
              <a:t>, </a:t>
            </a:r>
            <a:r>
              <a:rPr lang="fr-FR" altLang="fr-FR" sz="1700" dirty="0">
                <a:solidFill>
                  <a:srgbClr val="7030A0"/>
                </a:solidFill>
                <a:latin typeface="Arial" panose="020B0604020202020204" pitchFamily="34" charset="0"/>
              </a:rPr>
              <a:t>commercialisée sous le nom « </a:t>
            </a:r>
            <a:r>
              <a:rPr lang="fr-FR" altLang="fr-FR" sz="1700" dirty="0" err="1">
                <a:solidFill>
                  <a:srgbClr val="7030A0"/>
                </a:solidFill>
                <a:latin typeface="Arial" panose="020B0604020202020204" pitchFamily="34" charset="0"/>
              </a:rPr>
              <a:t>Foray</a:t>
            </a:r>
            <a:r>
              <a:rPr lang="fr-FR" altLang="fr-FR" sz="1700" dirty="0">
                <a:solidFill>
                  <a:srgbClr val="7030A0"/>
                </a:solidFill>
                <a:latin typeface="Arial" panose="020B0604020202020204" pitchFamily="34" charset="0"/>
              </a:rPr>
              <a:t> 48B », a été utilisée en pulvérisation massive aérienne pour éliminer le papillon ravageur </a:t>
            </a:r>
            <a:r>
              <a:rPr lang="fr-FR" altLang="fr-FR" sz="1700" i="1" dirty="0" err="1">
                <a:solidFill>
                  <a:srgbClr val="7030A0"/>
                </a:solidFill>
                <a:latin typeface="Arial" panose="020B0604020202020204" pitchFamily="34" charset="0"/>
              </a:rPr>
              <a:t>Orgyia</a:t>
            </a:r>
            <a:r>
              <a:rPr lang="fr-FR" altLang="fr-FR" sz="1700" i="1" dirty="0">
                <a:solidFill>
                  <a:srgbClr val="7030A0"/>
                </a:solidFill>
                <a:latin typeface="Arial" panose="020B0604020202020204" pitchFamily="34" charset="0"/>
              </a:rPr>
              <a:t> </a:t>
            </a:r>
            <a:r>
              <a:rPr lang="fr-FR" altLang="fr-FR" sz="1700" i="1" dirty="0" err="1">
                <a:solidFill>
                  <a:srgbClr val="7030A0"/>
                </a:solidFill>
                <a:latin typeface="Arial" panose="020B0604020202020204" pitchFamily="34" charset="0"/>
              </a:rPr>
              <a:t>thyellina</a:t>
            </a:r>
            <a:r>
              <a:rPr lang="fr-FR" altLang="fr-FR" sz="1700" i="1" dirty="0">
                <a:solidFill>
                  <a:srgbClr val="7030A0"/>
                </a:solidFill>
                <a:latin typeface="Arial" panose="020B0604020202020204" pitchFamily="34" charset="0"/>
              </a:rPr>
              <a:t> (« white-</a:t>
            </a:r>
            <a:r>
              <a:rPr lang="fr-FR" altLang="fr-FR" sz="1700" i="1" dirty="0" err="1">
                <a:solidFill>
                  <a:srgbClr val="7030A0"/>
                </a:solidFill>
                <a:latin typeface="Arial" panose="020B0604020202020204" pitchFamily="34" charset="0"/>
              </a:rPr>
              <a:t>spotted</a:t>
            </a:r>
            <a:r>
              <a:rPr lang="fr-FR" altLang="fr-FR" sz="1700" i="1" dirty="0">
                <a:solidFill>
                  <a:srgbClr val="7030A0"/>
                </a:solidFill>
                <a:latin typeface="Arial" panose="020B0604020202020204" pitchFamily="34" charset="0"/>
              </a:rPr>
              <a:t> </a:t>
            </a:r>
            <a:r>
              <a:rPr lang="fr-FR" altLang="fr-FR" sz="1700" i="1" dirty="0" err="1">
                <a:solidFill>
                  <a:srgbClr val="7030A0"/>
                </a:solidFill>
                <a:latin typeface="Arial" panose="020B0604020202020204" pitchFamily="34" charset="0"/>
              </a:rPr>
              <a:t>tussock</a:t>
            </a:r>
            <a:r>
              <a:rPr lang="fr-FR" altLang="fr-FR" sz="1700" i="1" dirty="0">
                <a:solidFill>
                  <a:srgbClr val="7030A0"/>
                </a:solidFill>
                <a:latin typeface="Arial" panose="020B0604020202020204" pitchFamily="34" charset="0"/>
              </a:rPr>
              <a:t> </a:t>
            </a:r>
            <a:r>
              <a:rPr lang="fr-FR" altLang="fr-FR" sz="1700" i="1" dirty="0" err="1">
                <a:solidFill>
                  <a:srgbClr val="7030A0"/>
                </a:solidFill>
                <a:latin typeface="Arial" panose="020B0604020202020204" pitchFamily="34" charset="0"/>
              </a:rPr>
              <a:t>moth</a:t>
            </a:r>
            <a:r>
              <a:rPr lang="fr-FR" altLang="fr-FR" sz="1700" i="1" dirty="0">
                <a:solidFill>
                  <a:srgbClr val="7030A0"/>
                </a:solidFill>
                <a:latin typeface="Arial" panose="020B0604020202020204" pitchFamily="34" charset="0"/>
              </a:rPr>
              <a:t> », Lépidoptères, </a:t>
            </a:r>
            <a:r>
              <a:rPr lang="fr-FR" altLang="fr-FR" sz="1700" i="1" dirty="0" err="1">
                <a:solidFill>
                  <a:srgbClr val="7030A0"/>
                </a:solidFill>
                <a:latin typeface="Arial" panose="020B0604020202020204" pitchFamily="34" charset="0"/>
              </a:rPr>
              <a:t>Lymantriidés</a:t>
            </a:r>
            <a:r>
              <a:rPr lang="fr-FR" altLang="fr-FR" sz="1700" i="1" dirty="0">
                <a:solidFill>
                  <a:srgbClr val="7030A0"/>
                </a:solidFill>
                <a:latin typeface="Arial" panose="020B0604020202020204" pitchFamily="34" charset="0"/>
              </a:rPr>
              <a:t>) originaire d’Asie et détecté précocement à Auckland </a:t>
            </a:r>
            <a:r>
              <a:rPr lang="fr-FR" altLang="fr-FR" sz="1700" dirty="0">
                <a:solidFill>
                  <a:srgbClr val="7030A0"/>
                </a:solidFill>
                <a:latin typeface="Arial" panose="020B0604020202020204" pitchFamily="34" charset="0"/>
              </a:rPr>
              <a:t>en 1996.</a:t>
            </a:r>
          </a:p>
          <a:p>
            <a:pPr>
              <a:spcBef>
                <a:spcPct val="0"/>
              </a:spcBef>
            </a:pPr>
            <a:endParaRPr lang="fr-FR" altLang="fr-FR" dirty="0">
              <a:solidFill>
                <a:srgbClr val="7030A0"/>
              </a:solidFill>
              <a:latin typeface="Arial" panose="020B0604020202020204" pitchFamily="34" charset="0"/>
            </a:endParaRPr>
          </a:p>
          <a:p>
            <a:pPr>
              <a:spcBef>
                <a:spcPct val="0"/>
              </a:spcBef>
            </a:pPr>
            <a:r>
              <a:rPr lang="fr-FR" altLang="fr-FR" sz="1200" dirty="0">
                <a:solidFill>
                  <a:srgbClr val="7030A0"/>
                </a:solidFill>
                <a:latin typeface="Arial" panose="020B0604020202020204" pitchFamily="34" charset="0"/>
              </a:rPr>
              <a:t>Source : </a:t>
            </a:r>
            <a:r>
              <a:rPr lang="fr-FR" altLang="fr-FR" sz="1200" i="1" dirty="0">
                <a:solidFill>
                  <a:srgbClr val="7030A0"/>
                </a:solidFill>
                <a:latin typeface="Arial" panose="020B0604020202020204" pitchFamily="34" charset="0"/>
              </a:rPr>
              <a:t>LA LUTTE BIOLOGIQUE CONTRE LES ESPECES INTRODUITES ENVAHISSANTES : SOLUTION MIRACLE OU METHODE RISQUEE</a:t>
            </a:r>
            <a:r>
              <a:rPr lang="fr-FR" altLang="fr-FR" sz="1200" dirty="0">
                <a:solidFill>
                  <a:srgbClr val="7030A0"/>
                </a:solidFill>
                <a:latin typeface="Arial" panose="020B0604020202020204" pitchFamily="34" charset="0"/>
              </a:rPr>
              <a:t>, J.-Y. MEYER, Délégation à la Recherche, </a:t>
            </a:r>
            <a:r>
              <a:rPr lang="fr-FR" altLang="fr-FR" sz="1200" dirty="0">
                <a:solidFill>
                  <a:srgbClr val="7030A0"/>
                </a:solidFill>
                <a:latin typeface="Arial" panose="020B0604020202020204" pitchFamily="34" charset="0"/>
                <a:hlinkClick r:id="rId2"/>
              </a:rPr>
              <a:t>http://www.li-an.fr/jyves/Meyer_2002_Fiche_Technique_Lutte_Biologique.pdf</a:t>
            </a:r>
            <a:r>
              <a:rPr lang="fr-FR" altLang="fr-FR" sz="1200" dirty="0">
                <a:solidFill>
                  <a:srgbClr val="7030A0"/>
                </a:solidFill>
                <a:latin typeface="Arial" panose="020B0604020202020204" pitchFamily="34" charset="0"/>
              </a:rPr>
              <a:t>  </a:t>
            </a:r>
          </a:p>
        </p:txBody>
      </p:sp>
      <p:sp>
        <p:nvSpPr>
          <p:cNvPr id="6" name="Espace réservé du numéro de diapositive 1">
            <a:extLst>
              <a:ext uri="{FF2B5EF4-FFF2-40B4-BE49-F238E27FC236}">
                <a16:creationId xmlns:a16="http://schemas.microsoft.com/office/drawing/2014/main" id="{171B8541-2C0B-4E83-BD93-E3069E2A172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44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473139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D47071-1EB4-4F9C-AABA-89F427F0636D}"/>
              </a:ext>
            </a:extLst>
          </p:cNvPr>
          <p:cNvSpPr/>
          <p:nvPr/>
        </p:nvSpPr>
        <p:spPr>
          <a:xfrm>
            <a:off x="87602" y="3364933"/>
            <a:ext cx="11431793" cy="1477328"/>
          </a:xfrm>
          <a:prstGeom prst="rect">
            <a:avLst/>
          </a:prstGeom>
        </p:spPr>
        <p:txBody>
          <a:bodyPr wrap="square">
            <a:spAutoFit/>
          </a:bodyPr>
          <a:lstStyle/>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insectes entomophages, prédateurs et parasitoïdes  (Coccinelle </a:t>
            </a:r>
            <a:r>
              <a:rPr lang="fr-FR" altLang="fr-FR" i="1" dirty="0" err="1">
                <a:solidFill>
                  <a:srgbClr val="7030A0"/>
                </a:solidFill>
                <a:latin typeface="Arial" panose="020B0604020202020204" pitchFamily="34" charset="0"/>
              </a:rPr>
              <a:t>Cryptolaemus</a:t>
            </a:r>
            <a:r>
              <a:rPr lang="fr-FR" altLang="fr-FR" dirty="0">
                <a:solidFill>
                  <a:srgbClr val="7030A0"/>
                </a:solidFill>
                <a:latin typeface="Arial" panose="020B0604020202020204" pitchFamily="34" charset="0"/>
              </a:rPr>
              <a:t> (anti cochenilles), Chrysope anti pucerons (</a:t>
            </a:r>
            <a:r>
              <a:rPr lang="fr-FR" altLang="fr-FR" i="1" dirty="0" err="1">
                <a:solidFill>
                  <a:srgbClr val="7030A0"/>
                </a:solidFill>
                <a:latin typeface="Arial" panose="020B0604020202020204" pitchFamily="34" charset="0"/>
              </a:rPr>
              <a:t>Chrysoperla</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carnea</a:t>
            </a:r>
            <a:r>
              <a:rPr lang="fr-FR" altLang="fr-FR" dirty="0">
                <a:solidFill>
                  <a:srgbClr val="7030A0"/>
                </a:solidFill>
                <a:latin typeface="Arial" panose="020B0604020202020204" pitchFamily="34" charset="0"/>
              </a:rPr>
              <a:t>) etc. etc. ... (voir page suivante)</a:t>
            </a: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animaux insectivores (hérissons, en les favorisant dans votre jardin ...).</a:t>
            </a: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Piège phéromone, par exemple contre certaines mouches (</a:t>
            </a:r>
            <a:r>
              <a:rPr lang="fr-FR" altLang="fr-FR" i="1" dirty="0" err="1">
                <a:solidFill>
                  <a:srgbClr val="7030A0"/>
                </a:solidFill>
                <a:latin typeface="Arial" panose="020B0604020202020204" pitchFamily="34" charset="0"/>
              </a:rPr>
              <a:t>Ceratitis</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capitata</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Dacus</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oleae</a:t>
            </a:r>
            <a:r>
              <a:rPr lang="fr-FR" altLang="fr-FR" i="1" dirty="0">
                <a:solidFill>
                  <a:srgbClr val="7030A0"/>
                </a:solidFill>
                <a:latin typeface="Arial" panose="020B0604020202020204" pitchFamily="34" charset="0"/>
              </a:rPr>
              <a:t> </a:t>
            </a:r>
            <a:r>
              <a:rPr lang="fr-FR" altLang="fr-FR" dirty="0">
                <a:solidFill>
                  <a:srgbClr val="7030A0"/>
                </a:solidFill>
                <a:latin typeface="Arial" panose="020B0604020202020204" pitchFamily="34" charset="0"/>
              </a:rPr>
              <a:t>...).</a:t>
            </a: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Anti limaces a) sous forme de pièges rempli de bière, b) ruban autocollant etc. </a:t>
            </a:r>
          </a:p>
        </p:txBody>
      </p:sp>
      <p:sp>
        <p:nvSpPr>
          <p:cNvPr id="3" name="Rectangle 2">
            <a:extLst>
              <a:ext uri="{FF2B5EF4-FFF2-40B4-BE49-F238E27FC236}">
                <a16:creationId xmlns:a16="http://schemas.microsoft.com/office/drawing/2014/main" id="{D2E250CB-C737-442D-A772-8FA232D3EE2A}"/>
              </a:ext>
            </a:extLst>
          </p:cNvPr>
          <p:cNvSpPr/>
          <p:nvPr/>
        </p:nvSpPr>
        <p:spPr>
          <a:xfrm>
            <a:off x="78890" y="1290828"/>
            <a:ext cx="4878259" cy="369332"/>
          </a:xfrm>
          <a:prstGeom prst="rect">
            <a:avLst/>
          </a:prstGeom>
        </p:spPr>
        <p:txBody>
          <a:bodyPr wrap="none">
            <a:spAutoFit/>
          </a:bodyPr>
          <a:lstStyle/>
          <a:p>
            <a:r>
              <a:rPr lang="fr-FR" b="1" dirty="0">
                <a:solidFill>
                  <a:srgbClr val="7030A0"/>
                </a:solidFill>
                <a:latin typeface="Arial" charset="0"/>
              </a:rPr>
              <a:t>5.4. Stratégies de la lutte biologique (suite)</a:t>
            </a:r>
            <a:endParaRPr lang="fr-FR" dirty="0"/>
          </a:p>
        </p:txBody>
      </p:sp>
      <p:sp>
        <p:nvSpPr>
          <p:cNvPr id="4" name="Rectangle 3">
            <a:extLst>
              <a:ext uri="{FF2B5EF4-FFF2-40B4-BE49-F238E27FC236}">
                <a16:creationId xmlns:a16="http://schemas.microsoft.com/office/drawing/2014/main" id="{D14DD8AE-5023-49A5-B56F-FA8B30D3357A}"/>
              </a:ext>
            </a:extLst>
          </p:cNvPr>
          <p:cNvSpPr/>
          <p:nvPr/>
        </p:nvSpPr>
        <p:spPr>
          <a:xfrm>
            <a:off x="78890" y="806823"/>
            <a:ext cx="3524922" cy="400110"/>
          </a:xfrm>
          <a:prstGeom prst="rect">
            <a:avLst/>
          </a:prstGeom>
        </p:spPr>
        <p:txBody>
          <a:bodyPr wrap="square">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biologique (suite)</a:t>
            </a:r>
            <a:endParaRPr lang="fr-FR" altLang="fr-FR" sz="2000" dirty="0">
              <a:solidFill>
                <a:srgbClr val="7030A0"/>
              </a:solidFill>
              <a:latin typeface="Arial" panose="020B0604020202020204" pitchFamily="34" charset="0"/>
            </a:endParaRPr>
          </a:p>
        </p:txBody>
      </p:sp>
      <p:sp>
        <p:nvSpPr>
          <p:cNvPr id="5" name="WordArt 4">
            <a:extLst>
              <a:ext uri="{FF2B5EF4-FFF2-40B4-BE49-F238E27FC236}">
                <a16:creationId xmlns:a16="http://schemas.microsoft.com/office/drawing/2014/main" id="{1729F0D2-6203-45E4-84A6-C3DB1387B219}"/>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6" name="Rectangle 5">
            <a:extLst>
              <a:ext uri="{FF2B5EF4-FFF2-40B4-BE49-F238E27FC236}">
                <a16:creationId xmlns:a16="http://schemas.microsoft.com/office/drawing/2014/main" id="{C9A2BA8E-8EFB-4A1A-88E4-75F877BED408}"/>
              </a:ext>
            </a:extLst>
          </p:cNvPr>
          <p:cNvSpPr/>
          <p:nvPr/>
        </p:nvSpPr>
        <p:spPr>
          <a:xfrm>
            <a:off x="186466" y="1670380"/>
            <a:ext cx="11958917" cy="1569660"/>
          </a:xfrm>
          <a:prstGeom prst="rect">
            <a:avLst/>
          </a:prstGeom>
        </p:spPr>
        <p:txBody>
          <a:bodyPr wrap="square">
            <a:spAutoFit/>
          </a:bodyPr>
          <a:lstStyle/>
          <a:p>
            <a:pPr algn="just">
              <a:spcBef>
                <a:spcPct val="0"/>
              </a:spcBef>
            </a:pPr>
            <a:r>
              <a:rPr lang="fr-FR" altLang="fr-FR" sz="1600" b="1" dirty="0">
                <a:solidFill>
                  <a:srgbClr val="7030A0"/>
                </a:solidFill>
                <a:latin typeface="Arial" panose="020B0604020202020204" pitchFamily="34" charset="0"/>
              </a:rPr>
              <a:t>Moyens actuellement employés </a:t>
            </a:r>
            <a:r>
              <a:rPr lang="fr-FR" altLang="fr-FR" sz="1600" dirty="0">
                <a:solidFill>
                  <a:srgbClr val="7030A0"/>
                </a:solidFill>
                <a:latin typeface="Arial" panose="020B0604020202020204" pitchFamily="34" charset="0"/>
              </a:rPr>
              <a:t>pour les jardins, vergers et horticulture … : </a:t>
            </a:r>
          </a:p>
          <a:p>
            <a:pPr algn="just">
              <a:spcBef>
                <a:spcPct val="0"/>
              </a:spcBef>
            </a:pPr>
            <a:endParaRPr lang="fr-FR" altLang="fr-FR" sz="1600" dirty="0">
              <a:solidFill>
                <a:srgbClr val="7030A0"/>
              </a:solidFill>
              <a:latin typeface="Arial" panose="020B0604020202020204" pitchFamily="34" charset="0"/>
            </a:endParaRPr>
          </a:p>
          <a:p>
            <a:pPr marL="342900" indent="-342900" algn="just">
              <a:spcBef>
                <a:spcPct val="0"/>
              </a:spcBef>
              <a:buFont typeface="Arial" panose="020B0604020202020204" pitchFamily="34" charset="0"/>
              <a:buChar char="•"/>
            </a:pPr>
            <a:r>
              <a:rPr lang="fr-FR" altLang="fr-FR" sz="1600" b="1" dirty="0">
                <a:solidFill>
                  <a:srgbClr val="7030A0"/>
                </a:solidFill>
                <a:latin typeface="Arial" panose="020B0604020202020204" pitchFamily="34" charset="0"/>
              </a:rPr>
              <a:t>Les auxiliaires </a:t>
            </a:r>
            <a:r>
              <a:rPr lang="fr-FR" altLang="fr-FR" sz="1600" dirty="0">
                <a:solidFill>
                  <a:srgbClr val="7030A0"/>
                </a:solidFill>
                <a:latin typeface="Arial" panose="020B0604020202020204" pitchFamily="34" charset="0"/>
              </a:rPr>
              <a:t>(</a:t>
            </a:r>
            <a:r>
              <a:rPr lang="fr-FR" altLang="fr-FR" sz="1600" dirty="0" err="1">
                <a:solidFill>
                  <a:srgbClr val="7030A0"/>
                </a:solidFill>
                <a:latin typeface="Arial" panose="020B0604020202020204" pitchFamily="34" charset="0"/>
              </a:rPr>
              <a:t>macro-organismes</a:t>
            </a:r>
            <a:r>
              <a:rPr lang="fr-FR" altLang="fr-FR" sz="1600" dirty="0">
                <a:solidFill>
                  <a:srgbClr val="7030A0"/>
                </a:solidFill>
                <a:latin typeface="Arial" panose="020B0604020202020204" pitchFamily="34" charset="0"/>
              </a:rPr>
              <a:t>) : Prédateurs (coccinelles,…), parasitoïdes (</a:t>
            </a:r>
            <a:r>
              <a:rPr lang="fr-FR" altLang="fr-FR" sz="1600" i="1" dirty="0">
                <a:solidFill>
                  <a:srgbClr val="7030A0"/>
                </a:solidFill>
                <a:latin typeface="Arial" panose="020B0604020202020204" pitchFamily="34" charset="0"/>
              </a:rPr>
              <a:t>Aphidius </a:t>
            </a:r>
            <a:r>
              <a:rPr lang="fr-FR" altLang="fr-FR" sz="1600" i="1" dirty="0" err="1">
                <a:solidFill>
                  <a:srgbClr val="7030A0"/>
                </a:solidFill>
                <a:latin typeface="Arial" panose="020B0604020202020204" pitchFamily="34" charset="0"/>
              </a:rPr>
              <a:t>colemani</a:t>
            </a:r>
            <a:r>
              <a:rPr lang="fr-FR" altLang="fr-FR" sz="1600" dirty="0">
                <a:solidFill>
                  <a:srgbClr val="7030A0"/>
                </a:solidFill>
                <a:latin typeface="Arial" panose="020B0604020202020204" pitchFamily="34" charset="0"/>
              </a:rPr>
              <a:t>,…), nématodes utiles.</a:t>
            </a:r>
          </a:p>
          <a:p>
            <a:pPr marL="342900" indent="-342900" algn="just">
              <a:spcBef>
                <a:spcPct val="0"/>
              </a:spcBef>
              <a:buFont typeface="Arial" panose="020B0604020202020204" pitchFamily="34" charset="0"/>
              <a:buChar char="•"/>
            </a:pPr>
            <a:r>
              <a:rPr lang="fr-FR" altLang="fr-FR" sz="1600" b="1" dirty="0">
                <a:solidFill>
                  <a:srgbClr val="7030A0"/>
                </a:solidFill>
                <a:latin typeface="Arial" panose="020B0604020202020204" pitchFamily="34" charset="0"/>
              </a:rPr>
              <a:t>Les micro-organismes</a:t>
            </a:r>
            <a:r>
              <a:rPr lang="fr-FR" altLang="fr-FR" sz="1600" dirty="0">
                <a:solidFill>
                  <a:srgbClr val="7030A0"/>
                </a:solidFill>
                <a:latin typeface="Arial" panose="020B0604020202020204" pitchFamily="34" charset="0"/>
              </a:rPr>
              <a:t>, Le plus connu : </a:t>
            </a:r>
            <a:r>
              <a:rPr lang="fr-FR" altLang="fr-FR" sz="1600" i="1" dirty="0">
                <a:solidFill>
                  <a:srgbClr val="7030A0"/>
                </a:solidFill>
                <a:latin typeface="Arial" panose="020B0604020202020204" pitchFamily="34" charset="0"/>
              </a:rPr>
              <a:t>Bacillus </a:t>
            </a:r>
            <a:r>
              <a:rPr lang="fr-FR" altLang="fr-FR" sz="1600" i="1" dirty="0" err="1">
                <a:solidFill>
                  <a:srgbClr val="7030A0"/>
                </a:solidFill>
                <a:latin typeface="Arial" panose="020B0604020202020204" pitchFamily="34" charset="0"/>
              </a:rPr>
              <a:t>thuringiensis</a:t>
            </a:r>
            <a:r>
              <a:rPr lang="fr-FR" altLang="fr-FR" sz="1600" dirty="0">
                <a:solidFill>
                  <a:srgbClr val="7030A0"/>
                </a:solidFill>
                <a:latin typeface="Arial" panose="020B0604020202020204" pitchFamily="34" charset="0"/>
              </a:rPr>
              <a:t>…</a:t>
            </a:r>
          </a:p>
          <a:p>
            <a:pPr marL="342900" indent="-342900" algn="just">
              <a:spcBef>
                <a:spcPct val="0"/>
              </a:spcBef>
              <a:buFont typeface="Arial" panose="020B0604020202020204" pitchFamily="34" charset="0"/>
              <a:buChar char="•"/>
            </a:pPr>
            <a:r>
              <a:rPr lang="fr-FR" altLang="fr-FR" sz="1600" b="1" dirty="0">
                <a:solidFill>
                  <a:srgbClr val="7030A0"/>
                </a:solidFill>
                <a:latin typeface="Arial" panose="020B0604020202020204" pitchFamily="34" charset="0"/>
              </a:rPr>
              <a:t>Les phéromones </a:t>
            </a:r>
            <a:r>
              <a:rPr lang="fr-FR" altLang="fr-FR" sz="1600" dirty="0">
                <a:solidFill>
                  <a:srgbClr val="7030A0"/>
                </a:solidFill>
                <a:latin typeface="Arial" panose="020B0604020202020204" pitchFamily="34" charset="0"/>
              </a:rPr>
              <a:t>: Pièges de détection et piégeage de masse : attraction sexuelle des mâles dans la majorité des cas.</a:t>
            </a:r>
          </a:p>
          <a:p>
            <a:pPr marL="342900" indent="-342900" algn="just">
              <a:spcBef>
                <a:spcPct val="0"/>
              </a:spcBef>
              <a:buFont typeface="Arial" panose="020B0604020202020204" pitchFamily="34" charset="0"/>
              <a:buChar char="•"/>
            </a:pPr>
            <a:r>
              <a:rPr lang="fr-FR" altLang="fr-FR" sz="1600" b="1" dirty="0">
                <a:solidFill>
                  <a:srgbClr val="7030A0"/>
                </a:solidFill>
                <a:latin typeface="Arial" panose="020B0604020202020204" pitchFamily="34" charset="0"/>
              </a:rPr>
              <a:t>Divers : Les extraits de plantes, les huiles essentielles</a:t>
            </a:r>
            <a:r>
              <a:rPr lang="fr-FR" altLang="fr-FR" sz="1600" dirty="0">
                <a:solidFill>
                  <a:srgbClr val="7030A0"/>
                </a:solidFill>
                <a:latin typeface="Arial" panose="020B0604020202020204" pitchFamily="34" charset="0"/>
              </a:rPr>
              <a:t>,…</a:t>
            </a:r>
          </a:p>
        </p:txBody>
      </p:sp>
      <p:sp>
        <p:nvSpPr>
          <p:cNvPr id="7" name="Espace réservé du numéro de diapositive 1">
            <a:extLst>
              <a:ext uri="{FF2B5EF4-FFF2-40B4-BE49-F238E27FC236}">
                <a16:creationId xmlns:a16="http://schemas.microsoft.com/office/drawing/2014/main" id="{72E7735D-C49E-4D45-92E0-223A0E482C59}"/>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45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612549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E110E4F0-6EC6-40A4-ABB1-35994C6443F3}"/>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5D3F96C7-5407-401F-9953-B17DDE45CF58}"/>
              </a:ext>
            </a:extLst>
          </p:cNvPr>
          <p:cNvSpPr/>
          <p:nvPr/>
        </p:nvSpPr>
        <p:spPr>
          <a:xfrm>
            <a:off x="78890" y="806823"/>
            <a:ext cx="3524922" cy="400110"/>
          </a:xfrm>
          <a:prstGeom prst="rect">
            <a:avLst/>
          </a:prstGeom>
        </p:spPr>
        <p:txBody>
          <a:bodyPr wrap="square">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biologique (suite)</a:t>
            </a:r>
            <a:endParaRPr lang="fr-FR" altLang="fr-FR" sz="2000" dirty="0">
              <a:solidFill>
                <a:srgbClr val="7030A0"/>
              </a:solidFill>
              <a:latin typeface="Arial" panose="020B0604020202020204" pitchFamily="34" charset="0"/>
            </a:endParaRPr>
          </a:p>
        </p:txBody>
      </p:sp>
      <p:sp>
        <p:nvSpPr>
          <p:cNvPr id="4" name="TextBox 3">
            <a:extLst>
              <a:ext uri="{FF2B5EF4-FFF2-40B4-BE49-F238E27FC236}">
                <a16:creationId xmlns:a16="http://schemas.microsoft.com/office/drawing/2014/main" id="{B7518602-C3E6-4C67-8392-0FB9351B11C1}"/>
              </a:ext>
            </a:extLst>
          </p:cNvPr>
          <p:cNvSpPr txBox="1">
            <a:spLocks noChangeArrowheads="1"/>
          </p:cNvSpPr>
          <p:nvPr/>
        </p:nvSpPr>
        <p:spPr bwMode="auto">
          <a:xfrm>
            <a:off x="6713538" y="3929063"/>
            <a:ext cx="2484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2000" b="1">
                <a:solidFill>
                  <a:srgbClr val="002060"/>
                </a:solidFill>
              </a:rPr>
              <a:t>Entomopathogènes et nématophages</a:t>
            </a:r>
          </a:p>
        </p:txBody>
      </p:sp>
      <p:sp>
        <p:nvSpPr>
          <p:cNvPr id="5" name="TextBox 4">
            <a:extLst>
              <a:ext uri="{FF2B5EF4-FFF2-40B4-BE49-F238E27FC236}">
                <a16:creationId xmlns:a16="http://schemas.microsoft.com/office/drawing/2014/main" id="{0D349D9E-87EB-4E48-83E1-92CF4A36A7DE}"/>
              </a:ext>
            </a:extLst>
          </p:cNvPr>
          <p:cNvSpPr txBox="1">
            <a:spLocks noChangeArrowheads="1"/>
          </p:cNvSpPr>
          <p:nvPr/>
        </p:nvSpPr>
        <p:spPr bwMode="auto">
          <a:xfrm>
            <a:off x="287338" y="2176463"/>
            <a:ext cx="601186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2000" b="1" dirty="0"/>
              <a:t>- </a:t>
            </a:r>
            <a:r>
              <a:rPr lang="fr-FR" altLang="fr-FR" sz="2000" dirty="0"/>
              <a:t>Les produits à base de </a:t>
            </a:r>
            <a:r>
              <a:rPr lang="fr-FR" altLang="fr-FR" sz="2000" b="1" dirty="0"/>
              <a:t>Bacillus thuringiensis</a:t>
            </a:r>
          </a:p>
          <a:p>
            <a:endParaRPr lang="fr-FR" altLang="fr-FR" sz="2000" b="1" dirty="0"/>
          </a:p>
          <a:p>
            <a:r>
              <a:rPr lang="fr-FR" altLang="fr-FR" sz="2000" b="1" dirty="0"/>
              <a:t>- </a:t>
            </a:r>
            <a:r>
              <a:rPr lang="fr-FR" altLang="fr-FR" sz="2000" dirty="0"/>
              <a:t>Les</a:t>
            </a:r>
            <a:r>
              <a:rPr lang="fr-FR" altLang="fr-FR" sz="2000" b="1" dirty="0"/>
              <a:t> </a:t>
            </a:r>
            <a:r>
              <a:rPr lang="fr-FR" altLang="fr-FR" sz="2000" b="1" dirty="0" err="1"/>
              <a:t>Baculovirus</a:t>
            </a:r>
            <a:endParaRPr lang="fr-FR" altLang="fr-FR" sz="2000" b="1" dirty="0"/>
          </a:p>
          <a:p>
            <a:endParaRPr lang="fr-FR" altLang="fr-FR" sz="2000" b="1" dirty="0"/>
          </a:p>
          <a:p>
            <a:r>
              <a:rPr lang="fr-FR" altLang="fr-FR" sz="2000" b="1" dirty="0"/>
              <a:t>- </a:t>
            </a:r>
            <a:r>
              <a:rPr lang="fr-FR" altLang="fr-FR" sz="2000" dirty="0"/>
              <a:t>Les</a:t>
            </a:r>
            <a:r>
              <a:rPr lang="fr-FR" altLang="fr-FR" sz="2000" b="1" dirty="0"/>
              <a:t> champignons </a:t>
            </a:r>
            <a:r>
              <a:rPr lang="fr-FR" altLang="fr-FR" sz="2000" b="1" dirty="0" err="1"/>
              <a:t>entomopathogènes</a:t>
            </a:r>
            <a:r>
              <a:rPr lang="fr-FR" altLang="fr-FR" sz="2000" b="1" dirty="0"/>
              <a:t>: </a:t>
            </a:r>
            <a:r>
              <a:rPr lang="fr-FR" altLang="fr-FR" sz="2000" i="1" dirty="0" err="1"/>
              <a:t>Beauveria</a:t>
            </a:r>
            <a:r>
              <a:rPr lang="fr-FR" altLang="fr-FR" sz="2000" i="1" dirty="0"/>
              <a:t>, </a:t>
            </a:r>
            <a:r>
              <a:rPr lang="fr-FR" altLang="fr-FR" sz="2000" i="1" dirty="0" err="1"/>
              <a:t>Hirsutella</a:t>
            </a:r>
            <a:r>
              <a:rPr lang="fr-FR" altLang="fr-FR" sz="2000" i="1" dirty="0"/>
              <a:t>, </a:t>
            </a:r>
            <a:r>
              <a:rPr lang="fr-FR" altLang="fr-FR" sz="2000" i="1" dirty="0" err="1"/>
              <a:t>Metarhizium</a:t>
            </a:r>
            <a:r>
              <a:rPr lang="fr-FR" altLang="fr-FR" sz="2000" i="1" dirty="0"/>
              <a:t>,</a:t>
            </a:r>
            <a:endParaRPr lang="fr-FR" altLang="fr-FR" sz="2000" dirty="0"/>
          </a:p>
          <a:p>
            <a:r>
              <a:rPr lang="fr-FR" altLang="fr-FR" sz="2000" i="1" dirty="0" err="1"/>
              <a:t>Nomuraea</a:t>
            </a:r>
            <a:r>
              <a:rPr lang="fr-FR" altLang="fr-FR" sz="2000" i="1" dirty="0"/>
              <a:t>, </a:t>
            </a:r>
            <a:r>
              <a:rPr lang="fr-FR" altLang="fr-FR" sz="2000" i="1" dirty="0" err="1"/>
              <a:t>Paecilomyces</a:t>
            </a:r>
            <a:r>
              <a:rPr lang="fr-FR" altLang="fr-FR" sz="2000" i="1" dirty="0"/>
              <a:t>, </a:t>
            </a:r>
            <a:r>
              <a:rPr lang="fr-FR" altLang="fr-FR" sz="2000" i="1" dirty="0" err="1"/>
              <a:t>Verticillium</a:t>
            </a:r>
            <a:r>
              <a:rPr lang="fr-FR" altLang="fr-FR" sz="2000" i="1" dirty="0"/>
              <a:t>, </a:t>
            </a:r>
            <a:r>
              <a:rPr lang="fr-FR" altLang="fr-FR" sz="2000" i="1" dirty="0" err="1"/>
              <a:t>Tolypocladium</a:t>
            </a:r>
            <a:r>
              <a:rPr lang="fr-FR" altLang="fr-FR" sz="2000" b="1" dirty="0"/>
              <a:t> </a:t>
            </a:r>
            <a:endParaRPr lang="fr-FR" altLang="fr-FR" sz="2000" dirty="0"/>
          </a:p>
          <a:p>
            <a:endParaRPr lang="fr-FR" altLang="fr-FR" sz="2000" dirty="0"/>
          </a:p>
          <a:p>
            <a:r>
              <a:rPr lang="fr-FR" altLang="fr-FR" sz="2000" dirty="0"/>
              <a:t>- </a:t>
            </a:r>
            <a:r>
              <a:rPr lang="fr-FR" altLang="fr-FR" sz="2000" b="1" dirty="0"/>
              <a:t>Les nématodes : </a:t>
            </a:r>
            <a:r>
              <a:rPr lang="fr-FR" altLang="fr-FR" sz="2000" i="1" dirty="0" err="1"/>
              <a:t>Steinermatidae</a:t>
            </a:r>
            <a:r>
              <a:rPr lang="fr-FR" altLang="fr-FR" sz="2000" dirty="0"/>
              <a:t> et </a:t>
            </a:r>
            <a:r>
              <a:rPr lang="fr-FR" altLang="fr-FR" sz="2000" i="1" dirty="0" err="1"/>
              <a:t>Heterorhabditidae</a:t>
            </a:r>
            <a:endParaRPr lang="fr-FR" altLang="fr-FR" sz="2000" i="1" dirty="0"/>
          </a:p>
          <a:p>
            <a:r>
              <a:rPr lang="fr-FR" altLang="fr-FR" sz="2000" b="1" dirty="0"/>
              <a:t>- Les insectes</a:t>
            </a:r>
          </a:p>
          <a:p>
            <a:r>
              <a:rPr lang="fr-FR" altLang="fr-FR" sz="2000" dirty="0"/>
              <a:t>- Extraits des végétaux </a:t>
            </a:r>
          </a:p>
          <a:p>
            <a:endParaRPr lang="fr-FR" altLang="fr-FR" sz="2000" dirty="0"/>
          </a:p>
        </p:txBody>
      </p:sp>
      <p:sp>
        <p:nvSpPr>
          <p:cNvPr id="6" name="Right Brace 2">
            <a:extLst>
              <a:ext uri="{FF2B5EF4-FFF2-40B4-BE49-F238E27FC236}">
                <a16:creationId xmlns:a16="http://schemas.microsoft.com/office/drawing/2014/main" id="{FFEDE1F3-D7FC-4E17-8FD4-CD20DBEDE876}"/>
              </a:ext>
            </a:extLst>
          </p:cNvPr>
          <p:cNvSpPr/>
          <p:nvPr/>
        </p:nvSpPr>
        <p:spPr>
          <a:xfrm>
            <a:off x="5849938" y="1989138"/>
            <a:ext cx="827087" cy="4589462"/>
          </a:xfrm>
          <a:prstGeom prst="rightBrace">
            <a:avLst/>
          </a:pr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fr-FR"/>
          </a:p>
        </p:txBody>
      </p:sp>
      <p:sp>
        <p:nvSpPr>
          <p:cNvPr id="7" name="Title 1">
            <a:extLst>
              <a:ext uri="{FF2B5EF4-FFF2-40B4-BE49-F238E27FC236}">
                <a16:creationId xmlns:a16="http://schemas.microsoft.com/office/drawing/2014/main" id="{9F8B2BB1-EC18-4C06-8D08-E3D2E15A4EEB}"/>
              </a:ext>
            </a:extLst>
          </p:cNvPr>
          <p:cNvSpPr txBox="1">
            <a:spLocks/>
          </p:cNvSpPr>
          <p:nvPr/>
        </p:nvSpPr>
        <p:spPr>
          <a:xfrm>
            <a:off x="164952" y="1342546"/>
            <a:ext cx="10345270" cy="488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ltLang="fr-FR" sz="2400" dirty="0">
                <a:solidFill>
                  <a:srgbClr val="7030A0"/>
                </a:solidFill>
                <a:latin typeface="+mn-lt"/>
              </a:rPr>
              <a:t>Dans la lutte biologique on utilise des organismes vivants et/ou leurs extraits</a:t>
            </a:r>
          </a:p>
        </p:txBody>
      </p:sp>
      <p:sp>
        <p:nvSpPr>
          <p:cNvPr id="8" name="ZoneTexte 7">
            <a:extLst>
              <a:ext uri="{FF2B5EF4-FFF2-40B4-BE49-F238E27FC236}">
                <a16:creationId xmlns:a16="http://schemas.microsoft.com/office/drawing/2014/main" id="{F21705C3-AE0B-49D0-A82E-0865DA526706}"/>
              </a:ext>
            </a:extLst>
          </p:cNvPr>
          <p:cNvSpPr txBox="1"/>
          <p:nvPr/>
        </p:nvSpPr>
        <p:spPr>
          <a:xfrm>
            <a:off x="6677025" y="5260489"/>
            <a:ext cx="4069864" cy="830997"/>
          </a:xfrm>
          <a:prstGeom prst="rect">
            <a:avLst/>
          </a:prstGeom>
          <a:noFill/>
        </p:spPr>
        <p:txBody>
          <a:bodyPr wrap="square" rtlCol="0">
            <a:spAutoFit/>
          </a:bodyPr>
          <a:lstStyle/>
          <a:p>
            <a:r>
              <a:rPr lang="fr-FR" sz="1200" dirty="0">
                <a:solidFill>
                  <a:srgbClr val="7030A0"/>
                </a:solidFill>
              </a:rPr>
              <a:t>Source : </a:t>
            </a:r>
            <a:r>
              <a:rPr lang="fr-FR" sz="1200" i="1" dirty="0">
                <a:solidFill>
                  <a:srgbClr val="7030A0"/>
                </a:solidFill>
              </a:rPr>
              <a:t>Proposition de l’adoption de l’agriculture microbiologique  en Algérie, dans le but de protéger les cultures agricoles contre les maladies fongique</a:t>
            </a:r>
            <a:r>
              <a:rPr lang="fr-FR" sz="1200" dirty="0">
                <a:solidFill>
                  <a:srgbClr val="7030A0"/>
                </a:solidFill>
              </a:rPr>
              <a:t>, Asma Ait Kaki, </a:t>
            </a:r>
            <a:r>
              <a:rPr lang="fr-FR" sz="1200" dirty="0">
                <a:solidFill>
                  <a:srgbClr val="7030A0"/>
                </a:solidFill>
                <a:hlinkClick r:id="rId2"/>
              </a:rPr>
              <a:t>http://slideplayer.fr/slide/3174185/</a:t>
            </a:r>
            <a:r>
              <a:rPr lang="fr-FR" sz="1200" dirty="0">
                <a:solidFill>
                  <a:srgbClr val="7030A0"/>
                </a:solidFill>
              </a:rPr>
              <a:t>  </a:t>
            </a:r>
          </a:p>
        </p:txBody>
      </p:sp>
    </p:spTree>
    <p:extLst>
      <p:ext uri="{BB962C8B-B14F-4D97-AF65-F5344CB8AC3E}">
        <p14:creationId xmlns:p14="http://schemas.microsoft.com/office/powerpoint/2010/main" val="741029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26F43-37A3-4116-889A-DF33322938F1}"/>
              </a:ext>
            </a:extLst>
          </p:cNvPr>
          <p:cNvSpPr/>
          <p:nvPr/>
        </p:nvSpPr>
        <p:spPr>
          <a:xfrm>
            <a:off x="7440201" y="806823"/>
            <a:ext cx="4306645" cy="5909310"/>
          </a:xfrm>
          <a:prstGeom prst="rect">
            <a:avLst/>
          </a:prstGeom>
        </p:spPr>
        <p:txBody>
          <a:bodyPr wrap="square">
            <a:spAutoFit/>
          </a:bodyPr>
          <a:lstStyle/>
          <a:p>
            <a:pPr>
              <a:spcBef>
                <a:spcPct val="0"/>
              </a:spcBef>
            </a:pPr>
            <a:r>
              <a:rPr lang="fr-FR" altLang="fr-FR" dirty="0">
                <a:solidFill>
                  <a:srgbClr val="7030A0"/>
                </a:solidFill>
                <a:latin typeface="Arial" panose="020B0604020202020204" pitchFamily="34" charset="0"/>
              </a:rPr>
              <a:t>Les acteurs de la lutte biologique :</a:t>
            </a:r>
          </a:p>
          <a:p>
            <a:pPr>
              <a:spcBef>
                <a:spcPct val="0"/>
              </a:spcBef>
            </a:pPr>
            <a:endParaRPr lang="fr-FR" altLang="fr-FR" dirty="0">
              <a:solidFill>
                <a:srgbClr val="7030A0"/>
              </a:solidFill>
              <a:latin typeface="Arial" panose="020B0604020202020204" pitchFamily="34" charset="0"/>
            </a:endParaRPr>
          </a:p>
          <a:p>
            <a:pPr>
              <a:spcBef>
                <a:spcPct val="0"/>
              </a:spcBef>
            </a:pPr>
            <a:r>
              <a:rPr lang="fr-FR" altLang="fr-FR" dirty="0">
                <a:solidFill>
                  <a:srgbClr val="7030A0"/>
                </a:solidFill>
                <a:latin typeface="Arial" panose="020B0604020202020204" pitchFamily="34" charset="0"/>
              </a:rPr>
              <a:t>• </a:t>
            </a:r>
            <a:r>
              <a:rPr lang="fr-FR" altLang="fr-FR" b="1" dirty="0">
                <a:solidFill>
                  <a:srgbClr val="1C17ED"/>
                </a:solidFill>
                <a:latin typeface="Arial" panose="020B0604020202020204" pitchFamily="34" charset="0"/>
              </a:rPr>
              <a:t>La cible</a:t>
            </a:r>
          </a:p>
          <a:p>
            <a:pPr>
              <a:spcBef>
                <a:spcPct val="0"/>
              </a:spcBef>
            </a:pPr>
            <a:r>
              <a:rPr lang="fr-FR" altLang="fr-FR" dirty="0">
                <a:solidFill>
                  <a:srgbClr val="7030A0"/>
                </a:solidFill>
                <a:latin typeface="Arial" panose="020B0604020202020204" pitchFamily="34" charset="0"/>
              </a:rPr>
              <a:t>- insectes ravageurs</a:t>
            </a:r>
          </a:p>
          <a:p>
            <a:pPr>
              <a:spcBef>
                <a:spcPct val="0"/>
              </a:spcBef>
            </a:pPr>
            <a:r>
              <a:rPr lang="fr-FR" altLang="fr-FR" dirty="0">
                <a:solidFill>
                  <a:srgbClr val="7030A0"/>
                </a:solidFill>
                <a:latin typeface="Arial" panose="020B0604020202020204" pitchFamily="34" charset="0"/>
              </a:rPr>
              <a:t>- insectes vecteurs</a:t>
            </a:r>
          </a:p>
          <a:p>
            <a:pPr>
              <a:spcBef>
                <a:spcPct val="0"/>
              </a:spcBef>
            </a:pPr>
            <a:r>
              <a:rPr lang="fr-FR" altLang="fr-FR" dirty="0">
                <a:solidFill>
                  <a:srgbClr val="7030A0"/>
                </a:solidFill>
                <a:latin typeface="Arial" panose="020B0604020202020204" pitchFamily="34" charset="0"/>
              </a:rPr>
              <a:t>- adventices</a:t>
            </a:r>
          </a:p>
          <a:p>
            <a:pPr>
              <a:spcBef>
                <a:spcPct val="0"/>
              </a:spcBef>
            </a:pPr>
            <a:r>
              <a:rPr lang="fr-FR" altLang="fr-FR" dirty="0">
                <a:solidFill>
                  <a:srgbClr val="7030A0"/>
                </a:solidFill>
                <a:latin typeface="Arial" panose="020B0604020202020204" pitchFamily="34" charset="0"/>
              </a:rPr>
              <a:t>- pathogènes des plantes</a:t>
            </a:r>
          </a:p>
          <a:p>
            <a:pPr>
              <a:spcBef>
                <a:spcPct val="0"/>
              </a:spcBef>
            </a:pPr>
            <a:r>
              <a:rPr lang="fr-FR" altLang="fr-FR" dirty="0">
                <a:solidFill>
                  <a:srgbClr val="7030A0"/>
                </a:solidFill>
                <a:latin typeface="Arial" panose="020B0604020202020204" pitchFamily="34" charset="0"/>
              </a:rPr>
              <a:t>- vertébrés</a:t>
            </a:r>
          </a:p>
          <a:p>
            <a:pPr>
              <a:spcBef>
                <a:spcPct val="0"/>
              </a:spcBef>
            </a:pPr>
            <a:endParaRPr lang="fr-FR" altLang="fr-FR" dirty="0">
              <a:solidFill>
                <a:srgbClr val="7030A0"/>
              </a:solidFill>
              <a:latin typeface="Arial" panose="020B0604020202020204" pitchFamily="34" charset="0"/>
            </a:endParaRPr>
          </a:p>
          <a:p>
            <a:pPr>
              <a:spcBef>
                <a:spcPct val="0"/>
              </a:spcBef>
            </a:pPr>
            <a:r>
              <a:rPr lang="fr-FR" altLang="fr-FR" dirty="0">
                <a:solidFill>
                  <a:srgbClr val="7030A0"/>
                </a:solidFill>
                <a:latin typeface="Arial" panose="020B0604020202020204" pitchFamily="34" charset="0"/>
              </a:rPr>
              <a:t>• </a:t>
            </a:r>
            <a:r>
              <a:rPr lang="fr-FR" altLang="fr-FR" b="1" dirty="0">
                <a:solidFill>
                  <a:srgbClr val="1C17ED"/>
                </a:solidFill>
                <a:latin typeface="Arial" panose="020B0604020202020204" pitchFamily="34" charset="0"/>
              </a:rPr>
              <a:t>Les agents ou auxiliaires </a:t>
            </a:r>
          </a:p>
          <a:p>
            <a:pPr>
              <a:spcBef>
                <a:spcPct val="0"/>
              </a:spcBef>
            </a:pPr>
            <a:endParaRPr lang="fr-FR" altLang="fr-FR" b="1" dirty="0">
              <a:solidFill>
                <a:srgbClr val="1C17ED"/>
              </a:solidFill>
              <a:latin typeface="Arial" panose="020B0604020202020204" pitchFamily="34" charset="0"/>
            </a:endParaRPr>
          </a:p>
          <a:p>
            <a:pPr>
              <a:spcBef>
                <a:spcPct val="0"/>
              </a:spcBef>
            </a:pPr>
            <a:r>
              <a:rPr lang="fr-FR" altLang="fr-FR" b="1" dirty="0">
                <a:solidFill>
                  <a:srgbClr val="7030A0"/>
                </a:solidFill>
                <a:latin typeface="Arial" panose="020B0604020202020204" pitchFamily="34" charset="0"/>
              </a:rPr>
              <a:t>=&gt; Différents modes d’action :</a:t>
            </a:r>
          </a:p>
          <a:p>
            <a:pPr>
              <a:spcBef>
                <a:spcPct val="0"/>
              </a:spcBef>
            </a:pPr>
            <a:r>
              <a:rPr lang="fr-FR" altLang="fr-FR" dirty="0">
                <a:solidFill>
                  <a:srgbClr val="7030A0"/>
                </a:solidFill>
                <a:latin typeface="Arial" panose="020B0604020202020204" pitchFamily="34" charset="0"/>
              </a:rPr>
              <a:t>- prédateurs</a:t>
            </a:r>
          </a:p>
          <a:p>
            <a:pPr>
              <a:spcBef>
                <a:spcPct val="0"/>
              </a:spcBef>
            </a:pPr>
            <a:r>
              <a:rPr lang="fr-FR" altLang="fr-FR" dirty="0">
                <a:solidFill>
                  <a:srgbClr val="7030A0"/>
                </a:solidFill>
                <a:latin typeface="Arial" panose="020B0604020202020204" pitchFamily="34" charset="0"/>
              </a:rPr>
              <a:t>- pathogènes</a:t>
            </a:r>
          </a:p>
          <a:p>
            <a:pPr>
              <a:spcBef>
                <a:spcPct val="0"/>
              </a:spcBef>
            </a:pPr>
            <a:r>
              <a:rPr lang="fr-FR" altLang="fr-FR" dirty="0">
                <a:solidFill>
                  <a:srgbClr val="7030A0"/>
                </a:solidFill>
                <a:latin typeface="Arial" panose="020B0604020202020204" pitchFamily="34" charset="0"/>
              </a:rPr>
              <a:t>- parasitoïdes</a:t>
            </a:r>
          </a:p>
          <a:p>
            <a:pPr>
              <a:spcBef>
                <a:spcPct val="0"/>
              </a:spcBef>
              <a:buFontTx/>
              <a:buChar char="-"/>
            </a:pPr>
            <a:r>
              <a:rPr lang="fr-FR" altLang="fr-FR" dirty="0">
                <a:solidFill>
                  <a:srgbClr val="7030A0"/>
                </a:solidFill>
                <a:latin typeface="Arial" panose="020B0604020202020204" pitchFamily="34" charset="0"/>
              </a:rPr>
              <a:t> compétiteurs</a:t>
            </a:r>
          </a:p>
          <a:p>
            <a:pPr>
              <a:spcBef>
                <a:spcPct val="0"/>
              </a:spcBef>
              <a:buFontTx/>
              <a:buChar char="-"/>
            </a:pPr>
            <a:endParaRPr lang="fr-FR" altLang="fr-FR" dirty="0">
              <a:solidFill>
                <a:srgbClr val="7030A0"/>
              </a:solidFill>
              <a:latin typeface="Arial" panose="020B0604020202020204" pitchFamily="34" charset="0"/>
            </a:endParaRPr>
          </a:p>
          <a:p>
            <a:pPr>
              <a:spcBef>
                <a:spcPct val="0"/>
              </a:spcBef>
            </a:pPr>
            <a:r>
              <a:rPr lang="fr-FR" altLang="fr-FR" dirty="0">
                <a:solidFill>
                  <a:srgbClr val="7030A0"/>
                </a:solidFill>
                <a:latin typeface="Arial" panose="020B0604020202020204" pitchFamily="34" charset="0"/>
              </a:rPr>
              <a:t>=&gt; </a:t>
            </a:r>
            <a:r>
              <a:rPr lang="fr-FR" altLang="fr-FR" b="1" dirty="0">
                <a:solidFill>
                  <a:srgbClr val="7030A0"/>
                </a:solidFill>
                <a:latin typeface="Arial" panose="020B0604020202020204" pitchFamily="34" charset="0"/>
              </a:rPr>
              <a:t>Différents types d’organismes </a:t>
            </a:r>
            <a:r>
              <a:rPr lang="fr-FR" altLang="fr-FR" dirty="0">
                <a:solidFill>
                  <a:srgbClr val="7030A0"/>
                </a:solidFill>
                <a:latin typeface="Arial" panose="020B0604020202020204" pitchFamily="34" charset="0"/>
              </a:rPr>
              <a:t>:</a:t>
            </a:r>
          </a:p>
          <a:p>
            <a:pPr>
              <a:spcBef>
                <a:spcPct val="0"/>
              </a:spcBef>
            </a:pPr>
            <a:r>
              <a:rPr lang="fr-FR" altLang="fr-FR" dirty="0">
                <a:solidFill>
                  <a:srgbClr val="7030A0"/>
                </a:solidFill>
                <a:latin typeface="Arial" panose="020B0604020202020204" pitchFamily="34" charset="0"/>
              </a:rPr>
              <a:t>- micro-organismes</a:t>
            </a:r>
          </a:p>
          <a:p>
            <a:pPr>
              <a:spcBef>
                <a:spcPct val="0"/>
              </a:spcBef>
            </a:pPr>
            <a:r>
              <a:rPr lang="fr-FR" altLang="fr-FR" dirty="0">
                <a:solidFill>
                  <a:srgbClr val="7030A0"/>
                </a:solidFill>
                <a:latin typeface="Arial" panose="020B0604020202020204" pitchFamily="34" charset="0"/>
              </a:rPr>
              <a:t>- invertébrés</a:t>
            </a:r>
          </a:p>
          <a:p>
            <a:pPr>
              <a:spcBef>
                <a:spcPct val="0"/>
              </a:spcBef>
            </a:pPr>
            <a:r>
              <a:rPr lang="fr-FR" altLang="fr-FR" dirty="0">
                <a:solidFill>
                  <a:srgbClr val="7030A0"/>
                </a:solidFill>
                <a:latin typeface="Arial" panose="020B0604020202020204" pitchFamily="34" charset="0"/>
              </a:rPr>
              <a:t>- vertébrés</a:t>
            </a:r>
            <a:endParaRPr lang="fr-FR" dirty="0"/>
          </a:p>
        </p:txBody>
      </p:sp>
      <p:sp>
        <p:nvSpPr>
          <p:cNvPr id="3" name="Rectangle 2">
            <a:extLst>
              <a:ext uri="{FF2B5EF4-FFF2-40B4-BE49-F238E27FC236}">
                <a16:creationId xmlns:a16="http://schemas.microsoft.com/office/drawing/2014/main" id="{7F5AF039-BDE2-46BE-A912-F1D5C30C2DA8}"/>
              </a:ext>
            </a:extLst>
          </p:cNvPr>
          <p:cNvSpPr/>
          <p:nvPr/>
        </p:nvSpPr>
        <p:spPr>
          <a:xfrm>
            <a:off x="78890" y="1290828"/>
            <a:ext cx="4878259" cy="369332"/>
          </a:xfrm>
          <a:prstGeom prst="rect">
            <a:avLst/>
          </a:prstGeom>
        </p:spPr>
        <p:txBody>
          <a:bodyPr wrap="none">
            <a:spAutoFit/>
          </a:bodyPr>
          <a:lstStyle/>
          <a:p>
            <a:r>
              <a:rPr lang="fr-FR" b="1" dirty="0">
                <a:solidFill>
                  <a:srgbClr val="7030A0"/>
                </a:solidFill>
                <a:latin typeface="Arial" charset="0"/>
              </a:rPr>
              <a:t>5.4. Stratégies de la lutte biologique (suite)</a:t>
            </a:r>
            <a:endParaRPr lang="fr-FR" dirty="0"/>
          </a:p>
        </p:txBody>
      </p:sp>
      <p:sp>
        <p:nvSpPr>
          <p:cNvPr id="4" name="Rectangle 3">
            <a:extLst>
              <a:ext uri="{FF2B5EF4-FFF2-40B4-BE49-F238E27FC236}">
                <a16:creationId xmlns:a16="http://schemas.microsoft.com/office/drawing/2014/main" id="{FD2435DC-1EAC-406C-9B12-44B5C8A52CA1}"/>
              </a:ext>
            </a:extLst>
          </p:cNvPr>
          <p:cNvSpPr/>
          <p:nvPr/>
        </p:nvSpPr>
        <p:spPr>
          <a:xfrm>
            <a:off x="78890" y="806823"/>
            <a:ext cx="3524922" cy="400110"/>
          </a:xfrm>
          <a:prstGeom prst="rect">
            <a:avLst/>
          </a:prstGeom>
        </p:spPr>
        <p:txBody>
          <a:bodyPr wrap="square">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biologique (suite)</a:t>
            </a:r>
            <a:endParaRPr lang="fr-FR" altLang="fr-FR" sz="2000" dirty="0">
              <a:solidFill>
                <a:srgbClr val="7030A0"/>
              </a:solidFill>
              <a:latin typeface="Arial" panose="020B0604020202020204" pitchFamily="34" charset="0"/>
            </a:endParaRPr>
          </a:p>
        </p:txBody>
      </p:sp>
      <p:sp>
        <p:nvSpPr>
          <p:cNvPr id="5" name="WordArt 4">
            <a:extLst>
              <a:ext uri="{FF2B5EF4-FFF2-40B4-BE49-F238E27FC236}">
                <a16:creationId xmlns:a16="http://schemas.microsoft.com/office/drawing/2014/main" id="{8C030BB3-F576-463D-A137-6CE7EE04AE32}"/>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6" name="Rectangle 5">
            <a:extLst>
              <a:ext uri="{FF2B5EF4-FFF2-40B4-BE49-F238E27FC236}">
                <a16:creationId xmlns:a16="http://schemas.microsoft.com/office/drawing/2014/main" id="{D2BDD3E7-68BA-4B61-9EE2-4C82916E8E1D}"/>
              </a:ext>
            </a:extLst>
          </p:cNvPr>
          <p:cNvSpPr/>
          <p:nvPr/>
        </p:nvSpPr>
        <p:spPr>
          <a:xfrm>
            <a:off x="78890" y="1830019"/>
            <a:ext cx="7182522" cy="2862322"/>
          </a:xfrm>
          <a:prstGeom prst="rect">
            <a:avLst/>
          </a:prstGeom>
        </p:spPr>
        <p:txBody>
          <a:bodyPr wrap="square">
            <a:spAutoFit/>
          </a:bodyPr>
          <a:lstStyle/>
          <a:p>
            <a:pPr algn="just">
              <a:spcBef>
                <a:spcPct val="0"/>
              </a:spcBef>
            </a:pPr>
            <a:r>
              <a:rPr lang="fr-FR" altLang="fr-FR" dirty="0">
                <a:solidFill>
                  <a:srgbClr val="7030A0"/>
                </a:solidFill>
                <a:latin typeface="Arial" panose="020B0604020202020204" pitchFamily="34" charset="0"/>
              </a:rPr>
              <a:t>La lutte biologique est surtout dirigée contre les ravageurs (insectes, acariens et nématodes). </a:t>
            </a:r>
          </a:p>
          <a:p>
            <a:pPr algn="just">
              <a:spcBef>
                <a:spcPct val="0"/>
              </a:spcBef>
            </a:pPr>
            <a:r>
              <a:rPr lang="fr-FR" altLang="fr-FR" dirty="0">
                <a:solidFill>
                  <a:srgbClr val="7030A0"/>
                </a:solidFill>
                <a:latin typeface="Arial" panose="020B0604020202020204" pitchFamily="34" charset="0"/>
              </a:rPr>
              <a:t>La lutte biologique contre un ravageur, se fait, souvent, à l'aide d'un organisme antagoniste appelé </a:t>
            </a:r>
            <a:r>
              <a:rPr lang="fr-FR" altLang="fr-FR" b="1" dirty="0">
                <a:solidFill>
                  <a:srgbClr val="7030A0"/>
                </a:solidFill>
                <a:latin typeface="Arial" panose="020B0604020202020204" pitchFamily="34" charset="0"/>
              </a:rPr>
              <a:t>l’auxiliaire</a:t>
            </a:r>
            <a:r>
              <a:rPr lang="fr-FR" altLang="fr-FR" dirty="0">
                <a:solidFill>
                  <a:srgbClr val="7030A0"/>
                </a:solidFill>
                <a:latin typeface="Arial" panose="020B0604020202020204" pitchFamily="34" charset="0"/>
              </a:rPr>
              <a:t>, qui peut être :</a:t>
            </a:r>
          </a:p>
          <a:p>
            <a:pPr algn="just">
              <a:spcBef>
                <a:spcPct val="0"/>
              </a:spcBef>
            </a:pPr>
            <a:endParaRPr lang="fr-FR" altLang="fr-FR" dirty="0">
              <a:solidFill>
                <a:srgbClr val="7030A0"/>
              </a:solidFill>
              <a:latin typeface="Arial" panose="020B0604020202020204" pitchFamily="34" charset="0"/>
            </a:endParaRPr>
          </a:p>
          <a:p>
            <a:pPr algn="just">
              <a:spcBef>
                <a:spcPct val="0"/>
              </a:spcBef>
            </a:pPr>
            <a:r>
              <a:rPr lang="fr-FR" altLang="fr-FR" dirty="0">
                <a:solidFill>
                  <a:srgbClr val="7030A0"/>
                </a:solidFill>
                <a:latin typeface="Arial" panose="020B0604020202020204" pitchFamily="34" charset="0"/>
              </a:rPr>
              <a:t>- un </a:t>
            </a:r>
            <a:r>
              <a:rPr lang="fr-FR" altLang="fr-FR" b="1" dirty="0">
                <a:solidFill>
                  <a:srgbClr val="7030A0"/>
                </a:solidFill>
                <a:latin typeface="Arial" panose="020B0604020202020204" pitchFamily="34" charset="0"/>
              </a:rPr>
              <a:t>parasite</a:t>
            </a:r>
            <a:r>
              <a:rPr lang="fr-FR" altLang="fr-FR" dirty="0">
                <a:solidFill>
                  <a:srgbClr val="7030A0"/>
                </a:solidFill>
                <a:latin typeface="Arial" panose="020B0604020202020204" pitchFamily="34" charset="0"/>
              </a:rPr>
              <a:t> : il pond ses œufs dans la proie.</a:t>
            </a:r>
          </a:p>
          <a:p>
            <a:pPr algn="just">
              <a:spcBef>
                <a:spcPct val="0"/>
              </a:spcBef>
            </a:pPr>
            <a:r>
              <a:rPr lang="fr-FR" altLang="fr-FR" dirty="0">
                <a:solidFill>
                  <a:srgbClr val="7030A0"/>
                </a:solidFill>
                <a:latin typeface="Arial" panose="020B0604020202020204" pitchFamily="34" charset="0"/>
              </a:rPr>
              <a:t>- un </a:t>
            </a:r>
            <a:r>
              <a:rPr lang="fr-FR" altLang="fr-FR" b="1" dirty="0">
                <a:solidFill>
                  <a:srgbClr val="7030A0"/>
                </a:solidFill>
                <a:latin typeface="Arial" panose="020B0604020202020204" pitchFamily="34" charset="0"/>
              </a:rPr>
              <a:t>prédateur</a:t>
            </a:r>
            <a:r>
              <a:rPr lang="fr-FR" altLang="fr-FR" dirty="0">
                <a:solidFill>
                  <a:srgbClr val="7030A0"/>
                </a:solidFill>
                <a:latin typeface="Arial" panose="020B0604020202020204" pitchFamily="34" charset="0"/>
              </a:rPr>
              <a:t> : il tue et mange sa proie.</a:t>
            </a:r>
          </a:p>
          <a:p>
            <a:pPr algn="just">
              <a:spcBef>
                <a:spcPct val="0"/>
              </a:spcBef>
            </a:pPr>
            <a:r>
              <a:rPr lang="fr-FR" altLang="fr-FR" dirty="0">
                <a:solidFill>
                  <a:srgbClr val="7030A0"/>
                </a:solidFill>
                <a:latin typeface="Arial" panose="020B0604020202020204" pitchFamily="34" charset="0"/>
              </a:rPr>
              <a:t>- un </a:t>
            </a:r>
            <a:r>
              <a:rPr lang="fr-FR" altLang="fr-FR" b="1" dirty="0">
                <a:solidFill>
                  <a:srgbClr val="7030A0"/>
                </a:solidFill>
                <a:latin typeface="Arial" panose="020B0604020202020204" pitchFamily="34" charset="0"/>
              </a:rPr>
              <a:t>agent pathogène </a:t>
            </a:r>
            <a:r>
              <a:rPr lang="fr-FR" altLang="fr-FR" dirty="0">
                <a:solidFill>
                  <a:srgbClr val="7030A0"/>
                </a:solidFill>
                <a:latin typeface="Arial" panose="020B0604020202020204" pitchFamily="34" charset="0"/>
              </a:rPr>
              <a:t>: il nuit à la proie (exemple, maladie induite par une bactérie ou virus).</a:t>
            </a:r>
          </a:p>
          <a:p>
            <a:pPr algn="just">
              <a:spcBef>
                <a:spcPct val="0"/>
              </a:spcBef>
            </a:pPr>
            <a:r>
              <a:rPr lang="fr-FR" altLang="fr-FR" dirty="0">
                <a:solidFill>
                  <a:srgbClr val="7030A0"/>
                </a:solidFill>
                <a:latin typeface="Arial" panose="020B0604020202020204" pitchFamily="34" charset="0"/>
              </a:rPr>
              <a:t>- (un </a:t>
            </a:r>
            <a:r>
              <a:rPr lang="fr-FR" altLang="fr-FR" b="1" dirty="0">
                <a:solidFill>
                  <a:srgbClr val="7030A0"/>
                </a:solidFill>
                <a:latin typeface="Arial" panose="020B0604020202020204" pitchFamily="34" charset="0"/>
              </a:rPr>
              <a:t>compétiteur</a:t>
            </a:r>
            <a:r>
              <a:rPr lang="fr-FR" altLang="fr-FR" dirty="0">
                <a:solidFill>
                  <a:srgbClr val="7030A0"/>
                </a:solidFill>
                <a:latin typeface="Arial" panose="020B0604020202020204" pitchFamily="34" charset="0"/>
              </a:rPr>
              <a:t> : il contamine sa proie).</a:t>
            </a:r>
          </a:p>
        </p:txBody>
      </p:sp>
      <p:sp>
        <p:nvSpPr>
          <p:cNvPr id="7" name="Espace réservé du numéro de diapositive 1">
            <a:extLst>
              <a:ext uri="{FF2B5EF4-FFF2-40B4-BE49-F238E27FC236}">
                <a16:creationId xmlns:a16="http://schemas.microsoft.com/office/drawing/2014/main" id="{FC03321E-E5F2-4893-A0C1-B018BD0E8138}"/>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47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069130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FE14D4-4AB7-4D52-A14B-DEA2DCC91233}"/>
              </a:ext>
            </a:extLst>
          </p:cNvPr>
          <p:cNvSpPr/>
          <p:nvPr/>
        </p:nvSpPr>
        <p:spPr>
          <a:xfrm>
            <a:off x="78890" y="1290828"/>
            <a:ext cx="5493812" cy="369332"/>
          </a:xfrm>
          <a:prstGeom prst="rect">
            <a:avLst/>
          </a:prstGeom>
        </p:spPr>
        <p:txBody>
          <a:bodyPr wrap="none">
            <a:spAutoFit/>
          </a:bodyPr>
          <a:lstStyle/>
          <a:p>
            <a:r>
              <a:rPr lang="fr-FR" b="1" dirty="0">
                <a:solidFill>
                  <a:srgbClr val="7030A0"/>
                </a:solidFill>
                <a:latin typeface="Arial" charset="0"/>
              </a:rPr>
              <a:t>5.4. Stratégies de la lutte biologique (suite et fin)</a:t>
            </a:r>
            <a:endParaRPr lang="fr-FR" dirty="0"/>
          </a:p>
        </p:txBody>
      </p:sp>
      <p:sp>
        <p:nvSpPr>
          <p:cNvPr id="3" name="Rectangle 2">
            <a:extLst>
              <a:ext uri="{FF2B5EF4-FFF2-40B4-BE49-F238E27FC236}">
                <a16:creationId xmlns:a16="http://schemas.microsoft.com/office/drawing/2014/main" id="{09517CC3-C7DF-43DC-90B0-1430A25BDABB}"/>
              </a:ext>
            </a:extLst>
          </p:cNvPr>
          <p:cNvSpPr/>
          <p:nvPr/>
        </p:nvSpPr>
        <p:spPr>
          <a:xfrm>
            <a:off x="78890" y="806823"/>
            <a:ext cx="3524922" cy="400110"/>
          </a:xfrm>
          <a:prstGeom prst="rect">
            <a:avLst/>
          </a:prstGeom>
        </p:spPr>
        <p:txBody>
          <a:bodyPr wrap="square">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biologique (suite)</a:t>
            </a:r>
            <a:endParaRPr lang="fr-FR" altLang="fr-FR" sz="2000" dirty="0">
              <a:solidFill>
                <a:srgbClr val="7030A0"/>
              </a:solidFill>
              <a:latin typeface="Arial" panose="020B0604020202020204" pitchFamily="34" charset="0"/>
            </a:endParaRPr>
          </a:p>
        </p:txBody>
      </p:sp>
      <p:sp>
        <p:nvSpPr>
          <p:cNvPr id="4" name="WordArt 4">
            <a:extLst>
              <a:ext uri="{FF2B5EF4-FFF2-40B4-BE49-F238E27FC236}">
                <a16:creationId xmlns:a16="http://schemas.microsoft.com/office/drawing/2014/main" id="{973B50E1-FDEA-4A47-A7CE-A6DA62A5B11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5" name="TextBox 3">
            <a:extLst>
              <a:ext uri="{FF2B5EF4-FFF2-40B4-BE49-F238E27FC236}">
                <a16:creationId xmlns:a16="http://schemas.microsoft.com/office/drawing/2014/main" id="{054A07B8-8CF8-461E-85A6-37A6E4CAD13C}"/>
              </a:ext>
            </a:extLst>
          </p:cNvPr>
          <p:cNvSpPr txBox="1">
            <a:spLocks noChangeArrowheads="1"/>
          </p:cNvSpPr>
          <p:nvPr/>
        </p:nvSpPr>
        <p:spPr bwMode="auto">
          <a:xfrm>
            <a:off x="203145" y="1660160"/>
            <a:ext cx="9898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dirty="0">
                <a:solidFill>
                  <a:srgbClr val="7030A0"/>
                </a:solidFill>
              </a:rPr>
              <a:t>L’agent de la lutte microbiologique protège la plante de différentes façons :</a:t>
            </a:r>
          </a:p>
        </p:txBody>
      </p:sp>
      <p:sp>
        <p:nvSpPr>
          <p:cNvPr id="6" name="ZoneTexte 5">
            <a:extLst>
              <a:ext uri="{FF2B5EF4-FFF2-40B4-BE49-F238E27FC236}">
                <a16:creationId xmlns:a16="http://schemas.microsoft.com/office/drawing/2014/main" id="{52AAB418-5714-417F-8EBB-50ABC4736759}"/>
              </a:ext>
            </a:extLst>
          </p:cNvPr>
          <p:cNvSpPr txBox="1"/>
          <p:nvPr/>
        </p:nvSpPr>
        <p:spPr>
          <a:xfrm>
            <a:off x="4636545" y="2214158"/>
            <a:ext cx="2334410" cy="369332"/>
          </a:xfrm>
          <a:prstGeom prst="rect">
            <a:avLst/>
          </a:prstGeom>
          <a:noFill/>
        </p:spPr>
        <p:txBody>
          <a:bodyPr wrap="square" rtlCol="0">
            <a:spAutoFit/>
          </a:bodyPr>
          <a:lstStyle/>
          <a:p>
            <a:pPr algn="ctr"/>
            <a:r>
              <a:rPr lang="fr-FR" b="1" dirty="0">
                <a:solidFill>
                  <a:srgbClr val="7030A0"/>
                </a:solidFill>
              </a:rPr>
              <a:t>Agent antagoniste</a:t>
            </a:r>
          </a:p>
        </p:txBody>
      </p:sp>
      <p:sp>
        <p:nvSpPr>
          <p:cNvPr id="7" name="ZoneTexte 6">
            <a:extLst>
              <a:ext uri="{FF2B5EF4-FFF2-40B4-BE49-F238E27FC236}">
                <a16:creationId xmlns:a16="http://schemas.microsoft.com/office/drawing/2014/main" id="{30A7C8BE-1555-4E88-B2C0-5C5460EC9E43}"/>
              </a:ext>
            </a:extLst>
          </p:cNvPr>
          <p:cNvSpPr txBox="1"/>
          <p:nvPr/>
        </p:nvSpPr>
        <p:spPr>
          <a:xfrm>
            <a:off x="2156909" y="5281881"/>
            <a:ext cx="2334410" cy="369332"/>
          </a:xfrm>
          <a:prstGeom prst="rect">
            <a:avLst/>
          </a:prstGeom>
          <a:noFill/>
        </p:spPr>
        <p:txBody>
          <a:bodyPr wrap="square" rtlCol="0">
            <a:spAutoFit/>
          </a:bodyPr>
          <a:lstStyle/>
          <a:p>
            <a:pPr algn="ctr"/>
            <a:r>
              <a:rPr lang="fr-FR" b="1" dirty="0">
                <a:solidFill>
                  <a:srgbClr val="7030A0"/>
                </a:solidFill>
              </a:rPr>
              <a:t>Agent pathogène</a:t>
            </a:r>
          </a:p>
        </p:txBody>
      </p:sp>
      <p:sp>
        <p:nvSpPr>
          <p:cNvPr id="8" name="ZoneTexte 7">
            <a:extLst>
              <a:ext uri="{FF2B5EF4-FFF2-40B4-BE49-F238E27FC236}">
                <a16:creationId xmlns:a16="http://schemas.microsoft.com/office/drawing/2014/main" id="{1AA55235-02BB-408C-B14B-A76CC0EDEB68}"/>
              </a:ext>
            </a:extLst>
          </p:cNvPr>
          <p:cNvSpPr txBox="1"/>
          <p:nvPr/>
        </p:nvSpPr>
        <p:spPr>
          <a:xfrm>
            <a:off x="6859793" y="5337332"/>
            <a:ext cx="2334410" cy="369332"/>
          </a:xfrm>
          <a:prstGeom prst="rect">
            <a:avLst/>
          </a:prstGeom>
          <a:noFill/>
        </p:spPr>
        <p:txBody>
          <a:bodyPr wrap="square" rtlCol="0">
            <a:spAutoFit/>
          </a:bodyPr>
          <a:lstStyle/>
          <a:p>
            <a:pPr algn="ctr"/>
            <a:r>
              <a:rPr lang="fr-FR" b="1" dirty="0">
                <a:solidFill>
                  <a:srgbClr val="7030A0"/>
                </a:solidFill>
              </a:rPr>
              <a:t>Plante hôte</a:t>
            </a:r>
          </a:p>
        </p:txBody>
      </p:sp>
      <p:sp>
        <p:nvSpPr>
          <p:cNvPr id="9" name="ZoneTexte 8">
            <a:extLst>
              <a:ext uri="{FF2B5EF4-FFF2-40B4-BE49-F238E27FC236}">
                <a16:creationId xmlns:a16="http://schemas.microsoft.com/office/drawing/2014/main" id="{7E8F723B-F97F-46D8-BBCF-6F181A69A390}"/>
              </a:ext>
            </a:extLst>
          </p:cNvPr>
          <p:cNvSpPr txBox="1"/>
          <p:nvPr/>
        </p:nvSpPr>
        <p:spPr>
          <a:xfrm>
            <a:off x="4636545" y="3981663"/>
            <a:ext cx="2334410" cy="646331"/>
          </a:xfrm>
          <a:prstGeom prst="rect">
            <a:avLst/>
          </a:prstGeom>
          <a:noFill/>
        </p:spPr>
        <p:txBody>
          <a:bodyPr wrap="square" rtlCol="0">
            <a:spAutoFit/>
          </a:bodyPr>
          <a:lstStyle/>
          <a:p>
            <a:pPr algn="ctr"/>
            <a:r>
              <a:rPr lang="fr-FR" b="1" dirty="0" err="1">
                <a:solidFill>
                  <a:srgbClr val="7030A0"/>
                </a:solidFill>
              </a:rPr>
              <a:t>Rhizhosphère</a:t>
            </a:r>
            <a:endParaRPr lang="fr-FR" b="1" dirty="0">
              <a:solidFill>
                <a:srgbClr val="7030A0"/>
              </a:solidFill>
            </a:endParaRPr>
          </a:p>
          <a:p>
            <a:pPr algn="ctr"/>
            <a:r>
              <a:rPr lang="fr-FR" b="1" dirty="0">
                <a:solidFill>
                  <a:srgbClr val="7030A0"/>
                </a:solidFill>
              </a:rPr>
              <a:t>(dans le sol)</a:t>
            </a:r>
          </a:p>
        </p:txBody>
      </p:sp>
      <p:cxnSp>
        <p:nvCxnSpPr>
          <p:cNvPr id="11" name="Connecteur droit avec flèche 10">
            <a:extLst>
              <a:ext uri="{FF2B5EF4-FFF2-40B4-BE49-F238E27FC236}">
                <a16:creationId xmlns:a16="http://schemas.microsoft.com/office/drawing/2014/main" id="{B257013C-30DD-459D-85AC-CF28E65BEF44}"/>
              </a:ext>
            </a:extLst>
          </p:cNvPr>
          <p:cNvCxnSpPr>
            <a:cxnSpLocks/>
          </p:cNvCxnSpPr>
          <p:nvPr/>
        </p:nvCxnSpPr>
        <p:spPr>
          <a:xfrm flipH="1">
            <a:off x="4375547" y="5445033"/>
            <a:ext cx="2855904" cy="0"/>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2015A868-8923-4D64-A47F-EFB88C78A1F4}"/>
              </a:ext>
            </a:extLst>
          </p:cNvPr>
          <p:cNvCxnSpPr>
            <a:cxnSpLocks/>
          </p:cNvCxnSpPr>
          <p:nvPr/>
        </p:nvCxnSpPr>
        <p:spPr>
          <a:xfrm>
            <a:off x="6339839" y="2583490"/>
            <a:ext cx="1459455" cy="2753842"/>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12663F13-4B3A-4099-B206-068D06B262E6}"/>
              </a:ext>
            </a:extLst>
          </p:cNvPr>
          <p:cNvCxnSpPr>
            <a:cxnSpLocks/>
            <a:endCxn id="7" idx="0"/>
          </p:cNvCxnSpPr>
          <p:nvPr/>
        </p:nvCxnSpPr>
        <p:spPr>
          <a:xfrm flipH="1">
            <a:off x="3324114" y="2583490"/>
            <a:ext cx="1703294" cy="2698391"/>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541106F8-4E22-4666-9099-384D1CEA4901}"/>
              </a:ext>
            </a:extLst>
          </p:cNvPr>
          <p:cNvCxnSpPr>
            <a:cxnSpLocks/>
          </p:cNvCxnSpPr>
          <p:nvPr/>
        </p:nvCxnSpPr>
        <p:spPr>
          <a:xfrm flipH="1" flipV="1">
            <a:off x="6658984" y="2583490"/>
            <a:ext cx="1463041" cy="2598502"/>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A03A79EB-19CC-4368-9D3B-2B06C55F3AB0}"/>
              </a:ext>
            </a:extLst>
          </p:cNvPr>
          <p:cNvSpPr txBox="1"/>
          <p:nvPr/>
        </p:nvSpPr>
        <p:spPr>
          <a:xfrm>
            <a:off x="4517960" y="5588835"/>
            <a:ext cx="2571078" cy="369332"/>
          </a:xfrm>
          <a:prstGeom prst="rect">
            <a:avLst/>
          </a:prstGeom>
          <a:noFill/>
        </p:spPr>
        <p:txBody>
          <a:bodyPr wrap="square" rtlCol="0">
            <a:spAutoFit/>
          </a:bodyPr>
          <a:lstStyle/>
          <a:p>
            <a:pPr algn="ctr"/>
            <a:r>
              <a:rPr lang="fr-FR" b="1" dirty="0">
                <a:solidFill>
                  <a:srgbClr val="002060"/>
                </a:solidFill>
              </a:rPr>
              <a:t>Résistance induite</a:t>
            </a:r>
          </a:p>
        </p:txBody>
      </p:sp>
      <p:sp>
        <p:nvSpPr>
          <p:cNvPr id="30" name="ZoneTexte 29">
            <a:extLst>
              <a:ext uri="{FF2B5EF4-FFF2-40B4-BE49-F238E27FC236}">
                <a16:creationId xmlns:a16="http://schemas.microsoft.com/office/drawing/2014/main" id="{173C6AF5-C422-4C90-9A24-924CD739A19E}"/>
              </a:ext>
            </a:extLst>
          </p:cNvPr>
          <p:cNvSpPr txBox="1"/>
          <p:nvPr/>
        </p:nvSpPr>
        <p:spPr>
          <a:xfrm>
            <a:off x="7155631" y="3031611"/>
            <a:ext cx="2571078" cy="369332"/>
          </a:xfrm>
          <a:prstGeom prst="rect">
            <a:avLst/>
          </a:prstGeom>
          <a:noFill/>
        </p:spPr>
        <p:txBody>
          <a:bodyPr wrap="square" rtlCol="0">
            <a:spAutoFit/>
          </a:bodyPr>
          <a:lstStyle/>
          <a:p>
            <a:r>
              <a:rPr lang="fr-FR" b="1" dirty="0">
                <a:solidFill>
                  <a:srgbClr val="002060"/>
                </a:solidFill>
              </a:rPr>
              <a:t>Relation avec le végétal</a:t>
            </a:r>
          </a:p>
        </p:txBody>
      </p:sp>
      <p:sp>
        <p:nvSpPr>
          <p:cNvPr id="31" name="ZoneTexte 30">
            <a:extLst>
              <a:ext uri="{FF2B5EF4-FFF2-40B4-BE49-F238E27FC236}">
                <a16:creationId xmlns:a16="http://schemas.microsoft.com/office/drawing/2014/main" id="{53F975C4-2A1E-4F0C-AD1A-698D8215BF51}"/>
              </a:ext>
            </a:extLst>
          </p:cNvPr>
          <p:cNvSpPr txBox="1"/>
          <p:nvPr/>
        </p:nvSpPr>
        <p:spPr>
          <a:xfrm>
            <a:off x="7530353" y="3432956"/>
            <a:ext cx="2571078" cy="369332"/>
          </a:xfrm>
          <a:prstGeom prst="rect">
            <a:avLst/>
          </a:prstGeom>
          <a:noFill/>
        </p:spPr>
        <p:txBody>
          <a:bodyPr wrap="square" rtlCol="0">
            <a:spAutoFit/>
          </a:bodyPr>
          <a:lstStyle/>
          <a:p>
            <a:r>
              <a:rPr lang="fr-FR" b="1" dirty="0">
                <a:solidFill>
                  <a:srgbClr val="002060"/>
                </a:solidFill>
              </a:rPr>
              <a:t>Promotion de croissance</a:t>
            </a:r>
          </a:p>
        </p:txBody>
      </p:sp>
      <p:sp>
        <p:nvSpPr>
          <p:cNvPr id="32" name="ZoneTexte 31">
            <a:extLst>
              <a:ext uri="{FF2B5EF4-FFF2-40B4-BE49-F238E27FC236}">
                <a16:creationId xmlns:a16="http://schemas.microsoft.com/office/drawing/2014/main" id="{9A2AFE83-A554-4990-B336-3881A64B249A}"/>
              </a:ext>
            </a:extLst>
          </p:cNvPr>
          <p:cNvSpPr txBox="1"/>
          <p:nvPr/>
        </p:nvSpPr>
        <p:spPr>
          <a:xfrm>
            <a:off x="3149813" y="2911024"/>
            <a:ext cx="1374164" cy="369332"/>
          </a:xfrm>
          <a:prstGeom prst="rect">
            <a:avLst/>
          </a:prstGeom>
          <a:noFill/>
        </p:spPr>
        <p:txBody>
          <a:bodyPr wrap="square" rtlCol="0">
            <a:spAutoFit/>
          </a:bodyPr>
          <a:lstStyle/>
          <a:p>
            <a:pPr algn="r"/>
            <a:r>
              <a:rPr lang="fr-FR" b="1" dirty="0">
                <a:solidFill>
                  <a:srgbClr val="002060"/>
                </a:solidFill>
              </a:rPr>
              <a:t>Parasitisme</a:t>
            </a:r>
          </a:p>
        </p:txBody>
      </p:sp>
      <p:sp>
        <p:nvSpPr>
          <p:cNvPr id="33" name="ZoneTexte 32">
            <a:extLst>
              <a:ext uri="{FF2B5EF4-FFF2-40B4-BE49-F238E27FC236}">
                <a16:creationId xmlns:a16="http://schemas.microsoft.com/office/drawing/2014/main" id="{66B39DA6-4C62-403E-8624-B48A497B5FCC}"/>
              </a:ext>
            </a:extLst>
          </p:cNvPr>
          <p:cNvSpPr txBox="1"/>
          <p:nvPr/>
        </p:nvSpPr>
        <p:spPr>
          <a:xfrm>
            <a:off x="2697223" y="3387126"/>
            <a:ext cx="1661034" cy="383149"/>
          </a:xfrm>
          <a:prstGeom prst="rect">
            <a:avLst/>
          </a:prstGeom>
          <a:noFill/>
        </p:spPr>
        <p:txBody>
          <a:bodyPr wrap="square" rtlCol="0">
            <a:spAutoFit/>
          </a:bodyPr>
          <a:lstStyle/>
          <a:p>
            <a:pPr algn="r"/>
            <a:r>
              <a:rPr lang="fr-FR" b="1" dirty="0">
                <a:solidFill>
                  <a:srgbClr val="002060"/>
                </a:solidFill>
              </a:rPr>
              <a:t>Antibiose</a:t>
            </a:r>
          </a:p>
        </p:txBody>
      </p:sp>
      <p:sp>
        <p:nvSpPr>
          <p:cNvPr id="34" name="ZoneTexte 33">
            <a:extLst>
              <a:ext uri="{FF2B5EF4-FFF2-40B4-BE49-F238E27FC236}">
                <a16:creationId xmlns:a16="http://schemas.microsoft.com/office/drawing/2014/main" id="{4D89B551-B144-4734-BBC9-7B8CB36E1941}"/>
              </a:ext>
            </a:extLst>
          </p:cNvPr>
          <p:cNvSpPr txBox="1"/>
          <p:nvPr/>
        </p:nvSpPr>
        <p:spPr>
          <a:xfrm>
            <a:off x="2319296" y="3865929"/>
            <a:ext cx="1661034" cy="383149"/>
          </a:xfrm>
          <a:prstGeom prst="rect">
            <a:avLst/>
          </a:prstGeom>
          <a:noFill/>
        </p:spPr>
        <p:txBody>
          <a:bodyPr wrap="square" rtlCol="0">
            <a:spAutoFit/>
          </a:bodyPr>
          <a:lstStyle/>
          <a:p>
            <a:pPr algn="r"/>
            <a:r>
              <a:rPr lang="fr-FR" b="1" dirty="0">
                <a:solidFill>
                  <a:srgbClr val="002060"/>
                </a:solidFill>
              </a:rPr>
              <a:t>Compétition</a:t>
            </a:r>
          </a:p>
        </p:txBody>
      </p:sp>
      <p:sp>
        <p:nvSpPr>
          <p:cNvPr id="35" name="ZoneTexte 34">
            <a:extLst>
              <a:ext uri="{FF2B5EF4-FFF2-40B4-BE49-F238E27FC236}">
                <a16:creationId xmlns:a16="http://schemas.microsoft.com/office/drawing/2014/main" id="{3D124F75-9911-48EA-B734-06331CC4AAF3}"/>
              </a:ext>
            </a:extLst>
          </p:cNvPr>
          <p:cNvSpPr txBox="1"/>
          <p:nvPr/>
        </p:nvSpPr>
        <p:spPr>
          <a:xfrm>
            <a:off x="7530353" y="5891330"/>
            <a:ext cx="4069864" cy="830997"/>
          </a:xfrm>
          <a:prstGeom prst="rect">
            <a:avLst/>
          </a:prstGeom>
          <a:noFill/>
        </p:spPr>
        <p:txBody>
          <a:bodyPr wrap="square" rtlCol="0">
            <a:spAutoFit/>
          </a:bodyPr>
          <a:lstStyle/>
          <a:p>
            <a:r>
              <a:rPr lang="fr-FR" sz="1200" dirty="0">
                <a:solidFill>
                  <a:srgbClr val="7030A0"/>
                </a:solidFill>
              </a:rPr>
              <a:t>Source : </a:t>
            </a:r>
            <a:r>
              <a:rPr lang="fr-FR" sz="1200" i="1" dirty="0">
                <a:solidFill>
                  <a:srgbClr val="7030A0"/>
                </a:solidFill>
              </a:rPr>
              <a:t>Proposition de l’adoption de l’agriculture microbiologique  en Algérie, dans le but de protéger les cultures agricoles contre les maladies fongique</a:t>
            </a:r>
            <a:r>
              <a:rPr lang="fr-FR" sz="1200" dirty="0">
                <a:solidFill>
                  <a:srgbClr val="7030A0"/>
                </a:solidFill>
              </a:rPr>
              <a:t>, Asma Ait Kaki, </a:t>
            </a:r>
            <a:r>
              <a:rPr lang="fr-FR" sz="1200" dirty="0">
                <a:solidFill>
                  <a:srgbClr val="7030A0"/>
                </a:solidFill>
                <a:hlinkClick r:id="rId2"/>
              </a:rPr>
              <a:t>http://slideplayer.fr/slide/3174185/</a:t>
            </a:r>
            <a:r>
              <a:rPr lang="fr-FR" sz="1200" dirty="0">
                <a:solidFill>
                  <a:srgbClr val="7030A0"/>
                </a:solidFill>
              </a:rPr>
              <a:t>  </a:t>
            </a:r>
          </a:p>
        </p:txBody>
      </p:sp>
    </p:spTree>
    <p:extLst>
      <p:ext uri="{BB962C8B-B14F-4D97-AF65-F5344CB8AC3E}">
        <p14:creationId xmlns:p14="http://schemas.microsoft.com/office/powerpoint/2010/main" val="25957930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9EA5E44-A5AA-4BF8-A30C-01FA0C799F56}"/>
              </a:ext>
            </a:extLst>
          </p:cNvPr>
          <p:cNvPicPr>
            <a:picLocks noChangeAspect="1"/>
          </p:cNvPicPr>
          <p:nvPr/>
        </p:nvPicPr>
        <p:blipFill>
          <a:blip r:embed="rId2"/>
          <a:stretch>
            <a:fillRect/>
          </a:stretch>
        </p:blipFill>
        <p:spPr>
          <a:xfrm>
            <a:off x="6176571" y="2666269"/>
            <a:ext cx="5734050" cy="1762125"/>
          </a:xfrm>
          <a:prstGeom prst="rect">
            <a:avLst/>
          </a:prstGeom>
        </p:spPr>
      </p:pic>
      <p:sp>
        <p:nvSpPr>
          <p:cNvPr id="3" name="Rectangle 2">
            <a:extLst>
              <a:ext uri="{FF2B5EF4-FFF2-40B4-BE49-F238E27FC236}">
                <a16:creationId xmlns:a16="http://schemas.microsoft.com/office/drawing/2014/main" id="{9F05B07B-3926-46D5-A64A-70E53EED0BCA}"/>
              </a:ext>
            </a:extLst>
          </p:cNvPr>
          <p:cNvSpPr/>
          <p:nvPr/>
        </p:nvSpPr>
        <p:spPr>
          <a:xfrm>
            <a:off x="78890" y="1290828"/>
            <a:ext cx="5493812" cy="369332"/>
          </a:xfrm>
          <a:prstGeom prst="rect">
            <a:avLst/>
          </a:prstGeom>
        </p:spPr>
        <p:txBody>
          <a:bodyPr wrap="none">
            <a:spAutoFit/>
          </a:bodyPr>
          <a:lstStyle/>
          <a:p>
            <a:r>
              <a:rPr lang="fr-FR" b="1" dirty="0">
                <a:solidFill>
                  <a:srgbClr val="7030A0"/>
                </a:solidFill>
                <a:latin typeface="Arial" charset="0"/>
              </a:rPr>
              <a:t>5.4. Stratégies de la lutte biologique (suite et fin)</a:t>
            </a:r>
            <a:endParaRPr lang="fr-FR" dirty="0"/>
          </a:p>
        </p:txBody>
      </p:sp>
      <p:sp>
        <p:nvSpPr>
          <p:cNvPr id="4" name="Rectangle 3">
            <a:extLst>
              <a:ext uri="{FF2B5EF4-FFF2-40B4-BE49-F238E27FC236}">
                <a16:creationId xmlns:a16="http://schemas.microsoft.com/office/drawing/2014/main" id="{1B5BF5CD-6CB2-4C95-B846-0753A75B45D8}"/>
              </a:ext>
            </a:extLst>
          </p:cNvPr>
          <p:cNvSpPr/>
          <p:nvPr/>
        </p:nvSpPr>
        <p:spPr>
          <a:xfrm>
            <a:off x="78890" y="806823"/>
            <a:ext cx="3524922" cy="400110"/>
          </a:xfrm>
          <a:prstGeom prst="rect">
            <a:avLst/>
          </a:prstGeom>
        </p:spPr>
        <p:txBody>
          <a:bodyPr wrap="square">
            <a:spAutoFit/>
          </a:bodyPr>
          <a:lstStyle/>
          <a:p>
            <a:pPr>
              <a:spcBef>
                <a:spcPct val="0"/>
              </a:spcBef>
            </a:pPr>
            <a:r>
              <a:rPr lang="fr-FR" altLang="fr-FR" sz="2000" b="1" dirty="0">
                <a:solidFill>
                  <a:srgbClr val="7030A0"/>
                </a:solidFill>
                <a:latin typeface="Arial" panose="020B0604020202020204" pitchFamily="34" charset="0"/>
              </a:rPr>
              <a:t>5. </a:t>
            </a:r>
            <a:r>
              <a:rPr lang="fr-FR" altLang="fr-FR" sz="2000" b="1" u="sng" dirty="0">
                <a:solidFill>
                  <a:srgbClr val="7030A0"/>
                </a:solidFill>
                <a:latin typeface="Arial" panose="020B0604020202020204" pitchFamily="34" charset="0"/>
              </a:rPr>
              <a:t>Lutte biologique (suite)</a:t>
            </a:r>
            <a:endParaRPr lang="fr-FR" altLang="fr-FR" sz="2000" dirty="0">
              <a:solidFill>
                <a:srgbClr val="7030A0"/>
              </a:solidFill>
              <a:latin typeface="Arial" panose="020B0604020202020204" pitchFamily="34" charset="0"/>
            </a:endParaRPr>
          </a:p>
        </p:txBody>
      </p:sp>
      <p:sp>
        <p:nvSpPr>
          <p:cNvPr id="5" name="WordArt 4">
            <a:extLst>
              <a:ext uri="{FF2B5EF4-FFF2-40B4-BE49-F238E27FC236}">
                <a16:creationId xmlns:a16="http://schemas.microsoft.com/office/drawing/2014/main" id="{29F087B1-B1AF-4AB2-9334-740B9C9C9746}"/>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6" name="ZoneTexte 5">
            <a:extLst>
              <a:ext uri="{FF2B5EF4-FFF2-40B4-BE49-F238E27FC236}">
                <a16:creationId xmlns:a16="http://schemas.microsoft.com/office/drawing/2014/main" id="{F935784F-5E56-4034-AB3B-8FD04892CCD3}"/>
              </a:ext>
            </a:extLst>
          </p:cNvPr>
          <p:cNvSpPr txBox="1"/>
          <p:nvPr/>
        </p:nvSpPr>
        <p:spPr>
          <a:xfrm>
            <a:off x="7530353" y="5891330"/>
            <a:ext cx="4069864" cy="830997"/>
          </a:xfrm>
          <a:prstGeom prst="rect">
            <a:avLst/>
          </a:prstGeom>
          <a:noFill/>
        </p:spPr>
        <p:txBody>
          <a:bodyPr wrap="square" rtlCol="0">
            <a:spAutoFit/>
          </a:bodyPr>
          <a:lstStyle/>
          <a:p>
            <a:r>
              <a:rPr lang="fr-FR" sz="1200" dirty="0">
                <a:solidFill>
                  <a:srgbClr val="7030A0"/>
                </a:solidFill>
              </a:rPr>
              <a:t>Source : </a:t>
            </a:r>
            <a:r>
              <a:rPr lang="fr-FR" sz="1200" i="1" dirty="0">
                <a:solidFill>
                  <a:srgbClr val="7030A0"/>
                </a:solidFill>
              </a:rPr>
              <a:t>Proposition de l’adoption de l’agriculture microbiologique  en Algérie, dans le but de protéger les cultures agricoles contre les maladies fongique</a:t>
            </a:r>
            <a:r>
              <a:rPr lang="fr-FR" sz="1200" dirty="0">
                <a:solidFill>
                  <a:srgbClr val="7030A0"/>
                </a:solidFill>
              </a:rPr>
              <a:t>, Asma Ait Kaki, </a:t>
            </a:r>
            <a:r>
              <a:rPr lang="fr-FR" sz="1200" dirty="0">
                <a:solidFill>
                  <a:srgbClr val="7030A0"/>
                </a:solidFill>
                <a:hlinkClick r:id="rId3"/>
              </a:rPr>
              <a:t>http://slideplayer.fr/slide/3174185/</a:t>
            </a:r>
            <a:r>
              <a:rPr lang="fr-FR" sz="1200" dirty="0">
                <a:solidFill>
                  <a:srgbClr val="7030A0"/>
                </a:solidFill>
              </a:rPr>
              <a:t>  </a:t>
            </a:r>
          </a:p>
        </p:txBody>
      </p:sp>
      <p:sp>
        <p:nvSpPr>
          <p:cNvPr id="8" name="TextBox 3">
            <a:extLst>
              <a:ext uri="{FF2B5EF4-FFF2-40B4-BE49-F238E27FC236}">
                <a16:creationId xmlns:a16="http://schemas.microsoft.com/office/drawing/2014/main" id="{1E3603BD-E64F-4030-8041-CF7AD38F61D3}"/>
              </a:ext>
            </a:extLst>
          </p:cNvPr>
          <p:cNvSpPr txBox="1"/>
          <p:nvPr/>
        </p:nvSpPr>
        <p:spPr bwMode="auto">
          <a:xfrm>
            <a:off x="8703142" y="4428395"/>
            <a:ext cx="3207479" cy="923330"/>
          </a:xfrm>
          <a:prstGeom prst="rect">
            <a:avLst/>
          </a:prstGeom>
          <a:solidFill>
            <a:schemeClr val="tx1"/>
          </a:solidFill>
        </p:spPr>
        <p:txBody>
          <a:bodyPr wrap="square">
            <a:spAutoFit/>
          </a:bodyPr>
          <a:lstStyle/>
          <a:p>
            <a:pPr fontAlgn="auto">
              <a:spcBef>
                <a:spcPts val="0"/>
              </a:spcBef>
              <a:spcAft>
                <a:spcPts val="0"/>
              </a:spcAft>
              <a:defRPr/>
            </a:pPr>
            <a:r>
              <a:rPr lang="fr-FR" b="1" dirty="0">
                <a:solidFill>
                  <a:schemeClr val="bg1">
                    <a:lumMod val="95000"/>
                  </a:schemeClr>
                </a:solidFill>
                <a:latin typeface="+mn-lt"/>
                <a:cs typeface="+mn-cs"/>
              </a:rPr>
              <a:t>Lentilles traités avec </a:t>
            </a:r>
            <a:r>
              <a:rPr lang="fr-FR" b="1" i="1" dirty="0">
                <a:solidFill>
                  <a:schemeClr val="bg1">
                    <a:lumMod val="95000"/>
                  </a:schemeClr>
                </a:solidFill>
                <a:latin typeface="+mn-lt"/>
                <a:cs typeface="+mn-cs"/>
              </a:rPr>
              <a:t>Botrytis </a:t>
            </a:r>
            <a:r>
              <a:rPr lang="fr-FR" b="1" i="1" dirty="0" err="1">
                <a:solidFill>
                  <a:schemeClr val="bg1">
                    <a:lumMod val="95000"/>
                  </a:schemeClr>
                </a:solidFill>
                <a:latin typeface="+mn-lt"/>
                <a:cs typeface="+mn-cs"/>
              </a:rPr>
              <a:t>cinerea</a:t>
            </a:r>
            <a:r>
              <a:rPr lang="fr-FR" b="1" i="1" dirty="0">
                <a:solidFill>
                  <a:schemeClr val="bg1">
                    <a:lumMod val="95000"/>
                  </a:schemeClr>
                </a:solidFill>
                <a:latin typeface="+mn-lt"/>
                <a:cs typeface="+mn-cs"/>
              </a:rPr>
              <a:t> </a:t>
            </a:r>
            <a:r>
              <a:rPr lang="fr-FR" b="1" dirty="0">
                <a:solidFill>
                  <a:schemeClr val="bg1">
                    <a:lumMod val="95000"/>
                  </a:schemeClr>
                </a:solidFill>
                <a:latin typeface="+mn-lt"/>
                <a:cs typeface="+mn-cs"/>
              </a:rPr>
              <a:t>et </a:t>
            </a:r>
            <a:r>
              <a:rPr lang="fr-FR" b="1" i="1" dirty="0" err="1">
                <a:solidFill>
                  <a:schemeClr val="bg1">
                    <a:lumMod val="95000"/>
                  </a:schemeClr>
                </a:solidFill>
                <a:latin typeface="+mn-lt"/>
                <a:cs typeface="+mn-cs"/>
              </a:rPr>
              <a:t>Tichoderma</a:t>
            </a:r>
            <a:r>
              <a:rPr lang="fr-FR" b="1" i="1" dirty="0">
                <a:solidFill>
                  <a:schemeClr val="bg1">
                    <a:lumMod val="95000"/>
                  </a:schemeClr>
                </a:solidFill>
                <a:latin typeface="+mn-lt"/>
                <a:cs typeface="+mn-cs"/>
              </a:rPr>
              <a:t> </a:t>
            </a:r>
            <a:r>
              <a:rPr lang="fr-FR" b="1" i="1" dirty="0" err="1">
                <a:solidFill>
                  <a:schemeClr val="bg1">
                    <a:lumMod val="95000"/>
                  </a:schemeClr>
                </a:solidFill>
                <a:latin typeface="+mn-lt"/>
                <a:cs typeface="+mn-cs"/>
              </a:rPr>
              <a:t>hamatum</a:t>
            </a:r>
            <a:r>
              <a:rPr lang="fr-FR" b="1" i="1" dirty="0">
                <a:solidFill>
                  <a:schemeClr val="bg1">
                    <a:lumMod val="95000"/>
                  </a:schemeClr>
                </a:solidFill>
                <a:latin typeface="+mn-lt"/>
                <a:cs typeface="+mn-cs"/>
              </a:rPr>
              <a:t> </a:t>
            </a:r>
          </a:p>
        </p:txBody>
      </p:sp>
      <p:sp>
        <p:nvSpPr>
          <p:cNvPr id="9" name="TextBox 1">
            <a:extLst>
              <a:ext uri="{FF2B5EF4-FFF2-40B4-BE49-F238E27FC236}">
                <a16:creationId xmlns:a16="http://schemas.microsoft.com/office/drawing/2014/main" id="{CC32EDB8-DA7F-4B46-B7FD-D7DFF2D3E60B}"/>
              </a:ext>
            </a:extLst>
          </p:cNvPr>
          <p:cNvSpPr txBox="1"/>
          <p:nvPr/>
        </p:nvSpPr>
        <p:spPr bwMode="auto">
          <a:xfrm>
            <a:off x="6176571" y="4428394"/>
            <a:ext cx="2171363" cy="923330"/>
          </a:xfrm>
          <a:prstGeom prst="rect">
            <a:avLst/>
          </a:prstGeom>
          <a:solidFill>
            <a:schemeClr val="tx1"/>
          </a:solidFill>
        </p:spPr>
        <p:txBody>
          <a:bodyPr wrap="square">
            <a:spAutoFit/>
          </a:bodyPr>
          <a:lstStyle/>
          <a:p>
            <a:pPr fontAlgn="auto">
              <a:spcBef>
                <a:spcPts val="0"/>
              </a:spcBef>
              <a:spcAft>
                <a:spcPts val="0"/>
              </a:spcAft>
              <a:defRPr/>
            </a:pPr>
            <a:r>
              <a:rPr lang="fr-FR" b="1" dirty="0">
                <a:solidFill>
                  <a:schemeClr val="bg1">
                    <a:lumMod val="95000"/>
                  </a:schemeClr>
                </a:solidFill>
                <a:latin typeface="+mn-lt"/>
                <a:cs typeface="+mn-cs"/>
              </a:rPr>
              <a:t>Lentilles traités avec </a:t>
            </a:r>
            <a:r>
              <a:rPr lang="fr-FR" b="1" i="1" dirty="0">
                <a:solidFill>
                  <a:schemeClr val="bg1">
                    <a:lumMod val="95000"/>
                  </a:schemeClr>
                </a:solidFill>
                <a:latin typeface="+mn-lt"/>
                <a:cs typeface="+mn-cs"/>
              </a:rPr>
              <a:t>Botrytis </a:t>
            </a:r>
            <a:r>
              <a:rPr lang="fr-FR" b="1" i="1" dirty="0" err="1">
                <a:solidFill>
                  <a:schemeClr val="bg1">
                    <a:lumMod val="95000"/>
                  </a:schemeClr>
                </a:solidFill>
                <a:latin typeface="+mn-lt"/>
                <a:cs typeface="+mn-cs"/>
              </a:rPr>
              <a:t>cinerea</a:t>
            </a:r>
            <a:r>
              <a:rPr lang="fr-FR" b="1" i="1" dirty="0">
                <a:solidFill>
                  <a:schemeClr val="bg1">
                    <a:lumMod val="95000"/>
                  </a:schemeClr>
                </a:solidFill>
                <a:latin typeface="+mn-lt"/>
                <a:cs typeface="+mn-cs"/>
              </a:rPr>
              <a:t> </a:t>
            </a:r>
            <a:r>
              <a:rPr lang="fr-FR" b="1" dirty="0">
                <a:solidFill>
                  <a:schemeClr val="bg1">
                    <a:lumMod val="95000"/>
                  </a:schemeClr>
                </a:solidFill>
                <a:latin typeface="+mn-lt"/>
                <a:cs typeface="+mn-cs"/>
              </a:rPr>
              <a:t>seulement</a:t>
            </a:r>
          </a:p>
        </p:txBody>
      </p:sp>
      <p:sp>
        <p:nvSpPr>
          <p:cNvPr id="10" name="ZoneTexte 9">
            <a:extLst>
              <a:ext uri="{FF2B5EF4-FFF2-40B4-BE49-F238E27FC236}">
                <a16:creationId xmlns:a16="http://schemas.microsoft.com/office/drawing/2014/main" id="{E3DA82D0-F757-4452-9A76-D4325C1ECD42}"/>
              </a:ext>
            </a:extLst>
          </p:cNvPr>
          <p:cNvSpPr txBox="1"/>
          <p:nvPr/>
        </p:nvSpPr>
        <p:spPr>
          <a:xfrm>
            <a:off x="78890" y="1660160"/>
            <a:ext cx="2524461" cy="373035"/>
          </a:xfrm>
          <a:prstGeom prst="rect">
            <a:avLst/>
          </a:prstGeom>
          <a:noFill/>
        </p:spPr>
        <p:txBody>
          <a:bodyPr wrap="square" rtlCol="0">
            <a:spAutoFit/>
          </a:bodyPr>
          <a:lstStyle/>
          <a:p>
            <a:r>
              <a:rPr lang="fr-FR" dirty="0">
                <a:solidFill>
                  <a:srgbClr val="7030A0"/>
                </a:solidFill>
              </a:rPr>
              <a:t>Exemples</a:t>
            </a:r>
          </a:p>
        </p:txBody>
      </p:sp>
      <p:sp>
        <p:nvSpPr>
          <p:cNvPr id="11" name="Rectangle 10">
            <a:extLst>
              <a:ext uri="{FF2B5EF4-FFF2-40B4-BE49-F238E27FC236}">
                <a16:creationId xmlns:a16="http://schemas.microsoft.com/office/drawing/2014/main" id="{A3CF1A00-E3AF-4169-BF69-DA963FBB45EB}"/>
              </a:ext>
            </a:extLst>
          </p:cNvPr>
          <p:cNvSpPr/>
          <p:nvPr/>
        </p:nvSpPr>
        <p:spPr>
          <a:xfrm>
            <a:off x="941295" y="5028558"/>
            <a:ext cx="4256442" cy="646331"/>
          </a:xfrm>
          <a:prstGeom prst="rect">
            <a:avLst/>
          </a:prstGeom>
        </p:spPr>
        <p:txBody>
          <a:bodyPr wrap="square">
            <a:spAutoFit/>
          </a:bodyPr>
          <a:lstStyle/>
          <a:p>
            <a:pPr algn="ctr"/>
            <a:r>
              <a:rPr lang="fr-FR" altLang="fr-FR" b="1" i="1" dirty="0">
                <a:solidFill>
                  <a:srgbClr val="002060"/>
                </a:solidFill>
              </a:rPr>
              <a:t>Bacillus subtilis </a:t>
            </a:r>
            <a:r>
              <a:rPr lang="fr-FR" altLang="fr-FR" b="1" dirty="0">
                <a:solidFill>
                  <a:srgbClr val="002060"/>
                </a:solidFill>
              </a:rPr>
              <a:t>protège les plantes de lentilles </a:t>
            </a:r>
            <a:r>
              <a:rPr lang="fr-FR" altLang="fr-FR" b="1" i="1" dirty="0">
                <a:solidFill>
                  <a:srgbClr val="002060"/>
                </a:solidFill>
              </a:rPr>
              <a:t>contre Fusarium </a:t>
            </a:r>
            <a:r>
              <a:rPr lang="fr-FR" altLang="fr-FR" b="1" i="1" dirty="0" err="1">
                <a:solidFill>
                  <a:srgbClr val="002060"/>
                </a:solidFill>
              </a:rPr>
              <a:t>oxysporum</a:t>
            </a:r>
            <a:endParaRPr lang="fr-FR" altLang="fr-FR" b="1" i="1" dirty="0">
              <a:solidFill>
                <a:srgbClr val="002060"/>
              </a:solidFill>
            </a:endParaRPr>
          </a:p>
        </p:txBody>
      </p:sp>
      <p:pic>
        <p:nvPicPr>
          <p:cNvPr id="13" name="Image 12" descr="Une image contenant meubles&#10;&#10;Description générée avec un niveau de confiance élevé">
            <a:extLst>
              <a:ext uri="{FF2B5EF4-FFF2-40B4-BE49-F238E27FC236}">
                <a16:creationId xmlns:a16="http://schemas.microsoft.com/office/drawing/2014/main" id="{613D3299-0645-407F-B5F8-0535F7C2D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295" y="2366788"/>
            <a:ext cx="4331016" cy="2661770"/>
          </a:xfrm>
          <a:prstGeom prst="rect">
            <a:avLst/>
          </a:prstGeom>
        </p:spPr>
      </p:pic>
    </p:spTree>
    <p:extLst>
      <p:ext uri="{BB962C8B-B14F-4D97-AF65-F5344CB8AC3E}">
        <p14:creationId xmlns:p14="http://schemas.microsoft.com/office/powerpoint/2010/main" val="497510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13B32E80-E7C4-4186-85BC-2BEE4FA4ADF1}"/>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B9319331-FF00-48BB-8E19-F6898582599A}"/>
              </a:ext>
            </a:extLst>
          </p:cNvPr>
          <p:cNvSpPr>
            <a:spLocks noChangeArrowheads="1"/>
          </p:cNvSpPr>
          <p:nvPr/>
        </p:nvSpPr>
        <p:spPr bwMode="auto">
          <a:xfrm>
            <a:off x="215899" y="806823"/>
            <a:ext cx="1055250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u="sng" dirty="0">
                <a:solidFill>
                  <a:srgbClr val="9900CC"/>
                </a:solidFill>
                <a:latin typeface="Arial" panose="020B0604020202020204" pitchFamily="34" charset="0"/>
                <a:cs typeface="Arial" panose="020B0604020202020204" pitchFamily="34" charset="0"/>
              </a:rPr>
              <a:t>II. Sommaire (suite et fin)</a:t>
            </a:r>
            <a:endParaRPr lang="fr-FR" altLang="fr-FR" sz="1800" u="sng" dirty="0">
              <a:solidFill>
                <a:srgbClr val="9900CC"/>
              </a:solidFill>
              <a:latin typeface="Arial" panose="020B0604020202020204" pitchFamily="34" charset="0"/>
              <a:cs typeface="Arial" panose="020B0604020202020204" pitchFamily="34" charset="0"/>
            </a:endParaRPr>
          </a:p>
          <a:p>
            <a:pPr algn="just" eaLnBrk="1" hangingPunct="1">
              <a:spcBef>
                <a:spcPct val="0"/>
              </a:spcBef>
              <a:buFontTx/>
              <a:buNone/>
            </a:pPr>
            <a:endParaRPr lang="fr-FR" altLang="fr-FR" sz="1600" dirty="0">
              <a:solidFill>
                <a:srgbClr val="9900CC"/>
              </a:solidFill>
            </a:endParaRPr>
          </a:p>
          <a:p>
            <a:pPr algn="just">
              <a:spcBef>
                <a:spcPct val="0"/>
              </a:spcBef>
              <a:buNone/>
            </a:pPr>
            <a:endParaRPr lang="fr-FR" altLang="fr-FR" sz="1600" dirty="0">
              <a:solidFill>
                <a:srgbClr val="6600CC"/>
              </a:solidFill>
            </a:endParaRPr>
          </a:p>
          <a:p>
            <a:pPr algn="just" eaLnBrk="1" hangingPunct="1">
              <a:spcBef>
                <a:spcPct val="0"/>
              </a:spcBef>
              <a:buFontTx/>
              <a:buNone/>
            </a:pPr>
            <a:endParaRPr lang="fr-FR" altLang="fr-FR" sz="1600" dirty="0">
              <a:solidFill>
                <a:srgbClr val="6600CC"/>
              </a:solidFill>
            </a:endParaRPr>
          </a:p>
        </p:txBody>
      </p:sp>
      <p:sp>
        <p:nvSpPr>
          <p:cNvPr id="4" name="ZoneTexte 3">
            <a:extLst>
              <a:ext uri="{FF2B5EF4-FFF2-40B4-BE49-F238E27FC236}">
                <a16:creationId xmlns:a16="http://schemas.microsoft.com/office/drawing/2014/main" id="{A9F5ED7B-D9E4-4B33-A049-B84CB6A02AF7}"/>
              </a:ext>
            </a:extLst>
          </p:cNvPr>
          <p:cNvSpPr txBox="1"/>
          <p:nvPr/>
        </p:nvSpPr>
        <p:spPr>
          <a:xfrm>
            <a:off x="279235" y="1194098"/>
            <a:ext cx="6734751" cy="5508557"/>
          </a:xfrm>
          <a:prstGeom prst="rect">
            <a:avLst/>
          </a:prstGeom>
          <a:noFill/>
        </p:spPr>
        <p:txBody>
          <a:bodyPr wrap="square" rtlCol="0">
            <a:spAutoFit/>
          </a:bodyPr>
          <a:lstStyle/>
          <a:p>
            <a:pPr algn="just">
              <a:spcBef>
                <a:spcPct val="0"/>
              </a:spcBef>
              <a:buNone/>
            </a:pPr>
            <a:r>
              <a:rPr lang="fr-FR" altLang="fr-FR" sz="1600" dirty="0">
                <a:solidFill>
                  <a:srgbClr val="7030A0"/>
                </a:solidFill>
              </a:rPr>
              <a:t>7. </a:t>
            </a:r>
            <a:r>
              <a:rPr lang="fr-FR" altLang="fr-FR" sz="1600" b="1" dirty="0">
                <a:solidFill>
                  <a:srgbClr val="7030A0"/>
                </a:solidFill>
              </a:rPr>
              <a:t>Méthodes mécaniques ou physiques avec ou sans attractifs</a:t>
            </a:r>
          </a:p>
          <a:p>
            <a:pPr algn="just">
              <a:spcBef>
                <a:spcPct val="0"/>
              </a:spcBef>
              <a:buNone/>
            </a:pPr>
            <a:r>
              <a:rPr lang="fr-FR" altLang="fr-FR" sz="1600" dirty="0">
                <a:solidFill>
                  <a:srgbClr val="7030A0"/>
                </a:solidFill>
              </a:rPr>
              <a:t>7.1. Pièges à phéromones</a:t>
            </a:r>
          </a:p>
          <a:p>
            <a:pPr algn="just">
              <a:spcBef>
                <a:spcPct val="0"/>
              </a:spcBef>
              <a:buNone/>
            </a:pPr>
            <a:r>
              <a:rPr lang="fr-FR" altLang="fr-FR" sz="1600" dirty="0">
                <a:solidFill>
                  <a:srgbClr val="7030A0"/>
                </a:solidFill>
              </a:rPr>
              <a:t>7.2. Pièges</a:t>
            </a:r>
          </a:p>
          <a:p>
            <a:pPr algn="just">
              <a:spcBef>
                <a:spcPct val="0"/>
              </a:spcBef>
              <a:buNone/>
            </a:pPr>
            <a:r>
              <a:rPr lang="fr-FR" altLang="fr-FR" sz="1600" dirty="0">
                <a:solidFill>
                  <a:srgbClr val="7030A0"/>
                </a:solidFill>
              </a:rPr>
              <a:t>7.3. Barrières de protection</a:t>
            </a:r>
          </a:p>
          <a:p>
            <a:pPr algn="just">
              <a:spcBef>
                <a:spcPct val="0"/>
              </a:spcBef>
              <a:buNone/>
            </a:pPr>
            <a:r>
              <a:rPr lang="fr-FR" altLang="fr-FR" sz="1600" dirty="0">
                <a:solidFill>
                  <a:srgbClr val="7030A0"/>
                </a:solidFill>
              </a:rPr>
              <a:t>7.4. Prophylaxie</a:t>
            </a:r>
          </a:p>
          <a:p>
            <a:pPr algn="just">
              <a:spcBef>
                <a:spcPct val="0"/>
              </a:spcBef>
              <a:buNone/>
            </a:pPr>
            <a:endParaRPr lang="fr-FR" altLang="fr-FR" sz="1600" dirty="0">
              <a:solidFill>
                <a:srgbClr val="7030A0"/>
              </a:solidFill>
            </a:endParaRPr>
          </a:p>
          <a:p>
            <a:pPr algn="just">
              <a:spcBef>
                <a:spcPct val="0"/>
              </a:spcBef>
              <a:buNone/>
            </a:pPr>
            <a:r>
              <a:rPr lang="fr-FR" altLang="fr-FR" sz="1600" dirty="0">
                <a:solidFill>
                  <a:srgbClr val="7030A0"/>
                </a:solidFill>
              </a:rPr>
              <a:t>8. </a:t>
            </a:r>
            <a:r>
              <a:rPr lang="fr-FR" altLang="fr-FR" sz="1600" b="1" dirty="0">
                <a:solidFill>
                  <a:srgbClr val="7030A0"/>
                </a:solidFill>
              </a:rPr>
              <a:t>Méthodes culturales </a:t>
            </a:r>
          </a:p>
          <a:p>
            <a:pPr algn="just">
              <a:spcBef>
                <a:spcPct val="0"/>
              </a:spcBef>
              <a:buNone/>
            </a:pPr>
            <a:r>
              <a:rPr lang="fr-FR" altLang="fr-FR" sz="1600" dirty="0">
                <a:solidFill>
                  <a:srgbClr val="7030A0"/>
                </a:solidFill>
              </a:rPr>
              <a:t>8.1. Rotation des cultures</a:t>
            </a:r>
          </a:p>
          <a:p>
            <a:pPr algn="just">
              <a:spcBef>
                <a:spcPct val="0"/>
              </a:spcBef>
              <a:buNone/>
            </a:pPr>
            <a:r>
              <a:rPr lang="fr-FR" altLang="fr-FR" sz="1600" dirty="0">
                <a:solidFill>
                  <a:srgbClr val="7030A0"/>
                </a:solidFill>
              </a:rPr>
              <a:t>8.2. Association de plantes</a:t>
            </a:r>
          </a:p>
          <a:p>
            <a:pPr algn="just">
              <a:spcBef>
                <a:spcPct val="0"/>
              </a:spcBef>
              <a:buNone/>
            </a:pPr>
            <a:r>
              <a:rPr lang="fr-FR" altLang="fr-FR" sz="1600" dirty="0">
                <a:solidFill>
                  <a:srgbClr val="7030A0"/>
                </a:solidFill>
              </a:rPr>
              <a:t>8.3. </a:t>
            </a:r>
            <a:r>
              <a:rPr lang="fr-FR" altLang="fr-FR" sz="1600" dirty="0" err="1">
                <a:solidFill>
                  <a:srgbClr val="7030A0"/>
                </a:solidFill>
              </a:rPr>
              <a:t>Mycorhisation</a:t>
            </a:r>
            <a:endParaRPr lang="fr-FR" altLang="fr-FR" sz="1600" dirty="0">
              <a:solidFill>
                <a:srgbClr val="7030A0"/>
              </a:solidFill>
            </a:endParaRPr>
          </a:p>
          <a:p>
            <a:pPr algn="just">
              <a:spcBef>
                <a:spcPct val="0"/>
              </a:spcBef>
              <a:buNone/>
            </a:pPr>
            <a:r>
              <a:rPr lang="fr-FR" altLang="fr-FR" sz="1600" dirty="0">
                <a:solidFill>
                  <a:srgbClr val="7030A0"/>
                </a:solidFill>
              </a:rPr>
              <a:t>8.4. Emploi de variétés résistantes</a:t>
            </a:r>
          </a:p>
          <a:p>
            <a:pPr algn="just">
              <a:spcBef>
                <a:spcPct val="0"/>
              </a:spcBef>
              <a:buNone/>
            </a:pPr>
            <a:endParaRPr lang="fr-FR" altLang="fr-FR" sz="1600" dirty="0">
              <a:solidFill>
                <a:srgbClr val="7030A0"/>
              </a:solidFill>
            </a:endParaRPr>
          </a:p>
          <a:p>
            <a:pPr algn="just">
              <a:spcBef>
                <a:spcPct val="0"/>
              </a:spcBef>
              <a:buNone/>
            </a:pPr>
            <a:r>
              <a:rPr lang="fr-FR" altLang="fr-FR" sz="1600" dirty="0">
                <a:solidFill>
                  <a:srgbClr val="7030A0"/>
                </a:solidFill>
              </a:rPr>
              <a:t>9. </a:t>
            </a:r>
            <a:r>
              <a:rPr lang="fr-FR" altLang="fr-FR" sz="1600" b="1" dirty="0">
                <a:solidFill>
                  <a:srgbClr val="7030A0"/>
                </a:solidFill>
              </a:rPr>
              <a:t>Conclusion</a:t>
            </a:r>
          </a:p>
          <a:p>
            <a:endParaRPr lang="fr-FR" altLang="fr-FR" sz="1600" dirty="0">
              <a:solidFill>
                <a:srgbClr val="7030A0"/>
              </a:solidFill>
            </a:endParaRPr>
          </a:p>
          <a:p>
            <a:r>
              <a:rPr lang="fr-FR" altLang="fr-FR" sz="1600" dirty="0">
                <a:solidFill>
                  <a:srgbClr val="7030A0"/>
                </a:solidFill>
              </a:rPr>
              <a:t>Annexe 1 : Elevage en masse des auxiliaires</a:t>
            </a:r>
          </a:p>
          <a:p>
            <a:r>
              <a:rPr lang="fr-FR" altLang="fr-FR" sz="1600" dirty="0">
                <a:solidFill>
                  <a:srgbClr val="7030A0"/>
                </a:solidFill>
              </a:rPr>
              <a:t>Annexe 2 : La production des Bacilles </a:t>
            </a:r>
          </a:p>
          <a:p>
            <a:r>
              <a:rPr lang="fr-FR" altLang="fr-FR" sz="1600" dirty="0">
                <a:solidFill>
                  <a:srgbClr val="7030A0"/>
                </a:solidFill>
              </a:rPr>
              <a:t>Annexe 3 : Intérêt du contrôle de la diapause</a:t>
            </a:r>
          </a:p>
          <a:p>
            <a:r>
              <a:rPr lang="fr-FR" sz="1600" dirty="0">
                <a:solidFill>
                  <a:srgbClr val="7030A0"/>
                </a:solidFill>
              </a:rPr>
              <a:t>Annexe 4 : Comment estimer l’efficacité d’une lutte par lâcher</a:t>
            </a:r>
          </a:p>
          <a:p>
            <a:r>
              <a:rPr lang="fr-FR" sz="1600" dirty="0">
                <a:solidFill>
                  <a:srgbClr val="7030A0"/>
                </a:solidFill>
              </a:rPr>
              <a:t>Annexe 5 : Lutte biologique par introduction-acclimatation</a:t>
            </a:r>
          </a:p>
          <a:p>
            <a:r>
              <a:rPr lang="fr-FR" altLang="fr-FR" sz="1600" dirty="0">
                <a:solidFill>
                  <a:srgbClr val="7030A0"/>
                </a:solidFill>
              </a:rPr>
              <a:t>Annexe 6 : Comparaisons acclimatation VS lâchers périodiques</a:t>
            </a:r>
            <a:endParaRPr lang="fr-FR" sz="1600" dirty="0">
              <a:solidFill>
                <a:srgbClr val="7030A0"/>
              </a:solidFill>
            </a:endParaRPr>
          </a:p>
          <a:p>
            <a:r>
              <a:rPr lang="fr-FR" sz="1600" dirty="0">
                <a:solidFill>
                  <a:srgbClr val="7030A0"/>
                </a:solidFill>
              </a:rPr>
              <a:t>Annexe 7 : Tableau des compagnonnages</a:t>
            </a:r>
          </a:p>
          <a:p>
            <a:r>
              <a:rPr lang="fr-FR" sz="1600" dirty="0">
                <a:solidFill>
                  <a:srgbClr val="7030A0"/>
                </a:solidFill>
              </a:rPr>
              <a:t>Annexe 8 : Lutte biologique dans les pays pauvres (l’exemple de Madagascar) </a:t>
            </a:r>
          </a:p>
        </p:txBody>
      </p:sp>
      <p:sp>
        <p:nvSpPr>
          <p:cNvPr id="14" name="Espace réservé du numéro de diapositive 1">
            <a:extLst>
              <a:ext uri="{FF2B5EF4-FFF2-40B4-BE49-F238E27FC236}">
                <a16:creationId xmlns:a16="http://schemas.microsoft.com/office/drawing/2014/main" id="{EE8EFD5C-3456-41C0-84B5-3856FDED8870}"/>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5</a:t>
            </a:fld>
            <a:endParaRPr lang="fr-FR" altLang="fr-FR" sz="1200">
              <a:solidFill>
                <a:srgbClr val="898989"/>
              </a:solidFill>
              <a:latin typeface="Times New Roman" panose="02020603050405020304" pitchFamily="18" charset="0"/>
            </a:endParaRPr>
          </a:p>
        </p:txBody>
      </p:sp>
      <p:sp>
        <p:nvSpPr>
          <p:cNvPr id="6" name="Rectangle 5">
            <a:extLst>
              <a:ext uri="{FF2B5EF4-FFF2-40B4-BE49-F238E27FC236}">
                <a16:creationId xmlns:a16="http://schemas.microsoft.com/office/drawing/2014/main" id="{DE5814CA-FCF5-4B5A-A559-FF353937636F}"/>
              </a:ext>
            </a:extLst>
          </p:cNvPr>
          <p:cNvSpPr/>
          <p:nvPr/>
        </p:nvSpPr>
        <p:spPr>
          <a:xfrm>
            <a:off x="7343924" y="6240990"/>
            <a:ext cx="4610342" cy="461665"/>
          </a:xfrm>
          <a:prstGeom prst="rect">
            <a:avLst/>
          </a:prstGeom>
        </p:spPr>
        <p:txBody>
          <a:bodyPr wrap="square">
            <a:spAutoFit/>
          </a:bodyPr>
          <a:lstStyle/>
          <a:p>
            <a:r>
              <a:rPr lang="fr-FR" sz="1200" dirty="0">
                <a:solidFill>
                  <a:srgbClr val="7030A0"/>
                </a:solidFill>
              </a:rPr>
              <a:t>Source : </a:t>
            </a:r>
            <a:r>
              <a:rPr lang="fr-FR" sz="1200" i="1" dirty="0">
                <a:solidFill>
                  <a:srgbClr val="7030A0"/>
                </a:solidFill>
              </a:rPr>
              <a:t>Les auxiliaires dans les cultures tropicales / </a:t>
            </a:r>
            <a:r>
              <a:rPr lang="fr-FR" sz="1200" i="1" dirty="0" err="1">
                <a:solidFill>
                  <a:srgbClr val="7030A0"/>
                </a:solidFill>
              </a:rPr>
              <a:t>Beneficials</a:t>
            </a:r>
            <a:r>
              <a:rPr lang="fr-FR" sz="1200" i="1" dirty="0">
                <a:solidFill>
                  <a:srgbClr val="7030A0"/>
                </a:solidFill>
              </a:rPr>
              <a:t> in Tropical </a:t>
            </a:r>
            <a:r>
              <a:rPr lang="fr-FR" sz="1200" i="1" dirty="0" err="1">
                <a:solidFill>
                  <a:srgbClr val="7030A0"/>
                </a:solidFill>
              </a:rPr>
              <a:t>Crops</a:t>
            </a:r>
            <a:r>
              <a:rPr lang="fr-FR" sz="1200" dirty="0">
                <a:solidFill>
                  <a:srgbClr val="7030A0"/>
                </a:solidFill>
              </a:rPr>
              <a:t>, Jean-Paul </a:t>
            </a:r>
            <a:r>
              <a:rPr lang="fr-FR" sz="1200" dirty="0" err="1">
                <a:solidFill>
                  <a:srgbClr val="7030A0"/>
                </a:solidFill>
              </a:rPr>
              <a:t>Bournier</a:t>
            </a:r>
            <a:r>
              <a:rPr lang="fr-FR" sz="1200" dirty="0">
                <a:solidFill>
                  <a:srgbClr val="7030A0"/>
                </a:solidFill>
              </a:rPr>
              <a:t>, Bruno Michel, Ed. </a:t>
            </a:r>
            <a:r>
              <a:rPr lang="fr-FR" sz="1200" dirty="0" err="1">
                <a:solidFill>
                  <a:srgbClr val="7030A0"/>
                </a:solidFill>
              </a:rPr>
              <a:t>Quae</a:t>
            </a:r>
            <a:r>
              <a:rPr lang="fr-FR" sz="1200" dirty="0">
                <a:solidFill>
                  <a:srgbClr val="7030A0"/>
                </a:solidFill>
              </a:rPr>
              <a:t>, 1997.</a:t>
            </a:r>
          </a:p>
        </p:txBody>
      </p:sp>
      <p:pic>
        <p:nvPicPr>
          <p:cNvPr id="8" name="Image 7" descr="Une image contenant animal&#10;&#10;Description générée avec un niveau de confiance très élevé">
            <a:extLst>
              <a:ext uri="{FF2B5EF4-FFF2-40B4-BE49-F238E27FC236}">
                <a16:creationId xmlns:a16="http://schemas.microsoft.com/office/drawing/2014/main" id="{11B59407-0450-4899-A18D-59B9865D6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7181" y="962398"/>
            <a:ext cx="1743075" cy="2352675"/>
          </a:xfrm>
          <a:prstGeom prst="rect">
            <a:avLst/>
          </a:prstGeom>
        </p:spPr>
      </p:pic>
      <p:pic>
        <p:nvPicPr>
          <p:cNvPr id="10" name="Image 9" descr="Une image contenant plancher, intérieur, animal, terrain&#10;&#10;Description générée avec un niveau de confiance très élevé">
            <a:extLst>
              <a:ext uri="{FF2B5EF4-FFF2-40B4-BE49-F238E27FC236}">
                <a16:creationId xmlns:a16="http://schemas.microsoft.com/office/drawing/2014/main" id="{40194E5B-45EE-45FB-BA5D-33067F780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541" y="2971456"/>
            <a:ext cx="2114550" cy="2867025"/>
          </a:xfrm>
          <a:prstGeom prst="rect">
            <a:avLst/>
          </a:prstGeom>
        </p:spPr>
      </p:pic>
      <p:pic>
        <p:nvPicPr>
          <p:cNvPr id="12" name="Image 11" descr="Une image contenant herbe, animal, insecte, extérieur&#10;&#10;Description générée avec un niveau de confiance très élevé">
            <a:extLst>
              <a:ext uri="{FF2B5EF4-FFF2-40B4-BE49-F238E27FC236}">
                <a16:creationId xmlns:a16="http://schemas.microsoft.com/office/drawing/2014/main" id="{926F507A-3B3E-44F6-BA27-6C5561819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2541" y="806823"/>
            <a:ext cx="2371725" cy="1762125"/>
          </a:xfrm>
          <a:prstGeom prst="rect">
            <a:avLst/>
          </a:prstGeom>
        </p:spPr>
      </p:pic>
      <p:sp>
        <p:nvSpPr>
          <p:cNvPr id="13" name="ZoneTexte 12">
            <a:extLst>
              <a:ext uri="{FF2B5EF4-FFF2-40B4-BE49-F238E27FC236}">
                <a16:creationId xmlns:a16="http://schemas.microsoft.com/office/drawing/2014/main" id="{E761D03A-2E20-49D2-B7C3-300CEFE824D0}"/>
              </a:ext>
            </a:extLst>
          </p:cNvPr>
          <p:cNvSpPr txBox="1"/>
          <p:nvPr/>
        </p:nvSpPr>
        <p:spPr>
          <a:xfrm>
            <a:off x="10225947" y="2597882"/>
            <a:ext cx="1084912" cy="276999"/>
          </a:xfrm>
          <a:prstGeom prst="rect">
            <a:avLst/>
          </a:prstGeom>
          <a:noFill/>
        </p:spPr>
        <p:txBody>
          <a:bodyPr wrap="none" rtlCol="0">
            <a:spAutoFit/>
          </a:bodyPr>
          <a:lstStyle/>
          <a:p>
            <a:r>
              <a:rPr lang="fr-FR" sz="1200" dirty="0">
                <a:solidFill>
                  <a:srgbClr val="7030A0"/>
                </a:solidFill>
              </a:rPr>
              <a:t>Adulte </a:t>
            </a:r>
            <a:r>
              <a:rPr lang="fr-FR" sz="1200" i="1" dirty="0">
                <a:solidFill>
                  <a:srgbClr val="7030A0"/>
                </a:solidFill>
              </a:rPr>
              <a:t>d’</a:t>
            </a:r>
            <a:r>
              <a:rPr lang="fr-FR" sz="1200" i="1" dirty="0" err="1">
                <a:solidFill>
                  <a:srgbClr val="7030A0"/>
                </a:solidFill>
              </a:rPr>
              <a:t>Arilus</a:t>
            </a:r>
            <a:endParaRPr lang="fr-FR" sz="1200" i="1" dirty="0">
              <a:solidFill>
                <a:srgbClr val="7030A0"/>
              </a:solidFill>
            </a:endParaRPr>
          </a:p>
        </p:txBody>
      </p:sp>
      <p:sp>
        <p:nvSpPr>
          <p:cNvPr id="15" name="Rectangle 14">
            <a:extLst>
              <a:ext uri="{FF2B5EF4-FFF2-40B4-BE49-F238E27FC236}">
                <a16:creationId xmlns:a16="http://schemas.microsoft.com/office/drawing/2014/main" id="{80068858-BEB3-4A2A-B3BE-E62B9601EC8B}"/>
              </a:ext>
            </a:extLst>
          </p:cNvPr>
          <p:cNvSpPr/>
          <p:nvPr/>
        </p:nvSpPr>
        <p:spPr>
          <a:xfrm>
            <a:off x="6721497" y="3319199"/>
            <a:ext cx="2603869" cy="461665"/>
          </a:xfrm>
          <a:prstGeom prst="rect">
            <a:avLst/>
          </a:prstGeom>
        </p:spPr>
        <p:txBody>
          <a:bodyPr wrap="square">
            <a:spAutoFit/>
          </a:bodyPr>
          <a:lstStyle/>
          <a:p>
            <a:pPr algn="ctr"/>
            <a:r>
              <a:rPr lang="fr-FR" sz="1200" i="1" dirty="0" err="1">
                <a:solidFill>
                  <a:srgbClr val="7030A0"/>
                </a:solidFill>
              </a:rPr>
              <a:t>Rhinocoris</a:t>
            </a:r>
            <a:r>
              <a:rPr lang="fr-FR" sz="1200" dirty="0">
                <a:solidFill>
                  <a:srgbClr val="7030A0"/>
                </a:solidFill>
              </a:rPr>
              <a:t> se nourrissant d'une chenille (larve de lépidoptère).</a:t>
            </a:r>
          </a:p>
        </p:txBody>
      </p:sp>
      <p:sp>
        <p:nvSpPr>
          <p:cNvPr id="16" name="Rectangle 15">
            <a:extLst>
              <a:ext uri="{FF2B5EF4-FFF2-40B4-BE49-F238E27FC236}">
                <a16:creationId xmlns:a16="http://schemas.microsoft.com/office/drawing/2014/main" id="{E6682C38-7092-4E78-9B4E-9168D10CC4E5}"/>
              </a:ext>
            </a:extLst>
          </p:cNvPr>
          <p:cNvSpPr/>
          <p:nvPr/>
        </p:nvSpPr>
        <p:spPr>
          <a:xfrm>
            <a:off x="9426651" y="5838481"/>
            <a:ext cx="2527615" cy="276999"/>
          </a:xfrm>
          <a:prstGeom prst="rect">
            <a:avLst/>
          </a:prstGeom>
        </p:spPr>
        <p:txBody>
          <a:bodyPr wrap="none">
            <a:spAutoFit/>
          </a:bodyPr>
          <a:lstStyle/>
          <a:p>
            <a:pPr algn="ctr"/>
            <a:r>
              <a:rPr lang="fr-FR" sz="1200" i="1" dirty="0" err="1">
                <a:solidFill>
                  <a:srgbClr val="7030A0"/>
                </a:solidFill>
              </a:rPr>
              <a:t>Phonoctonus</a:t>
            </a:r>
            <a:r>
              <a:rPr lang="fr-FR" sz="1200" dirty="0">
                <a:solidFill>
                  <a:srgbClr val="7030A0"/>
                </a:solidFill>
              </a:rPr>
              <a:t> prédateur de </a:t>
            </a:r>
            <a:r>
              <a:rPr lang="fr-FR" sz="1200" i="1" dirty="0" err="1">
                <a:solidFill>
                  <a:srgbClr val="7030A0"/>
                </a:solidFill>
              </a:rPr>
              <a:t>Dysdercus</a:t>
            </a:r>
            <a:endParaRPr lang="fr-FR" sz="1200" i="1" dirty="0">
              <a:solidFill>
                <a:srgbClr val="7030A0"/>
              </a:solidFill>
            </a:endParaRPr>
          </a:p>
        </p:txBody>
      </p:sp>
      <p:pic>
        <p:nvPicPr>
          <p:cNvPr id="18" name="Image 17" descr="Une image contenant insecte, animal&#10;&#10;Description générée avec un niveau de confiance très élevé">
            <a:extLst>
              <a:ext uri="{FF2B5EF4-FFF2-40B4-BE49-F238E27FC236}">
                <a16:creationId xmlns:a16="http://schemas.microsoft.com/office/drawing/2014/main" id="{1D3DCC81-34C5-43C5-B1D1-3260BBCB5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9036" y="3889249"/>
            <a:ext cx="1885950" cy="1885950"/>
          </a:xfrm>
          <a:prstGeom prst="rect">
            <a:avLst/>
          </a:prstGeom>
        </p:spPr>
      </p:pic>
      <p:sp>
        <p:nvSpPr>
          <p:cNvPr id="19" name="Rectangle 18">
            <a:extLst>
              <a:ext uri="{FF2B5EF4-FFF2-40B4-BE49-F238E27FC236}">
                <a16:creationId xmlns:a16="http://schemas.microsoft.com/office/drawing/2014/main" id="{8EBB14B0-4688-4B94-980E-E3A0A6979387}"/>
              </a:ext>
            </a:extLst>
          </p:cNvPr>
          <p:cNvSpPr/>
          <p:nvPr/>
        </p:nvSpPr>
        <p:spPr>
          <a:xfrm>
            <a:off x="6546783" y="5716570"/>
            <a:ext cx="2603869" cy="276999"/>
          </a:xfrm>
          <a:prstGeom prst="rect">
            <a:avLst/>
          </a:prstGeom>
        </p:spPr>
        <p:txBody>
          <a:bodyPr wrap="square">
            <a:spAutoFit/>
          </a:bodyPr>
          <a:lstStyle/>
          <a:p>
            <a:pPr algn="ctr"/>
            <a:r>
              <a:rPr lang="fr-FR" sz="1200" i="1" dirty="0" err="1">
                <a:solidFill>
                  <a:srgbClr val="7030A0"/>
                </a:solidFill>
              </a:rPr>
              <a:t>Asopinae</a:t>
            </a:r>
            <a:r>
              <a:rPr lang="fr-FR" sz="1200" dirty="0">
                <a:solidFill>
                  <a:srgbClr val="7030A0"/>
                </a:solidFill>
              </a:rPr>
              <a:t> se nourrissant d'une chenille</a:t>
            </a:r>
          </a:p>
        </p:txBody>
      </p:sp>
    </p:spTree>
    <p:extLst>
      <p:ext uri="{BB962C8B-B14F-4D97-AF65-F5344CB8AC3E}">
        <p14:creationId xmlns:p14="http://schemas.microsoft.com/office/powerpoint/2010/main" val="4065624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467578E-DC6B-4AF0-B56A-8A73661D9711}"/>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DB331E29-C81D-4BC2-B454-0DD4E6B65988}"/>
              </a:ext>
            </a:extLst>
          </p:cNvPr>
          <p:cNvSpPr/>
          <p:nvPr/>
        </p:nvSpPr>
        <p:spPr>
          <a:xfrm>
            <a:off x="123178" y="1228158"/>
            <a:ext cx="11828567" cy="1990995"/>
          </a:xfrm>
          <a:prstGeom prst="rect">
            <a:avLst/>
          </a:prstGeom>
        </p:spPr>
        <p:txBody>
          <a:bodyPr wrap="square">
            <a:spAutoFit/>
          </a:bodyPr>
          <a:lstStyle/>
          <a:p>
            <a:pPr lvl="0" algn="just" eaLnBrk="0" fontAlgn="base" hangingPunct="0">
              <a:spcAft>
                <a:spcPts val="0"/>
              </a:spcAft>
              <a:buClr>
                <a:srgbClr val="000000"/>
              </a:buClr>
              <a:buSzPts val="1150"/>
              <a:tabLst>
                <a:tab pos="594360" algn="l"/>
              </a:tabLst>
            </a:pPr>
            <a:r>
              <a:rPr lang="fr-FR" b="1" spc="20" dirty="0">
                <a:solidFill>
                  <a:srgbClr val="7030A0"/>
                </a:solidFill>
                <a:latin typeface="Arial" panose="020B0604020202020204" pitchFamily="34" charset="0"/>
                <a:ea typeface="Times New Roman" panose="02020603050405020304" pitchFamily="18" charset="0"/>
                <a:cs typeface="Arial" panose="020B0604020202020204" pitchFamily="34" charset="0"/>
              </a:rPr>
              <a:t>5.5. Les prédateurs</a:t>
            </a:r>
          </a:p>
          <a:p>
            <a:pPr lvl="0" algn="just" eaLnBrk="0" fontAlgn="base" hangingPunct="0">
              <a:spcAft>
                <a:spcPts val="0"/>
              </a:spcAft>
              <a:buClr>
                <a:srgbClr val="000000"/>
              </a:buClr>
              <a:buSzPts val="1150"/>
              <a:tabLst>
                <a:tab pos="594360" algn="l"/>
              </a:tabLst>
            </a:pPr>
            <a:r>
              <a:rPr lang="fr-FR" spc="20" dirty="0">
                <a:solidFill>
                  <a:srgbClr val="7030A0"/>
                </a:solidFill>
                <a:latin typeface="Arial" panose="020B0604020202020204" pitchFamily="34" charset="0"/>
                <a:ea typeface="Times New Roman" panose="02020603050405020304" pitchFamily="18" charset="0"/>
                <a:cs typeface="Arial" panose="020B0604020202020204" pitchFamily="34" charset="0"/>
              </a:rPr>
              <a:t>Les prédateurs tuent et mangent plusieurs proies au cours de leur développement.</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algn="just"/>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Le plus connu est sans doute celui de la </a:t>
            </a:r>
            <a:r>
              <a:rPr lang="fr-FR" b="1" dirty="0">
                <a:solidFill>
                  <a:srgbClr val="7030A0"/>
                </a:solidFill>
                <a:latin typeface="Arial" panose="020B0604020202020204" pitchFamily="34" charset="0"/>
                <a:ea typeface="Times New Roman" panose="02020603050405020304" pitchFamily="18" charset="0"/>
                <a:cs typeface="Arial" panose="020B0604020202020204" pitchFamily="34" charset="0"/>
              </a:rPr>
              <a:t>coccinelle. </a:t>
            </a:r>
            <a:r>
              <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rPr>
              <a:t>Elle se nourrit de pucerons et de certaines cochenilles qu'elles dévorent en grandes quantités. Sa larve est capable de dévorer jusqu'à 150 pucerons par jour. Adulte, la coccinelle continue de dévorer les pucerons en plus de pondre un nombre non négligeable d’œufs : 20 à 50 par jour. </a:t>
            </a:r>
            <a:r>
              <a:rPr lang="fr-FR" dirty="0">
                <a:solidFill>
                  <a:srgbClr val="FF0000"/>
                </a:solidFill>
                <a:latin typeface="Arial" panose="020B0604020202020204" pitchFamily="34" charset="0"/>
                <a:ea typeface="Times New Roman" panose="02020603050405020304" pitchFamily="18" charset="0"/>
                <a:cs typeface="Arial" panose="020B0604020202020204" pitchFamily="34" charset="0"/>
              </a:rPr>
              <a:t>Ils s</a:t>
            </a:r>
            <a:r>
              <a:rPr lang="fr-FR" altLang="fr-FR" dirty="0">
                <a:solidFill>
                  <a:srgbClr val="FF0000"/>
                </a:solidFill>
                <a:latin typeface="Arial" panose="020B0604020202020204" pitchFamily="34" charset="0"/>
              </a:rPr>
              <a:t>ont souvent trop peu spécialisés.</a:t>
            </a:r>
            <a:endParaRPr lang="fr-FR"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p:txBody>
      </p:sp>
      <p:sp>
        <p:nvSpPr>
          <p:cNvPr id="4" name="Rectangle 3">
            <a:extLst>
              <a:ext uri="{FF2B5EF4-FFF2-40B4-BE49-F238E27FC236}">
                <a16:creationId xmlns:a16="http://schemas.microsoft.com/office/drawing/2014/main" id="{13F45F5D-1BF4-46D0-BF44-C1BB1091D21D}"/>
              </a:ext>
            </a:extLst>
          </p:cNvPr>
          <p:cNvSpPr/>
          <p:nvPr/>
        </p:nvSpPr>
        <p:spPr>
          <a:xfrm>
            <a:off x="123178" y="858826"/>
            <a:ext cx="2236510" cy="369332"/>
          </a:xfrm>
          <a:prstGeom prst="rect">
            <a:avLst/>
          </a:prstGeom>
        </p:spPr>
        <p:txBody>
          <a:bodyPr wrap="none">
            <a:spAutoFit/>
          </a:bodyPr>
          <a:lstStyle/>
          <a:p>
            <a:pPr algn="just">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a:t>
            </a:r>
          </a:p>
        </p:txBody>
      </p:sp>
      <p:sp>
        <p:nvSpPr>
          <p:cNvPr id="8" name="Rectangle 7">
            <a:extLst>
              <a:ext uri="{FF2B5EF4-FFF2-40B4-BE49-F238E27FC236}">
                <a16:creationId xmlns:a16="http://schemas.microsoft.com/office/drawing/2014/main" id="{5A6C81B2-ABF1-44B8-91CE-7C4EBCCEB26B}"/>
              </a:ext>
            </a:extLst>
          </p:cNvPr>
          <p:cNvSpPr/>
          <p:nvPr/>
        </p:nvSpPr>
        <p:spPr>
          <a:xfrm>
            <a:off x="4774706" y="4461551"/>
            <a:ext cx="1231619" cy="276999"/>
          </a:xfrm>
          <a:prstGeom prst="rect">
            <a:avLst/>
          </a:prstGeom>
        </p:spPr>
        <p:txBody>
          <a:bodyPr wrap="none">
            <a:spAutoFit/>
          </a:bodyPr>
          <a:lstStyle/>
          <a:p>
            <a:pPr algn="ctr">
              <a:spcAft>
                <a:spcPts val="0"/>
              </a:spcAft>
            </a:pPr>
            <a:r>
              <a:rPr lang="fr-FR" sz="1200" i="1" dirty="0">
                <a:solidFill>
                  <a:srgbClr val="7030A0"/>
                </a:solidFill>
                <a:latin typeface="Calibri" panose="020F0502020204030204" pitchFamily="34" charset="0"/>
                <a:ea typeface="Times New Roman" panose="02020603050405020304" pitchFamily="18" charset="0"/>
              </a:rPr>
              <a:t>Coccinelle adulte</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pic>
        <p:nvPicPr>
          <p:cNvPr id="10" name="Image 9">
            <a:extLst>
              <a:ext uri="{FF2B5EF4-FFF2-40B4-BE49-F238E27FC236}">
                <a16:creationId xmlns:a16="http://schemas.microsoft.com/office/drawing/2014/main" id="{9A5A04A9-86BF-4A50-B434-3F162FD89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729" y="3219153"/>
            <a:ext cx="2165873" cy="1624405"/>
          </a:xfrm>
          <a:prstGeom prst="rect">
            <a:avLst/>
          </a:prstGeom>
        </p:spPr>
      </p:pic>
      <p:sp>
        <p:nvSpPr>
          <p:cNvPr id="11" name="Rectangle 10">
            <a:extLst>
              <a:ext uri="{FF2B5EF4-FFF2-40B4-BE49-F238E27FC236}">
                <a16:creationId xmlns:a16="http://schemas.microsoft.com/office/drawing/2014/main" id="{2DF5B93F-6B7A-4554-ACCE-CDBE37B1EAF6}"/>
              </a:ext>
            </a:extLst>
          </p:cNvPr>
          <p:cNvSpPr/>
          <p:nvPr/>
        </p:nvSpPr>
        <p:spPr>
          <a:xfrm>
            <a:off x="6125334" y="4905819"/>
            <a:ext cx="2536272" cy="461665"/>
          </a:xfrm>
          <a:prstGeom prst="rect">
            <a:avLst/>
          </a:prstGeom>
        </p:spPr>
        <p:txBody>
          <a:bodyPr wrap="none">
            <a:spAutoFit/>
          </a:bodyPr>
          <a:lstStyle/>
          <a:p>
            <a:pPr algn="ctr"/>
            <a:r>
              <a:rPr lang="fr-FR" sz="1200" dirty="0">
                <a:solidFill>
                  <a:srgbClr val="7030A0"/>
                </a:solidFill>
                <a:latin typeface="Arial" panose="020B0604020202020204" pitchFamily="34" charset="0"/>
              </a:rPr>
              <a:t>Coccinelle au stade larvaire 3 ou 4</a:t>
            </a:r>
          </a:p>
          <a:p>
            <a:pPr algn="ctr"/>
            <a:r>
              <a:rPr lang="fr-FR" sz="1200" dirty="0">
                <a:solidFill>
                  <a:srgbClr val="7030A0"/>
                </a:solidFill>
                <a:latin typeface="Arial" panose="020B0604020202020204" pitchFamily="34" charset="0"/>
              </a:rPr>
              <a:t>(Source : Wikipedia).</a:t>
            </a:r>
            <a:endParaRPr lang="fr-FR" sz="1200" dirty="0">
              <a:solidFill>
                <a:srgbClr val="7030A0"/>
              </a:solidFill>
            </a:endParaRPr>
          </a:p>
        </p:txBody>
      </p:sp>
      <p:pic>
        <p:nvPicPr>
          <p:cNvPr id="13" name="Image 12">
            <a:extLst>
              <a:ext uri="{FF2B5EF4-FFF2-40B4-BE49-F238E27FC236}">
                <a16:creationId xmlns:a16="http://schemas.microsoft.com/office/drawing/2014/main" id="{363F7EE2-5A1F-4C76-A9DB-8AC52E585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134" y="3219153"/>
            <a:ext cx="2563168" cy="1701011"/>
          </a:xfrm>
          <a:prstGeom prst="rect">
            <a:avLst/>
          </a:prstGeom>
        </p:spPr>
      </p:pic>
      <p:sp>
        <p:nvSpPr>
          <p:cNvPr id="14" name="Rectangle 13">
            <a:extLst>
              <a:ext uri="{FF2B5EF4-FFF2-40B4-BE49-F238E27FC236}">
                <a16:creationId xmlns:a16="http://schemas.microsoft.com/office/drawing/2014/main" id="{FCE1AD8F-765B-439B-B37B-BB282E3CC265}"/>
              </a:ext>
            </a:extLst>
          </p:cNvPr>
          <p:cNvSpPr/>
          <p:nvPr/>
        </p:nvSpPr>
        <p:spPr>
          <a:xfrm>
            <a:off x="2054550" y="4927625"/>
            <a:ext cx="2348335" cy="461665"/>
          </a:xfrm>
          <a:prstGeom prst="rect">
            <a:avLst/>
          </a:prstGeom>
        </p:spPr>
        <p:txBody>
          <a:bodyPr wrap="none">
            <a:spAutoFit/>
          </a:bodyPr>
          <a:lstStyle/>
          <a:p>
            <a:pPr algn="ctr"/>
            <a:r>
              <a:rPr lang="fr-FR" sz="1200" dirty="0">
                <a:solidFill>
                  <a:srgbClr val="7030A0"/>
                </a:solidFill>
              </a:rPr>
              <a:t>Coccinelle mangeant des pucerons</a:t>
            </a:r>
          </a:p>
          <a:p>
            <a:pPr algn="ctr"/>
            <a:r>
              <a:rPr lang="fr-FR" sz="1200" dirty="0">
                <a:solidFill>
                  <a:srgbClr val="7030A0"/>
                </a:solidFill>
                <a:latin typeface="Arial" panose="020B0604020202020204" pitchFamily="34" charset="0"/>
              </a:rPr>
              <a:t>(Source : Wikipedia).</a:t>
            </a:r>
            <a:endParaRPr lang="fr-FR" sz="1200" dirty="0">
              <a:solidFill>
                <a:srgbClr val="7030A0"/>
              </a:solidFill>
            </a:endParaRPr>
          </a:p>
        </p:txBody>
      </p:sp>
      <p:pic>
        <p:nvPicPr>
          <p:cNvPr id="15" name="Image 14">
            <a:extLst>
              <a:ext uri="{FF2B5EF4-FFF2-40B4-BE49-F238E27FC236}">
                <a16:creationId xmlns:a16="http://schemas.microsoft.com/office/drawing/2014/main" id="{3653A435-A2C9-406C-B0D7-A7FE5DFC5BF5}"/>
              </a:ext>
            </a:extLst>
          </p:cNvPr>
          <p:cNvPicPr>
            <a:picLocks noChangeAspect="1"/>
          </p:cNvPicPr>
          <p:nvPr/>
        </p:nvPicPr>
        <p:blipFill>
          <a:blip r:embed="rId4"/>
          <a:stretch>
            <a:fillRect/>
          </a:stretch>
        </p:blipFill>
        <p:spPr>
          <a:xfrm>
            <a:off x="357124" y="3221857"/>
            <a:ext cx="1444613" cy="1378194"/>
          </a:xfrm>
          <a:prstGeom prst="rect">
            <a:avLst/>
          </a:prstGeom>
        </p:spPr>
      </p:pic>
      <p:sp>
        <p:nvSpPr>
          <p:cNvPr id="16" name="Rectangle 15">
            <a:extLst>
              <a:ext uri="{FF2B5EF4-FFF2-40B4-BE49-F238E27FC236}">
                <a16:creationId xmlns:a16="http://schemas.microsoft.com/office/drawing/2014/main" id="{07D5B200-04A8-46D3-BEED-053C64FDB0BC}"/>
              </a:ext>
            </a:extLst>
          </p:cNvPr>
          <p:cNvSpPr/>
          <p:nvPr/>
        </p:nvSpPr>
        <p:spPr>
          <a:xfrm>
            <a:off x="123179" y="4690336"/>
            <a:ext cx="1823955" cy="646331"/>
          </a:xfrm>
          <a:prstGeom prst="rect">
            <a:avLst/>
          </a:prstGeom>
        </p:spPr>
        <p:txBody>
          <a:bodyPr wrap="square">
            <a:spAutoFit/>
          </a:bodyPr>
          <a:lstStyle/>
          <a:p>
            <a:pPr algn="ctr"/>
            <a:r>
              <a:rPr lang="fr-FR" sz="1200" dirty="0">
                <a:solidFill>
                  <a:srgbClr val="7030A0"/>
                </a:solidFill>
              </a:rPr>
              <a:t>Une larve de coccinelle dévorant un puceron </a:t>
            </a:r>
            <a:r>
              <a:rPr lang="fr-FR" sz="1200" dirty="0">
                <a:solidFill>
                  <a:srgbClr val="7030A0"/>
                </a:solidFill>
                <a:latin typeface="Arial" panose="020B0604020202020204" pitchFamily="34" charset="0"/>
              </a:rPr>
              <a:t>(Source : Wikipedia).</a:t>
            </a:r>
            <a:endParaRPr lang="fr-FR" sz="1200" dirty="0">
              <a:solidFill>
                <a:srgbClr val="7030A0"/>
              </a:solidFill>
            </a:endParaRPr>
          </a:p>
        </p:txBody>
      </p:sp>
      <p:pic>
        <p:nvPicPr>
          <p:cNvPr id="17" name="Image 16" descr="predateurs.jpg">
            <a:extLst>
              <a:ext uri="{FF2B5EF4-FFF2-40B4-BE49-F238E27FC236}">
                <a16:creationId xmlns:a16="http://schemas.microsoft.com/office/drawing/2014/main" id="{2430B8F7-3737-450C-AE51-903104A05D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8519" y="2834196"/>
            <a:ext cx="284956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73D41C1-5963-46BB-8FC7-0678740E708C}"/>
              </a:ext>
            </a:extLst>
          </p:cNvPr>
          <p:cNvSpPr/>
          <p:nvPr/>
        </p:nvSpPr>
        <p:spPr>
          <a:xfrm>
            <a:off x="54309" y="5560133"/>
            <a:ext cx="1621020" cy="1015663"/>
          </a:xfrm>
          <a:prstGeom prst="rect">
            <a:avLst/>
          </a:prstGeom>
        </p:spPr>
        <p:txBody>
          <a:bodyPr wrap="square">
            <a:spAutoFit/>
          </a:bodyPr>
          <a:lstStyle/>
          <a:p>
            <a:pPr algn="r">
              <a:spcBef>
                <a:spcPct val="0"/>
              </a:spcBef>
            </a:pPr>
            <a:r>
              <a:rPr lang="fr-FR" altLang="fr-FR" sz="1200" dirty="0">
                <a:solidFill>
                  <a:srgbClr val="7030A0"/>
                </a:solidFill>
                <a:latin typeface="Arial" panose="020B0604020202020204" pitchFamily="34" charset="0"/>
              </a:rPr>
              <a:t>Une larve de</a:t>
            </a:r>
          </a:p>
          <a:p>
            <a:pPr algn="r">
              <a:spcBef>
                <a:spcPct val="0"/>
              </a:spcBef>
            </a:pPr>
            <a:r>
              <a:rPr lang="fr-FR" altLang="fr-FR" sz="1200" dirty="0">
                <a:solidFill>
                  <a:srgbClr val="7030A0"/>
                </a:solidFill>
                <a:latin typeface="Arial" panose="020B0604020202020204" pitchFamily="34" charset="0"/>
              </a:rPr>
              <a:t>coccinelle et un</a:t>
            </a:r>
          </a:p>
          <a:p>
            <a:pPr algn="r">
              <a:spcBef>
                <a:spcPct val="0"/>
              </a:spcBef>
            </a:pPr>
            <a:r>
              <a:rPr lang="fr-FR" altLang="fr-FR" sz="1200" dirty="0">
                <a:solidFill>
                  <a:srgbClr val="7030A0"/>
                </a:solidFill>
                <a:latin typeface="Arial" panose="020B0604020202020204" pitchFamily="34" charset="0"/>
              </a:rPr>
              <a:t>adulte se nourrissant</a:t>
            </a:r>
          </a:p>
          <a:p>
            <a:pPr algn="r">
              <a:spcBef>
                <a:spcPct val="0"/>
              </a:spcBef>
            </a:pPr>
            <a:r>
              <a:rPr lang="fr-FR" altLang="fr-FR" sz="1200" dirty="0">
                <a:solidFill>
                  <a:srgbClr val="7030A0"/>
                </a:solidFill>
                <a:latin typeface="Arial" panose="020B0604020202020204" pitchFamily="34" charset="0"/>
              </a:rPr>
              <a:t>de cochenilles des</a:t>
            </a:r>
          </a:p>
          <a:p>
            <a:pPr algn="r">
              <a:spcBef>
                <a:spcPct val="0"/>
              </a:spcBef>
            </a:pPr>
            <a:r>
              <a:rPr lang="fr-FR" altLang="fr-FR" sz="1200" dirty="0">
                <a:solidFill>
                  <a:srgbClr val="7030A0"/>
                </a:solidFill>
                <a:latin typeface="Arial" panose="020B0604020202020204" pitchFamily="34" charset="0"/>
              </a:rPr>
              <a:t>Agrumes </a:t>
            </a:r>
            <a:r>
              <a:rPr lang="fr-FR" altLang="fr-FR" sz="1200" dirty="0">
                <a:solidFill>
                  <a:srgbClr val="7030A0"/>
                </a:solidFill>
              </a:rPr>
              <a:t>→</a:t>
            </a:r>
            <a:endParaRPr lang="fr-FR" altLang="fr-FR" sz="1200" dirty="0">
              <a:solidFill>
                <a:srgbClr val="7030A0"/>
              </a:solidFill>
              <a:latin typeface="Arial" panose="020B0604020202020204" pitchFamily="34" charset="0"/>
            </a:endParaRPr>
          </a:p>
        </p:txBody>
      </p:sp>
      <p:pic>
        <p:nvPicPr>
          <p:cNvPr id="18" name="Image 13" descr="larveCoccinelle.jpg">
            <a:extLst>
              <a:ext uri="{FF2B5EF4-FFF2-40B4-BE49-F238E27FC236}">
                <a16:creationId xmlns:a16="http://schemas.microsoft.com/office/drawing/2014/main" id="{AA30572F-0962-42EA-94AC-A7953F2B13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63591" y="5463102"/>
            <a:ext cx="1888428" cy="125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4" descr="coccinelle2.jpg">
            <a:extLst>
              <a:ext uri="{FF2B5EF4-FFF2-40B4-BE49-F238E27FC236}">
                <a16:creationId xmlns:a16="http://schemas.microsoft.com/office/drawing/2014/main" id="{A17DD5E0-EF16-43F8-8F37-942EE30308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09398" y="3219153"/>
            <a:ext cx="1515935" cy="118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8" descr="Chrysope adulte.jpg">
            <a:extLst>
              <a:ext uri="{FF2B5EF4-FFF2-40B4-BE49-F238E27FC236}">
                <a16:creationId xmlns:a16="http://schemas.microsoft.com/office/drawing/2014/main" id="{E363DDE9-A0BC-43E9-9F2B-E535141FD6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17725" y="5291634"/>
            <a:ext cx="1765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9" descr="chrysope larves.jpg">
            <a:extLst>
              <a:ext uri="{FF2B5EF4-FFF2-40B4-BE49-F238E27FC236}">
                <a16:creationId xmlns:a16="http://schemas.microsoft.com/office/drawing/2014/main" id="{34CB28F5-0F72-4E6C-87DE-8A265BB2314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14513" y="5518738"/>
            <a:ext cx="16383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A2481C6-B602-4590-AF6F-C692DB0821E7}"/>
              </a:ext>
            </a:extLst>
          </p:cNvPr>
          <p:cNvSpPr/>
          <p:nvPr/>
        </p:nvSpPr>
        <p:spPr>
          <a:xfrm>
            <a:off x="5440531" y="6386235"/>
            <a:ext cx="2010487" cy="276999"/>
          </a:xfrm>
          <a:prstGeom prst="rect">
            <a:avLst/>
          </a:prstGeom>
        </p:spPr>
        <p:txBody>
          <a:bodyPr wrap="none">
            <a:spAutoFit/>
          </a:bodyPr>
          <a:lstStyle/>
          <a:p>
            <a:r>
              <a:rPr lang="fr-FR" altLang="fr-FR" sz="1200" dirty="0">
                <a:solidFill>
                  <a:srgbClr val="7030A0"/>
                </a:solidFill>
                <a:latin typeface="Arial" panose="020B0604020202020204" pitchFamily="34" charset="0"/>
              </a:rPr>
              <a:t>Chrysopes : adulte et larve</a:t>
            </a:r>
            <a:endParaRPr lang="fr-FR" sz="1200" dirty="0"/>
          </a:p>
        </p:txBody>
      </p:sp>
      <p:sp>
        <p:nvSpPr>
          <p:cNvPr id="22" name="Espace réservé du numéro de diapositive 1">
            <a:extLst>
              <a:ext uri="{FF2B5EF4-FFF2-40B4-BE49-F238E27FC236}">
                <a16:creationId xmlns:a16="http://schemas.microsoft.com/office/drawing/2014/main" id="{F78FFBCA-55E4-45CE-96B1-D521C7E076B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50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934896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83C3CFBC-2BB8-46BC-8626-FD9A6A9849A0}"/>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EEE6A990-A4EC-458B-8B61-35236633C0B2}"/>
              </a:ext>
            </a:extLst>
          </p:cNvPr>
          <p:cNvSpPr/>
          <p:nvPr/>
        </p:nvSpPr>
        <p:spPr>
          <a:xfrm>
            <a:off x="89535" y="806823"/>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Rectangle 3">
            <a:extLst>
              <a:ext uri="{FF2B5EF4-FFF2-40B4-BE49-F238E27FC236}">
                <a16:creationId xmlns:a16="http://schemas.microsoft.com/office/drawing/2014/main" id="{E55AD568-51B5-4DDC-AFB7-7187760ADA1A}"/>
              </a:ext>
            </a:extLst>
          </p:cNvPr>
          <p:cNvSpPr/>
          <p:nvPr/>
        </p:nvSpPr>
        <p:spPr>
          <a:xfrm>
            <a:off x="93213" y="1221255"/>
            <a:ext cx="12098787" cy="3092844"/>
          </a:xfrm>
          <a:prstGeom prst="rect">
            <a:avLst/>
          </a:prstGeom>
        </p:spPr>
        <p:txBody>
          <a:bodyPr wrap="square">
            <a:spAutoFit/>
          </a:bodyPr>
          <a:lstStyle/>
          <a:p>
            <a:pPr marR="100584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5.6. Les parasitoïdes</a:t>
            </a:r>
          </a:p>
          <a:p>
            <a:pPr marR="1005840" eaLnBrk="0" fontAlgn="base" hangingPunct="0"/>
            <a:r>
              <a:rPr lang="fr-FR" dirty="0">
                <a:solidFill>
                  <a:srgbClr val="7030A0"/>
                </a:solidFill>
                <a:latin typeface="Arial" panose="020B0604020202020204" pitchFamily="34" charset="0"/>
                <a:ea typeface="Times New Roman" panose="02020603050405020304" pitchFamily="18" charset="0"/>
              </a:rPr>
              <a:t>Les parasitoïdes vivent aux dépens d'un unique hôte, lequel meurt après l'achèvement du développement du parasitoïde. L'exemple qui est le plus d'actualité est l'utilisation des </a:t>
            </a:r>
            <a:r>
              <a:rPr lang="fr-FR" i="1" dirty="0">
                <a:solidFill>
                  <a:srgbClr val="7030A0"/>
                </a:solidFill>
                <a:latin typeface="Arial" panose="020B0604020202020204" pitchFamily="34" charset="0"/>
                <a:ea typeface="Times New Roman" panose="02020603050405020304" pitchFamily="18" charset="0"/>
              </a:rPr>
              <a:t>nématodes</a:t>
            </a:r>
            <a:r>
              <a:rPr lang="fr-FR" dirty="0">
                <a:solidFill>
                  <a:srgbClr val="7030A0"/>
                </a:solidFill>
                <a:latin typeface="Arial" panose="020B0604020202020204" pitchFamily="34" charset="0"/>
                <a:ea typeface="Times New Roman" panose="02020603050405020304" pitchFamily="18" charset="0"/>
              </a:rPr>
              <a:t> contre le papillon tueur de palmier ou Sphinx du palmier (</a:t>
            </a:r>
            <a:r>
              <a:rPr lang="fr-FR" i="1" dirty="0" err="1">
                <a:solidFill>
                  <a:srgbClr val="7030A0"/>
                </a:solidFill>
                <a:latin typeface="Arial" panose="020B0604020202020204" pitchFamily="34" charset="0"/>
                <a:ea typeface="Times New Roman" panose="02020603050405020304" pitchFamily="18" charset="0"/>
              </a:rPr>
              <a:t>Paysandisia</a:t>
            </a:r>
            <a:r>
              <a:rPr lang="fr-FR" i="1" dirty="0">
                <a:solidFill>
                  <a:srgbClr val="7030A0"/>
                </a:solidFill>
                <a:latin typeface="Arial" panose="020B0604020202020204" pitchFamily="34" charset="0"/>
                <a:ea typeface="Times New Roman" panose="02020603050405020304" pitchFamily="18" charset="0"/>
              </a:rPr>
              <a:t> </a:t>
            </a:r>
            <a:r>
              <a:rPr lang="fr-FR" i="1" dirty="0" err="1">
                <a:solidFill>
                  <a:srgbClr val="7030A0"/>
                </a:solidFill>
                <a:latin typeface="Arial" panose="020B0604020202020204" pitchFamily="34" charset="0"/>
                <a:ea typeface="Times New Roman" panose="02020603050405020304" pitchFamily="18" charset="0"/>
              </a:rPr>
              <a:t>archon</a:t>
            </a:r>
            <a:r>
              <a:rPr lang="fr-FR" dirty="0">
                <a:solidFill>
                  <a:srgbClr val="7030A0"/>
                </a:solidFill>
                <a:latin typeface="Arial" panose="020B0604020202020204" pitchFamily="34" charset="0"/>
                <a:ea typeface="Times New Roman" panose="02020603050405020304" pitchFamily="18" charset="0"/>
              </a:rPr>
              <a:t>) </a:t>
            </a:r>
          </a:p>
          <a:p>
            <a:pPr marR="1005840" eaLnBrk="0" fontAlgn="base" hangingPunct="0"/>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a:p>
            <a:pPr marR="1005840" eaLnBrk="0" fontAlgn="base" hangingPunct="0"/>
            <a:endPar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a:p>
            <a:pPr algn="just">
              <a:spcBef>
                <a:spcPct val="0"/>
              </a:spcBef>
            </a:pPr>
            <a:r>
              <a:rPr lang="fr-FR" sz="1600" b="1" dirty="0">
                <a:solidFill>
                  <a:srgbClr val="7030A0"/>
                </a:solidFill>
                <a:latin typeface="Arial" panose="020B0604020202020204" pitchFamily="34" charset="0"/>
                <a:ea typeface="Times New Roman" panose="02020603050405020304" pitchFamily="18" charset="0"/>
              </a:rPr>
              <a:t>Parasitoïdes</a:t>
            </a:r>
            <a:r>
              <a:rPr lang="fr-FR" sz="1600" dirty="0">
                <a:solidFill>
                  <a:srgbClr val="7030A0"/>
                </a:solidFill>
                <a:latin typeface="Arial" panose="020B0604020202020204" pitchFamily="34" charset="0"/>
                <a:ea typeface="Times New Roman" panose="02020603050405020304" pitchFamily="18" charset="0"/>
              </a:rPr>
              <a:t> </a:t>
            </a:r>
            <a:r>
              <a:rPr lang="fr-FR" altLang="fr-FR" sz="1600" dirty="0">
                <a:solidFill>
                  <a:srgbClr val="7030A0"/>
                </a:solidFill>
                <a:latin typeface="Arial" panose="020B0604020202020204" pitchFamily="34" charset="0"/>
              </a:rPr>
              <a:t>(Définition) : Insectes dont la larve se développe en se nourrissant du corps d'un autre arthropode (généralement un insecte). Le développement de la larve du parasitoïde se solde par la mort de son hôte. </a:t>
            </a:r>
            <a:r>
              <a:rPr lang="fr-FR" altLang="fr-FR" sz="1600" dirty="0">
                <a:solidFill>
                  <a:srgbClr val="0070C0"/>
                </a:solidFill>
                <a:latin typeface="Arial" panose="020B0604020202020204" pitchFamily="34" charset="0"/>
              </a:rPr>
              <a:t>Un organisme qui se développe dans ou sur un autre organisme (son hôte) et le tue pendant ou à la fin de son développement.</a:t>
            </a:r>
          </a:p>
          <a:p>
            <a:pPr algn="just">
              <a:spcBef>
                <a:spcPct val="0"/>
              </a:spcBef>
            </a:pPr>
            <a:r>
              <a:rPr lang="fr-FR" altLang="fr-FR" sz="1600" dirty="0">
                <a:solidFill>
                  <a:srgbClr val="008000"/>
                </a:solidFill>
                <a:latin typeface="Arial" panose="020B0604020202020204" pitchFamily="34" charset="0"/>
              </a:rPr>
              <a:t>Les parasitoïdes un facteur de mortalité prédominant sur les ravageurs, </a:t>
            </a:r>
          </a:p>
          <a:p>
            <a:pPr algn="just">
              <a:spcBef>
                <a:spcPct val="0"/>
              </a:spcBef>
            </a:pPr>
            <a:r>
              <a:rPr lang="fr-FR" altLang="fr-FR" sz="1600" dirty="0">
                <a:solidFill>
                  <a:srgbClr val="7030A0"/>
                </a:solidFill>
                <a:latin typeface="Arial" panose="020B0604020202020204" pitchFamily="34" charset="0"/>
              </a:rPr>
              <a:t>sur les autres méthodes de lutte biologique.</a:t>
            </a:r>
          </a:p>
          <a:p>
            <a:pPr algn="just">
              <a:spcBef>
                <a:spcPct val="0"/>
              </a:spcBef>
            </a:pPr>
            <a:r>
              <a:rPr lang="fr-FR" altLang="fr-FR" sz="1600" dirty="0">
                <a:solidFill>
                  <a:srgbClr val="7030A0"/>
                </a:solidFill>
                <a:latin typeface="Arial" panose="020B0604020202020204" pitchFamily="34" charset="0"/>
              </a:rPr>
              <a:t>Le milieu des serres se prête bien à l’utilisation des parasitoïdes.</a:t>
            </a:r>
            <a:endParaRPr lang="fr-FR" sz="1600"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ZoneTexte 6">
            <a:extLst>
              <a:ext uri="{FF2B5EF4-FFF2-40B4-BE49-F238E27FC236}">
                <a16:creationId xmlns:a16="http://schemas.microsoft.com/office/drawing/2014/main" id="{D58D4404-85B7-4249-A3B7-C75069463D5E}"/>
              </a:ext>
            </a:extLst>
          </p:cNvPr>
          <p:cNvSpPr txBox="1"/>
          <p:nvPr/>
        </p:nvSpPr>
        <p:spPr>
          <a:xfrm>
            <a:off x="93213" y="6224160"/>
            <a:ext cx="2183802" cy="461665"/>
          </a:xfrm>
          <a:prstGeom prst="rect">
            <a:avLst/>
          </a:prstGeom>
          <a:noFill/>
        </p:spPr>
        <p:txBody>
          <a:bodyPr wrap="square" rtlCol="0">
            <a:spAutoFit/>
          </a:bodyPr>
          <a:lstStyle/>
          <a:p>
            <a:pPr algn="ctr"/>
            <a:r>
              <a:rPr lang="fr-FR" sz="1200" dirty="0">
                <a:solidFill>
                  <a:srgbClr val="7030A0"/>
                </a:solidFill>
              </a:rPr>
              <a:t>Chenille de </a:t>
            </a:r>
            <a:r>
              <a:rPr lang="fr-FR" sz="1200" i="1" dirty="0" err="1">
                <a:solidFill>
                  <a:srgbClr val="7030A0"/>
                </a:solidFill>
              </a:rPr>
              <a:t>Paysandisia</a:t>
            </a:r>
            <a:r>
              <a:rPr lang="fr-FR" sz="1200" i="1" dirty="0">
                <a:solidFill>
                  <a:srgbClr val="7030A0"/>
                </a:solidFill>
              </a:rPr>
              <a:t> </a:t>
            </a:r>
            <a:r>
              <a:rPr lang="fr-FR" sz="1200" i="1" dirty="0" err="1">
                <a:solidFill>
                  <a:srgbClr val="7030A0"/>
                </a:solidFill>
              </a:rPr>
              <a:t>archon</a:t>
            </a:r>
            <a:endParaRPr lang="fr-FR" sz="1200" i="1" dirty="0">
              <a:solidFill>
                <a:srgbClr val="7030A0"/>
              </a:solidFill>
            </a:endParaRPr>
          </a:p>
          <a:p>
            <a:pPr algn="ctr"/>
            <a:r>
              <a:rPr lang="fr-FR" sz="1200" dirty="0">
                <a:solidFill>
                  <a:srgbClr val="7030A0"/>
                </a:solidFill>
              </a:rPr>
              <a:t>(Source image : Wikipedia)</a:t>
            </a:r>
          </a:p>
        </p:txBody>
      </p:sp>
      <p:sp>
        <p:nvSpPr>
          <p:cNvPr id="8" name="ZoneTexte 7">
            <a:extLst>
              <a:ext uri="{FF2B5EF4-FFF2-40B4-BE49-F238E27FC236}">
                <a16:creationId xmlns:a16="http://schemas.microsoft.com/office/drawing/2014/main" id="{3BF1D035-C4E6-400D-8ED9-5D9E9E6B6ECF}"/>
              </a:ext>
            </a:extLst>
          </p:cNvPr>
          <p:cNvSpPr txBox="1"/>
          <p:nvPr/>
        </p:nvSpPr>
        <p:spPr>
          <a:xfrm>
            <a:off x="2545389" y="6454992"/>
            <a:ext cx="3018629" cy="280764"/>
          </a:xfrm>
          <a:prstGeom prst="rect">
            <a:avLst/>
          </a:prstGeom>
          <a:noFill/>
        </p:spPr>
        <p:txBody>
          <a:bodyPr wrap="square" rtlCol="0">
            <a:spAutoFit/>
          </a:bodyPr>
          <a:lstStyle/>
          <a:p>
            <a:pPr algn="ctr"/>
            <a:r>
              <a:rPr lang="fr-FR" sz="1200" dirty="0">
                <a:solidFill>
                  <a:srgbClr val="7030A0"/>
                </a:solidFill>
              </a:rPr>
              <a:t>Adulte (Source image : Wikipedia)</a:t>
            </a:r>
          </a:p>
        </p:txBody>
      </p:sp>
      <p:pic>
        <p:nvPicPr>
          <p:cNvPr id="10" name="Image 9">
            <a:extLst>
              <a:ext uri="{FF2B5EF4-FFF2-40B4-BE49-F238E27FC236}">
                <a16:creationId xmlns:a16="http://schemas.microsoft.com/office/drawing/2014/main" id="{EFF50CD1-4389-4BFA-B894-1E8B2AD57536}"/>
              </a:ext>
            </a:extLst>
          </p:cNvPr>
          <p:cNvPicPr/>
          <p:nvPr/>
        </p:nvPicPr>
        <p:blipFill>
          <a:blip r:embed="rId2"/>
          <a:stretch>
            <a:fillRect/>
          </a:stretch>
        </p:blipFill>
        <p:spPr>
          <a:xfrm>
            <a:off x="5523854" y="4398877"/>
            <a:ext cx="1419225" cy="1962150"/>
          </a:xfrm>
          <a:prstGeom prst="rect">
            <a:avLst/>
          </a:prstGeom>
        </p:spPr>
      </p:pic>
      <p:sp>
        <p:nvSpPr>
          <p:cNvPr id="11" name="Rectangle 10">
            <a:extLst>
              <a:ext uri="{FF2B5EF4-FFF2-40B4-BE49-F238E27FC236}">
                <a16:creationId xmlns:a16="http://schemas.microsoft.com/office/drawing/2014/main" id="{0B50E170-08FC-417B-916D-55E850F45934}"/>
              </a:ext>
            </a:extLst>
          </p:cNvPr>
          <p:cNvSpPr/>
          <p:nvPr/>
        </p:nvSpPr>
        <p:spPr>
          <a:xfrm>
            <a:off x="5469018" y="6409892"/>
            <a:ext cx="1444498" cy="276999"/>
          </a:xfrm>
          <a:prstGeom prst="rect">
            <a:avLst/>
          </a:prstGeom>
        </p:spPr>
        <p:txBody>
          <a:bodyPr wrap="none">
            <a:spAutoFit/>
          </a:bodyPr>
          <a:lstStyle/>
          <a:p>
            <a:pPr algn="ctr"/>
            <a:r>
              <a:rPr lang="fr-FR" sz="1200" dirty="0">
                <a:solidFill>
                  <a:srgbClr val="7030A0"/>
                </a:solidFill>
              </a:rPr>
              <a:t>Nématode auxiliaire</a:t>
            </a:r>
          </a:p>
        </p:txBody>
      </p:sp>
      <p:pic>
        <p:nvPicPr>
          <p:cNvPr id="15" name="Image 14">
            <a:extLst>
              <a:ext uri="{FF2B5EF4-FFF2-40B4-BE49-F238E27FC236}">
                <a16:creationId xmlns:a16="http://schemas.microsoft.com/office/drawing/2014/main" id="{E21161D0-9EE1-4239-89DA-AEB2BDE94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3" y="4959054"/>
            <a:ext cx="2362200" cy="1130840"/>
          </a:xfrm>
          <a:prstGeom prst="rect">
            <a:avLst/>
          </a:prstGeom>
        </p:spPr>
      </p:pic>
      <p:pic>
        <p:nvPicPr>
          <p:cNvPr id="6" name="Image 5">
            <a:extLst>
              <a:ext uri="{FF2B5EF4-FFF2-40B4-BE49-F238E27FC236}">
                <a16:creationId xmlns:a16="http://schemas.microsoft.com/office/drawing/2014/main" id="{7444BB6C-A48A-46F7-BDED-C6EFB02C52F3}"/>
              </a:ext>
            </a:extLst>
          </p:cNvPr>
          <p:cNvPicPr>
            <a:picLocks noChangeAspect="1"/>
          </p:cNvPicPr>
          <p:nvPr/>
        </p:nvPicPr>
        <p:blipFill>
          <a:blip r:embed="rId4"/>
          <a:stretch>
            <a:fillRect/>
          </a:stretch>
        </p:blipFill>
        <p:spPr>
          <a:xfrm>
            <a:off x="3082662" y="4514234"/>
            <a:ext cx="2219325" cy="1914525"/>
          </a:xfrm>
          <a:prstGeom prst="rect">
            <a:avLst/>
          </a:prstGeom>
        </p:spPr>
      </p:pic>
      <p:pic>
        <p:nvPicPr>
          <p:cNvPr id="14" name="Image 9" descr="cycleVieParasitoide.jpg">
            <a:extLst>
              <a:ext uri="{FF2B5EF4-FFF2-40B4-BE49-F238E27FC236}">
                <a16:creationId xmlns:a16="http://schemas.microsoft.com/office/drawing/2014/main" id="{24B2CE10-E2E2-476F-A443-DBFE8BDC82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2426" y="3360675"/>
            <a:ext cx="3816350"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numéro de diapositive 1">
            <a:extLst>
              <a:ext uri="{FF2B5EF4-FFF2-40B4-BE49-F238E27FC236}">
                <a16:creationId xmlns:a16="http://schemas.microsoft.com/office/drawing/2014/main" id="{DD554D48-FDCA-4E6F-9632-3849661C5FA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51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619566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A3652AF5-74F0-4DE9-8914-9564186B8FD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C121310C-E52D-4643-ABBA-8176D047F26E}"/>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Rectangle 3">
            <a:extLst>
              <a:ext uri="{FF2B5EF4-FFF2-40B4-BE49-F238E27FC236}">
                <a16:creationId xmlns:a16="http://schemas.microsoft.com/office/drawing/2014/main" id="{E920E520-279F-4E13-81D0-213FF5959215}"/>
              </a:ext>
            </a:extLst>
          </p:cNvPr>
          <p:cNvSpPr/>
          <p:nvPr/>
        </p:nvSpPr>
        <p:spPr>
          <a:xfrm>
            <a:off x="0" y="1549102"/>
            <a:ext cx="12037807" cy="1113926"/>
          </a:xfrm>
          <a:prstGeom prst="rect">
            <a:avLst/>
          </a:prstGeom>
        </p:spPr>
        <p:txBody>
          <a:bodyPr wrap="square">
            <a:spAutoFit/>
          </a:bodyPr>
          <a:lstStyle/>
          <a:p>
            <a:pPr marR="502920" algn="just" eaLnBrk="0" fontAlgn="base" hangingPunct="0">
              <a:spcAft>
                <a:spcPts val="0"/>
              </a:spcAft>
            </a:pPr>
            <a:r>
              <a:rPr lang="fr-FR" dirty="0">
                <a:solidFill>
                  <a:srgbClr val="7030A0"/>
                </a:solidFill>
                <a:latin typeface="Arial" panose="020B0604020202020204" pitchFamily="34" charset="0"/>
                <a:ea typeface="Times New Roman" panose="02020603050405020304" pitchFamily="18" charset="0"/>
              </a:rPr>
              <a:t>Il existe aussi une micro guêpes qui pond chacun de ses œufs dans un puceron. Cet œuf va éclore, la larve se développe dans le puceron sans le tuer puis, lorsque la larve atteint son dernier stade, mange tout l'intérieur du puceron (jusqu’à son décès), fait un trou pour sortir, et le cycle recommence.</a:t>
            </a:r>
          </a:p>
          <a:p>
            <a:pPr marR="502920" algn="r" eaLnBrk="0" fontAlgn="base" hangingPunct="0"/>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p:txBody>
      </p:sp>
      <p:sp>
        <p:nvSpPr>
          <p:cNvPr id="5" name="Rectangle 4">
            <a:extLst>
              <a:ext uri="{FF2B5EF4-FFF2-40B4-BE49-F238E27FC236}">
                <a16:creationId xmlns:a16="http://schemas.microsoft.com/office/drawing/2014/main" id="{CDB9E740-06B3-45B0-921D-ACE30BDE1ADD}"/>
              </a:ext>
            </a:extLst>
          </p:cNvPr>
          <p:cNvSpPr/>
          <p:nvPr/>
        </p:nvSpPr>
        <p:spPr>
          <a:xfrm>
            <a:off x="93213" y="1169637"/>
            <a:ext cx="4226798" cy="369332"/>
          </a:xfrm>
          <a:prstGeom prst="rect">
            <a:avLst/>
          </a:prstGeom>
        </p:spPr>
        <p:txBody>
          <a:bodyPr wrap="none">
            <a:spAutoFit/>
          </a:bodyPr>
          <a:lstStyle/>
          <a:p>
            <a:pPr marR="100584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5.6. Les parasitoïdes (suite)</a:t>
            </a:r>
          </a:p>
        </p:txBody>
      </p:sp>
      <p:pic>
        <p:nvPicPr>
          <p:cNvPr id="6" name="Image 4" descr="TrichogrammeParasitantLarve.gif">
            <a:extLst>
              <a:ext uri="{FF2B5EF4-FFF2-40B4-BE49-F238E27FC236}">
                <a16:creationId xmlns:a16="http://schemas.microsoft.com/office/drawing/2014/main" id="{9E66D2E1-5E41-46DE-81CE-A7ED2FB2BC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1452" y="2961053"/>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5">
            <a:extLst>
              <a:ext uri="{FF2B5EF4-FFF2-40B4-BE49-F238E27FC236}">
                <a16:creationId xmlns:a16="http://schemas.microsoft.com/office/drawing/2014/main" id="{B8A0E4CF-B77E-4E4F-8B1B-86262DEF59DF}"/>
              </a:ext>
            </a:extLst>
          </p:cNvPr>
          <p:cNvSpPr txBox="1">
            <a:spLocks noChangeArrowheads="1"/>
          </p:cNvSpPr>
          <p:nvPr/>
        </p:nvSpPr>
        <p:spPr bwMode="auto">
          <a:xfrm>
            <a:off x="3584553" y="4894535"/>
            <a:ext cx="27478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dirty="0">
                <a:solidFill>
                  <a:srgbClr val="7030A0"/>
                </a:solidFill>
                <a:latin typeface="Arial" panose="020B0604020202020204" pitchFamily="34" charset="0"/>
              </a:rPr>
              <a:t>Trichogrammes adultes parasitant des </a:t>
            </a:r>
            <a:r>
              <a:rPr lang="fr-FR" altLang="fr-FR" sz="1000" dirty="0" err="1">
                <a:solidFill>
                  <a:srgbClr val="7030A0"/>
                </a:solidFill>
                <a:latin typeface="Arial" panose="020B0604020202020204" pitchFamily="34" charset="0"/>
              </a:rPr>
              <a:t>oeufs</a:t>
            </a:r>
            <a:r>
              <a:rPr lang="fr-FR" altLang="fr-FR" sz="1000" dirty="0">
                <a:solidFill>
                  <a:srgbClr val="7030A0"/>
                </a:solidFill>
                <a:latin typeface="Arial" panose="020B0604020202020204" pitchFamily="34" charset="0"/>
              </a:rPr>
              <a:t> de la Pyrale (cliché INRA Antibes), </a:t>
            </a:r>
            <a:r>
              <a:rPr lang="fr-FR" altLang="fr-FR" sz="1000" dirty="0">
                <a:solidFill>
                  <a:srgbClr val="7030A0"/>
                </a:solidFill>
                <a:latin typeface="Arial" panose="020B0604020202020204" pitchFamily="34" charset="0"/>
                <a:hlinkClick r:id="rId3"/>
              </a:rPr>
              <a:t>http://www.inra.fr/dpenv/hawlic16.htm</a:t>
            </a:r>
            <a:r>
              <a:rPr lang="fr-FR" altLang="fr-FR" sz="1000" dirty="0">
                <a:solidFill>
                  <a:srgbClr val="7030A0"/>
                </a:solidFill>
                <a:latin typeface="Arial" panose="020B0604020202020204" pitchFamily="34" charset="0"/>
              </a:rPr>
              <a:t> </a:t>
            </a:r>
          </a:p>
        </p:txBody>
      </p:sp>
      <p:pic>
        <p:nvPicPr>
          <p:cNvPr id="8" name="Image 6" descr="coccinelle.jpg">
            <a:extLst>
              <a:ext uri="{FF2B5EF4-FFF2-40B4-BE49-F238E27FC236}">
                <a16:creationId xmlns:a16="http://schemas.microsoft.com/office/drawing/2014/main" id="{01192A51-1350-43F6-B20A-1DC6B8C27F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86333" y="4157364"/>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7">
            <a:extLst>
              <a:ext uri="{FF2B5EF4-FFF2-40B4-BE49-F238E27FC236}">
                <a16:creationId xmlns:a16="http://schemas.microsoft.com/office/drawing/2014/main" id="{ADDAE122-79FF-4E6D-8643-229E83B6E4A9}"/>
              </a:ext>
            </a:extLst>
          </p:cNvPr>
          <p:cNvSpPr txBox="1">
            <a:spLocks noChangeArrowheads="1"/>
          </p:cNvSpPr>
          <p:nvPr/>
        </p:nvSpPr>
        <p:spPr bwMode="auto">
          <a:xfrm>
            <a:off x="7149596" y="6024264"/>
            <a:ext cx="46085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000">
                <a:solidFill>
                  <a:srgbClr val="7030A0"/>
                </a:solidFill>
                <a:latin typeface="Arial" panose="020B0604020202020204" pitchFamily="34" charset="0"/>
              </a:rPr>
              <a:t>Coccinelle dévorant un puceron.</a:t>
            </a:r>
          </a:p>
          <a:p>
            <a:pPr algn="r" eaLnBrk="1" hangingPunct="1">
              <a:spcBef>
                <a:spcPct val="0"/>
              </a:spcBef>
              <a:buFontTx/>
              <a:buNone/>
            </a:pPr>
            <a:r>
              <a:rPr lang="fr-FR" altLang="fr-FR" sz="1000">
                <a:solidFill>
                  <a:srgbClr val="7030A0"/>
                </a:solidFill>
                <a:latin typeface="Arial" panose="020B0604020202020204" pitchFamily="34" charset="0"/>
              </a:rPr>
              <a:t>La lutte biologique ou la nature au secours de la nature, 2008, Cécile Cassier, </a:t>
            </a:r>
          </a:p>
          <a:p>
            <a:pPr algn="r" eaLnBrk="1" hangingPunct="1">
              <a:spcBef>
                <a:spcPct val="0"/>
              </a:spcBef>
              <a:buFontTx/>
              <a:buNone/>
            </a:pPr>
            <a:r>
              <a:rPr lang="fr-FR" altLang="fr-FR" sz="1000">
                <a:solidFill>
                  <a:srgbClr val="7030A0"/>
                </a:solidFill>
                <a:latin typeface="Arial" panose="020B0604020202020204" pitchFamily="34" charset="0"/>
                <a:hlinkClick r:id="rId5"/>
              </a:rPr>
              <a:t>http://www.univers-nature.com/inf/inf_actualite1.cgi?id=3434</a:t>
            </a:r>
            <a:r>
              <a:rPr lang="fr-FR" altLang="fr-FR" sz="1000">
                <a:solidFill>
                  <a:srgbClr val="7030A0"/>
                </a:solidFill>
                <a:latin typeface="Arial" panose="020B0604020202020204" pitchFamily="34" charset="0"/>
              </a:rPr>
              <a:t> </a:t>
            </a:r>
          </a:p>
        </p:txBody>
      </p:sp>
      <p:sp>
        <p:nvSpPr>
          <p:cNvPr id="10" name="ZoneTexte 8">
            <a:extLst>
              <a:ext uri="{FF2B5EF4-FFF2-40B4-BE49-F238E27FC236}">
                <a16:creationId xmlns:a16="http://schemas.microsoft.com/office/drawing/2014/main" id="{EE55A31F-50A5-47ED-979F-C46C0EB9B318}"/>
              </a:ext>
            </a:extLst>
          </p:cNvPr>
          <p:cNvSpPr txBox="1">
            <a:spLocks noChangeArrowheads="1"/>
          </p:cNvSpPr>
          <p:nvPr/>
        </p:nvSpPr>
        <p:spPr bwMode="auto">
          <a:xfrm>
            <a:off x="6525651" y="3502407"/>
            <a:ext cx="2387283" cy="1815882"/>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400" dirty="0">
                <a:solidFill>
                  <a:srgbClr val="005C2A"/>
                </a:solidFill>
                <a:latin typeface="Arial" panose="020B0604020202020204" pitchFamily="34" charset="0"/>
              </a:rPr>
              <a:t> Utilisation d’ennemis naturels des insectes nuisibles pour les contrôler. </a:t>
            </a:r>
          </a:p>
          <a:p>
            <a:pPr algn="just" eaLnBrk="1" hangingPunct="1">
              <a:spcBef>
                <a:spcPct val="0"/>
              </a:spcBef>
              <a:buFontTx/>
              <a:buNone/>
            </a:pPr>
            <a:endParaRPr lang="fr-FR" altLang="fr-FR" sz="1400" dirty="0">
              <a:solidFill>
                <a:srgbClr val="005C2A"/>
              </a:solidFill>
              <a:latin typeface="Arial" panose="020B0604020202020204" pitchFamily="34" charset="0"/>
            </a:endParaRPr>
          </a:p>
          <a:p>
            <a:pPr algn="just" eaLnBrk="1" hangingPunct="1">
              <a:spcBef>
                <a:spcPct val="0"/>
              </a:spcBef>
            </a:pPr>
            <a:r>
              <a:rPr lang="fr-FR" altLang="fr-FR" sz="1400" dirty="0">
                <a:solidFill>
                  <a:srgbClr val="7030A0"/>
                </a:solidFill>
                <a:latin typeface="Arial" panose="020B0604020202020204" pitchFamily="34" charset="0"/>
              </a:rPr>
              <a:t> Utilisation d'organismes vivants pour prévenir ou réduire les dégâts causés par des ravageurs.</a:t>
            </a:r>
          </a:p>
        </p:txBody>
      </p:sp>
      <p:pic>
        <p:nvPicPr>
          <p:cNvPr id="11" name="Image 10" descr="_Pic5">
            <a:extLst>
              <a:ext uri="{FF2B5EF4-FFF2-40B4-BE49-F238E27FC236}">
                <a16:creationId xmlns:a16="http://schemas.microsoft.com/office/drawing/2014/main" id="{56791B0A-E28D-490A-9E53-28C9AD73782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458312"/>
            <a:ext cx="3604092" cy="1925171"/>
          </a:xfrm>
          <a:prstGeom prst="rect">
            <a:avLst/>
          </a:prstGeom>
          <a:noFill/>
          <a:ln>
            <a:noFill/>
          </a:ln>
        </p:spPr>
      </p:pic>
      <p:sp>
        <p:nvSpPr>
          <p:cNvPr id="12" name="Rectangle 11">
            <a:extLst>
              <a:ext uri="{FF2B5EF4-FFF2-40B4-BE49-F238E27FC236}">
                <a16:creationId xmlns:a16="http://schemas.microsoft.com/office/drawing/2014/main" id="{A72503AE-1C62-4310-AF30-8A63356A8872}"/>
              </a:ext>
            </a:extLst>
          </p:cNvPr>
          <p:cNvSpPr/>
          <p:nvPr/>
        </p:nvSpPr>
        <p:spPr>
          <a:xfrm>
            <a:off x="93213" y="4351497"/>
            <a:ext cx="3491340" cy="276999"/>
          </a:xfrm>
          <a:prstGeom prst="rect">
            <a:avLst/>
          </a:prstGeom>
        </p:spPr>
        <p:txBody>
          <a:bodyPr wrap="none">
            <a:spAutoFit/>
          </a:bodyPr>
          <a:lstStyle/>
          <a:p>
            <a:r>
              <a:rPr lang="fr-FR" sz="1200" spc="15" dirty="0">
                <a:solidFill>
                  <a:srgbClr val="7030A0"/>
                </a:solidFill>
                <a:latin typeface="Arial" panose="020B0604020202020204" pitchFamily="34" charset="0"/>
                <a:ea typeface="Times New Roman" panose="02020603050405020304" pitchFamily="18" charset="0"/>
              </a:rPr>
              <a:t>Micro guêpe pondant un œuf dans un puceron</a:t>
            </a:r>
            <a:endParaRPr lang="fr-FR" sz="1200" dirty="0">
              <a:solidFill>
                <a:srgbClr val="7030A0"/>
              </a:solidFill>
            </a:endParaRPr>
          </a:p>
        </p:txBody>
      </p:sp>
      <p:sp>
        <p:nvSpPr>
          <p:cNvPr id="14" name="Rectangle 13">
            <a:extLst>
              <a:ext uri="{FF2B5EF4-FFF2-40B4-BE49-F238E27FC236}">
                <a16:creationId xmlns:a16="http://schemas.microsoft.com/office/drawing/2014/main" id="{598502DC-06C1-4D7B-9D8B-520E498DB662}"/>
              </a:ext>
            </a:extLst>
          </p:cNvPr>
          <p:cNvSpPr/>
          <p:nvPr/>
        </p:nvSpPr>
        <p:spPr>
          <a:xfrm>
            <a:off x="93213" y="6285460"/>
            <a:ext cx="4683182" cy="461665"/>
          </a:xfrm>
          <a:prstGeom prst="rect">
            <a:avLst/>
          </a:prstGeom>
        </p:spPr>
        <p:txBody>
          <a:bodyPr wrap="square">
            <a:spAutoFit/>
          </a:bodyPr>
          <a:lstStyle/>
          <a:p>
            <a:pPr marR="502920" algn="ctr" eaLnBrk="0" fontAlgn="base" hangingPunct="0">
              <a:spcAft>
                <a:spcPts val="0"/>
              </a:spcAft>
            </a:pPr>
            <a:r>
              <a:rPr lang="fr-FR" sz="1200" dirty="0">
                <a:solidFill>
                  <a:srgbClr val="7030A0"/>
                </a:solidFill>
                <a:latin typeface="Arial" panose="020B0604020202020204" pitchFamily="34" charset="0"/>
                <a:ea typeface="Times New Roman" panose="02020603050405020304" pitchFamily="18" charset="0"/>
              </a:rPr>
              <a:t>Pucerons parasités (marrons), déjà momifiés, les futures micro guêpes ne vont pas tarder à sortir</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pic>
        <p:nvPicPr>
          <p:cNvPr id="18" name="Image 17">
            <a:extLst>
              <a:ext uri="{FF2B5EF4-FFF2-40B4-BE49-F238E27FC236}">
                <a16:creationId xmlns:a16="http://schemas.microsoft.com/office/drawing/2014/main" id="{E07BB5BF-1674-45E2-9405-F0D281CB83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606" y="4704117"/>
            <a:ext cx="2376335" cy="1581343"/>
          </a:xfrm>
          <a:prstGeom prst="rect">
            <a:avLst/>
          </a:prstGeom>
        </p:spPr>
      </p:pic>
      <p:sp>
        <p:nvSpPr>
          <p:cNvPr id="19" name="ZoneTexte 18">
            <a:extLst>
              <a:ext uri="{FF2B5EF4-FFF2-40B4-BE49-F238E27FC236}">
                <a16:creationId xmlns:a16="http://schemas.microsoft.com/office/drawing/2014/main" id="{E93B057C-A97B-4335-98E8-716149A42334}"/>
              </a:ext>
            </a:extLst>
          </p:cNvPr>
          <p:cNvSpPr txBox="1"/>
          <p:nvPr/>
        </p:nvSpPr>
        <p:spPr>
          <a:xfrm>
            <a:off x="3463962" y="5554316"/>
            <a:ext cx="3061689" cy="646331"/>
          </a:xfrm>
          <a:prstGeom prst="rect">
            <a:avLst/>
          </a:prstGeom>
          <a:noFill/>
        </p:spPr>
        <p:txBody>
          <a:bodyPr wrap="square" rtlCol="0">
            <a:spAutoFit/>
          </a:bodyPr>
          <a:lstStyle/>
          <a:p>
            <a:r>
              <a:rPr lang="fr-FR" sz="1200" dirty="0">
                <a:solidFill>
                  <a:srgbClr val="7030A0"/>
                </a:solidFill>
                <a:sym typeface="Wingdings" panose="05000000000000000000" pitchFamily="2" charset="2"/>
              </a:rPr>
              <a:t> </a:t>
            </a:r>
            <a:r>
              <a:rPr lang="fr-FR" sz="1200" dirty="0">
                <a:solidFill>
                  <a:srgbClr val="7030A0"/>
                </a:solidFill>
              </a:rPr>
              <a:t>Source image : </a:t>
            </a:r>
            <a:r>
              <a:rPr lang="fr-FR" sz="1200" dirty="0">
                <a:solidFill>
                  <a:srgbClr val="7030A0"/>
                </a:solidFill>
                <a:hlinkClick r:id="rId8"/>
              </a:rPr>
              <a:t>http://entomofaune.qc.ca/entomofaune/Pucerons/parasitoide.html</a:t>
            </a:r>
            <a:r>
              <a:rPr lang="fr-FR" sz="1200" dirty="0">
                <a:solidFill>
                  <a:srgbClr val="7030A0"/>
                </a:solidFill>
              </a:rPr>
              <a:t> </a:t>
            </a:r>
          </a:p>
        </p:txBody>
      </p:sp>
      <p:sp>
        <p:nvSpPr>
          <p:cNvPr id="16" name="Espace réservé du numéro de diapositive 1">
            <a:extLst>
              <a:ext uri="{FF2B5EF4-FFF2-40B4-BE49-F238E27FC236}">
                <a16:creationId xmlns:a16="http://schemas.microsoft.com/office/drawing/2014/main" id="{F46609A0-36F1-42B6-B081-8805B5C3D16F}"/>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52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370788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2627C93A-2094-4D89-842B-EA63B2640CE7}"/>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FC4D5FBC-6E91-4841-91AB-AC061BE9D6D8}"/>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5" name="Rectangle 4">
            <a:extLst>
              <a:ext uri="{FF2B5EF4-FFF2-40B4-BE49-F238E27FC236}">
                <a16:creationId xmlns:a16="http://schemas.microsoft.com/office/drawing/2014/main" id="{CD199B1E-4C43-4488-AEC6-A68BDE45A9AF}"/>
              </a:ext>
            </a:extLst>
          </p:cNvPr>
          <p:cNvSpPr/>
          <p:nvPr/>
        </p:nvSpPr>
        <p:spPr>
          <a:xfrm>
            <a:off x="93213" y="1179770"/>
            <a:ext cx="4842351" cy="369332"/>
          </a:xfrm>
          <a:prstGeom prst="rect">
            <a:avLst/>
          </a:prstGeom>
        </p:spPr>
        <p:txBody>
          <a:bodyPr wrap="none">
            <a:spAutoFit/>
          </a:bodyPr>
          <a:lstStyle/>
          <a:p>
            <a:pPr marR="100584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5.6. Les parasitoïdes (suite et fin)</a:t>
            </a:r>
          </a:p>
        </p:txBody>
      </p:sp>
      <p:sp>
        <p:nvSpPr>
          <p:cNvPr id="6" name="Rectangle 5">
            <a:extLst>
              <a:ext uri="{FF2B5EF4-FFF2-40B4-BE49-F238E27FC236}">
                <a16:creationId xmlns:a16="http://schemas.microsoft.com/office/drawing/2014/main" id="{E78E68F7-CC35-462A-A27C-B937F243A553}"/>
              </a:ext>
            </a:extLst>
          </p:cNvPr>
          <p:cNvSpPr/>
          <p:nvPr/>
        </p:nvSpPr>
        <p:spPr>
          <a:xfrm>
            <a:off x="0" y="1558192"/>
            <a:ext cx="7178956" cy="369332"/>
          </a:xfrm>
          <a:prstGeom prst="rect">
            <a:avLst/>
          </a:prstGeom>
        </p:spPr>
        <p:txBody>
          <a:bodyPr wrap="square">
            <a:spAutoFit/>
          </a:bodyPr>
          <a:lstStyle/>
          <a:p>
            <a:pPr>
              <a:spcBef>
                <a:spcPct val="0"/>
              </a:spcBef>
            </a:pPr>
            <a:r>
              <a:rPr lang="fr-FR" altLang="fr-FR" b="1" dirty="0">
                <a:solidFill>
                  <a:srgbClr val="7030A0"/>
                </a:solidFill>
                <a:latin typeface="Arial" panose="020B0604020202020204" pitchFamily="34" charset="0"/>
              </a:rPr>
              <a:t>Avantage et inconvénients des parasitoïdes en lutte biologique</a:t>
            </a:r>
          </a:p>
        </p:txBody>
      </p:sp>
      <p:graphicFrame>
        <p:nvGraphicFramePr>
          <p:cNvPr id="7" name="Tableau 6">
            <a:extLst>
              <a:ext uri="{FF2B5EF4-FFF2-40B4-BE49-F238E27FC236}">
                <a16:creationId xmlns:a16="http://schemas.microsoft.com/office/drawing/2014/main" id="{900D5757-AEE0-4C3A-B406-ECB8727B1284}"/>
              </a:ext>
            </a:extLst>
          </p:cNvPr>
          <p:cNvGraphicFramePr>
            <a:graphicFrameLocks noGrp="1"/>
          </p:cNvGraphicFramePr>
          <p:nvPr>
            <p:extLst>
              <p:ext uri="{D42A27DB-BD31-4B8C-83A1-F6EECF244321}">
                <p14:modId xmlns:p14="http://schemas.microsoft.com/office/powerpoint/2010/main" val="4051496846"/>
              </p:ext>
            </p:extLst>
          </p:nvPr>
        </p:nvGraphicFramePr>
        <p:xfrm>
          <a:off x="93213" y="2082911"/>
          <a:ext cx="11867330" cy="2810043"/>
        </p:xfrm>
        <a:graphic>
          <a:graphicData uri="http://schemas.openxmlformats.org/drawingml/2006/table">
            <a:tbl>
              <a:tblPr firstRow="1" bandRow="1">
                <a:tableStyleId>{5C22544A-7EE6-4342-B048-85BDC9FD1C3A}</a:tableStyleId>
              </a:tblPr>
              <a:tblGrid>
                <a:gridCol w="5629855">
                  <a:extLst>
                    <a:ext uri="{9D8B030D-6E8A-4147-A177-3AD203B41FA5}">
                      <a16:colId xmlns:a16="http://schemas.microsoft.com/office/drawing/2014/main" val="844915472"/>
                    </a:ext>
                  </a:extLst>
                </a:gridCol>
                <a:gridCol w="6237475">
                  <a:extLst>
                    <a:ext uri="{9D8B030D-6E8A-4147-A177-3AD203B41FA5}">
                      <a16:colId xmlns:a16="http://schemas.microsoft.com/office/drawing/2014/main" val="1664705672"/>
                    </a:ext>
                  </a:extLst>
                </a:gridCol>
              </a:tblGrid>
              <a:tr h="388041">
                <a:tc>
                  <a:txBody>
                    <a:bodyPr/>
                    <a:lstStyle/>
                    <a:p>
                      <a:r>
                        <a:rPr lang="fr-FR" u="none" dirty="0">
                          <a:latin typeface="Arial" panose="020B0604020202020204" pitchFamily="34" charset="0"/>
                          <a:cs typeface="Arial" panose="020B0604020202020204" pitchFamily="34" charset="0"/>
                        </a:rPr>
                        <a:t>Avantages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u="none" dirty="0">
                          <a:latin typeface="Arial" panose="020B0604020202020204" pitchFamily="34" charset="0"/>
                          <a:cs typeface="Arial" panose="020B0604020202020204" pitchFamily="34" charset="0"/>
                        </a:rPr>
                        <a:t>Inconvénients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6777328"/>
                  </a:ext>
                </a:extLst>
              </a:tr>
              <a:tr h="446937">
                <a:tc>
                  <a:txBody>
                    <a:bodyPr/>
                    <a:lstStyle/>
                    <a:p>
                      <a:pPr>
                        <a:spcBef>
                          <a:spcPct val="0"/>
                        </a:spcBef>
                      </a:pPr>
                      <a:r>
                        <a:rPr lang="fr-FR" altLang="fr-FR" dirty="0">
                          <a:solidFill>
                            <a:srgbClr val="7030A0"/>
                          </a:solidFill>
                          <a:latin typeface="Arial" panose="020B0604020202020204" pitchFamily="34" charset="0"/>
                        </a:rPr>
                        <a:t>- bonne capacité de dispersion et de découverte de l'hôte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1" hangingPunct="1">
                        <a:spcBef>
                          <a:spcPct val="0"/>
                        </a:spcBef>
                        <a:buFontTx/>
                        <a:buNone/>
                      </a:pPr>
                      <a:r>
                        <a:rPr lang="fr-FR" altLang="fr-FR" sz="1800" dirty="0">
                          <a:solidFill>
                            <a:srgbClr val="C00000"/>
                          </a:solidFill>
                          <a:latin typeface="Arial" panose="020B0604020202020204" pitchFamily="34" charset="0"/>
                        </a:rPr>
                        <a:t>- techniques de relâcher de parasitoïdes souvent compliquées et laborieuses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2335528"/>
                  </a:ext>
                </a:extLst>
              </a:tr>
              <a:tr h="365760">
                <a:tc>
                  <a:txBody>
                    <a:bodyPr/>
                    <a:lstStyle/>
                    <a:p>
                      <a:pPr>
                        <a:spcBef>
                          <a:spcPct val="0"/>
                        </a:spcBef>
                      </a:pPr>
                      <a:r>
                        <a:rPr lang="fr-FR" altLang="fr-FR" dirty="0">
                          <a:solidFill>
                            <a:srgbClr val="7030A0"/>
                          </a:solidFill>
                          <a:latin typeface="Arial" panose="020B0604020202020204" pitchFamily="34" charset="0"/>
                        </a:rPr>
                        <a:t>- bonne capacité à s'établir dans un habitat donné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dirty="0">
                          <a:solidFill>
                            <a:srgbClr val="C00000"/>
                          </a:solidFill>
                          <a:latin typeface="Arial" panose="020B0604020202020204" pitchFamily="34" charset="0"/>
                        </a:rPr>
                        <a:t>- coûteux à élever en masse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7251275"/>
                  </a:ext>
                </a:extLst>
              </a:tr>
              <a:tr h="388041">
                <a:tc>
                  <a:txBody>
                    <a:bodyPr/>
                    <a:lstStyle/>
                    <a:p>
                      <a:pPr>
                        <a:spcBef>
                          <a:spcPct val="0"/>
                        </a:spcBef>
                      </a:pPr>
                      <a:r>
                        <a:rPr lang="fr-FR" altLang="fr-FR" dirty="0">
                          <a:solidFill>
                            <a:srgbClr val="7030A0"/>
                          </a:solidFill>
                          <a:latin typeface="Arial" panose="020B0604020202020204" pitchFamily="34" charset="0"/>
                        </a:rPr>
                        <a:t>- très sécuritaires pour la santé humaine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800" dirty="0">
                          <a:solidFill>
                            <a:srgbClr val="C00000"/>
                          </a:solidFill>
                          <a:latin typeface="Arial" panose="020B0604020202020204" pitchFamily="34" charset="0"/>
                        </a:rPr>
                        <a:t>- fragiles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8105930"/>
                  </a:ext>
                </a:extLst>
              </a:tr>
              <a:tr h="388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solidFill>
                            <a:srgbClr val="7030A0"/>
                          </a:solidFill>
                          <a:latin typeface="Arial" panose="020B0604020202020204" pitchFamily="34" charset="0"/>
                        </a:rPr>
                        <a:t>- grande spécificité d'hôte (ciblage précis)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1" hangingPunct="1">
                        <a:spcBef>
                          <a:spcPct val="0"/>
                        </a:spcBef>
                        <a:buFontTx/>
                        <a:buNone/>
                      </a:pPr>
                      <a:r>
                        <a:rPr lang="fr-FR" altLang="fr-FR" sz="1800" dirty="0">
                          <a:solidFill>
                            <a:srgbClr val="C00000"/>
                          </a:solidFill>
                          <a:latin typeface="Arial" panose="020B0604020202020204" pitchFamily="34" charset="0"/>
                        </a:rPr>
                        <a:t>- délai d'action entre le lâcher de parasitoïdes et l'effet recherché sur les hôtes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8284577"/>
                  </a:ext>
                </a:extLst>
              </a:tr>
              <a:tr h="388041">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eaLnBrk="1" hangingPunct="1">
                        <a:spcBef>
                          <a:spcPct val="0"/>
                        </a:spcBef>
                        <a:buFontTx/>
                        <a:buNone/>
                      </a:pPr>
                      <a:r>
                        <a:rPr lang="fr-FR" altLang="fr-FR" sz="1800" dirty="0">
                          <a:solidFill>
                            <a:srgbClr val="C00000"/>
                          </a:solidFill>
                          <a:latin typeface="Arial" panose="020B0604020202020204" pitchFamily="34" charset="0"/>
                        </a:rPr>
                        <a:t>- grande spécificité d'hôte (difficile à rentabiliser)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5450397"/>
                  </a:ext>
                </a:extLst>
              </a:tr>
            </a:tbl>
          </a:graphicData>
        </a:graphic>
      </p:graphicFrame>
      <p:sp>
        <p:nvSpPr>
          <p:cNvPr id="9" name="ZoneTexte 5">
            <a:extLst>
              <a:ext uri="{FF2B5EF4-FFF2-40B4-BE49-F238E27FC236}">
                <a16:creationId xmlns:a16="http://schemas.microsoft.com/office/drawing/2014/main" id="{CBB8CBBC-CED8-4D06-9199-E7E046ADACE7}"/>
              </a:ext>
            </a:extLst>
          </p:cNvPr>
          <p:cNvSpPr txBox="1">
            <a:spLocks noChangeArrowheads="1"/>
          </p:cNvSpPr>
          <p:nvPr/>
        </p:nvSpPr>
        <p:spPr bwMode="auto">
          <a:xfrm>
            <a:off x="93213" y="5048341"/>
            <a:ext cx="8302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Source : </a:t>
            </a:r>
            <a:r>
              <a:rPr lang="fr-FR" altLang="fr-FR" sz="1200" i="1" dirty="0">
                <a:solidFill>
                  <a:srgbClr val="7030A0"/>
                </a:solidFill>
                <a:latin typeface="Arial" panose="020B0604020202020204" pitchFamily="34" charset="0"/>
              </a:rPr>
              <a:t>La lutte biologique : principes, applications et limites</a:t>
            </a:r>
            <a:r>
              <a:rPr lang="fr-FR" altLang="fr-FR" sz="1200"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hlinkClick r:id="rId2"/>
              </a:rPr>
              <a:t>http://www.agroparistech.fr/IMG/pdf/Spataro_lutteBio.pdf</a:t>
            </a:r>
            <a:r>
              <a:rPr lang="fr-FR" altLang="fr-FR" sz="1200" dirty="0">
                <a:solidFill>
                  <a:srgbClr val="7030A0"/>
                </a:solidFill>
                <a:latin typeface="Arial" panose="020B0604020202020204" pitchFamily="34" charset="0"/>
              </a:rPr>
              <a:t> </a:t>
            </a:r>
          </a:p>
        </p:txBody>
      </p:sp>
      <p:sp>
        <p:nvSpPr>
          <p:cNvPr id="10" name="ZoneTexte 9">
            <a:extLst>
              <a:ext uri="{FF2B5EF4-FFF2-40B4-BE49-F238E27FC236}">
                <a16:creationId xmlns:a16="http://schemas.microsoft.com/office/drawing/2014/main" id="{36CE978D-DB89-440F-B483-F641809B223E}"/>
              </a:ext>
            </a:extLst>
          </p:cNvPr>
          <p:cNvSpPr txBox="1"/>
          <p:nvPr/>
        </p:nvSpPr>
        <p:spPr>
          <a:xfrm>
            <a:off x="4225795" y="5626250"/>
            <a:ext cx="7734748" cy="923330"/>
          </a:xfrm>
          <a:prstGeom prst="rect">
            <a:avLst/>
          </a:prstGeom>
          <a:noFill/>
          <a:ln>
            <a:solidFill>
              <a:srgbClr val="7030A0"/>
            </a:solidFill>
          </a:ln>
        </p:spPr>
        <p:txBody>
          <a:bodyPr wrap="square" rtlCol="0">
            <a:spAutoFit/>
          </a:bodyPr>
          <a:lstStyle/>
          <a:p>
            <a:pPr algn="just"/>
            <a:r>
              <a:rPr lang="fr-FR" b="1" dirty="0">
                <a:solidFill>
                  <a:srgbClr val="7030A0"/>
                </a:solidFill>
              </a:rPr>
              <a:t>Pathogène</a:t>
            </a:r>
            <a:r>
              <a:rPr lang="fr-FR" dirty="0">
                <a:solidFill>
                  <a:srgbClr val="7030A0"/>
                </a:solidFill>
              </a:rPr>
              <a:t> : Qualifie ce qui provoque une maladie, en particulier un germe capable de déterminer une infection. Qui engendre une maladie. Bacille, microorganisme, staphylocoque, virus pathogène (voir page suivante).</a:t>
            </a:r>
          </a:p>
        </p:txBody>
      </p:sp>
      <p:sp>
        <p:nvSpPr>
          <p:cNvPr id="11" name="Espace réservé du numéro de diapositive 1">
            <a:extLst>
              <a:ext uri="{FF2B5EF4-FFF2-40B4-BE49-F238E27FC236}">
                <a16:creationId xmlns:a16="http://schemas.microsoft.com/office/drawing/2014/main" id="{F707F165-625C-4625-84C2-2CA19FD5F878}"/>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53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529042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4C1DC50-A73A-4715-A29D-D417CB1F33D9}"/>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5FF7AB6F-422B-46A2-98D0-50413A6F70C3}"/>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Rectangle 3">
            <a:extLst>
              <a:ext uri="{FF2B5EF4-FFF2-40B4-BE49-F238E27FC236}">
                <a16:creationId xmlns:a16="http://schemas.microsoft.com/office/drawing/2014/main" id="{1C7912AE-D6C9-4C01-8368-383DE4226CEE}"/>
              </a:ext>
            </a:extLst>
          </p:cNvPr>
          <p:cNvSpPr/>
          <p:nvPr/>
        </p:nvSpPr>
        <p:spPr>
          <a:xfrm>
            <a:off x="109638" y="1518850"/>
            <a:ext cx="6323436" cy="3033710"/>
          </a:xfrm>
          <a:prstGeom prst="rect">
            <a:avLst/>
          </a:prstGeom>
        </p:spPr>
        <p:txBody>
          <a:bodyPr wrap="square">
            <a:spAutoFit/>
          </a:bodyPr>
          <a:lstStyle/>
          <a:p>
            <a:pPr marR="228600" algn="just" eaLnBrk="0" fontAlgn="base" hangingPunct="0">
              <a:spcAft>
                <a:spcPts val="0"/>
              </a:spcAft>
            </a:pPr>
            <a:r>
              <a:rPr lang="fr-FR" dirty="0">
                <a:solidFill>
                  <a:srgbClr val="7030A0"/>
                </a:solidFill>
                <a:latin typeface="Arial" panose="020B0604020202020204" pitchFamily="34" charset="0"/>
                <a:ea typeface="Times New Roman" panose="02020603050405020304" pitchFamily="18" charset="0"/>
              </a:rPr>
              <a:t>Ce sont des organismes microscopiques qui vivent aux dépens d'autres êtres vivants, lesquels meurent du fait de la multiplication de ces organismes parasites. On parle aussi de </a:t>
            </a:r>
            <a:r>
              <a:rPr lang="fr-FR" b="1" dirty="0">
                <a:solidFill>
                  <a:srgbClr val="7030A0"/>
                </a:solidFill>
                <a:latin typeface="Arial" panose="020B0604020202020204" pitchFamily="34" charset="0"/>
                <a:ea typeface="Times New Roman" panose="02020603050405020304" pitchFamily="18" charset="0"/>
              </a:rPr>
              <a:t>lutte micro biologique.</a:t>
            </a:r>
            <a:endParaRPr lang="fr-FR" sz="1200" dirty="0">
              <a:solidFill>
                <a:srgbClr val="7030A0"/>
              </a:solidFill>
              <a:latin typeface="Times New Roman" panose="02020603050405020304" pitchFamily="18" charset="0"/>
              <a:ea typeface="Times New Roman" panose="02020603050405020304" pitchFamily="18" charset="0"/>
            </a:endParaRPr>
          </a:p>
          <a:p>
            <a:pPr marL="91440" algn="just" eaLnBrk="0" fontAlgn="base" hangingPunct="0"/>
            <a:r>
              <a:rPr lang="fr-FR" altLang="fr-FR" dirty="0">
                <a:solidFill>
                  <a:srgbClr val="7030A0"/>
                </a:solidFill>
                <a:latin typeface="Arial" panose="020B0604020202020204" pitchFamily="34" charset="0"/>
              </a:rPr>
              <a:t>- </a:t>
            </a:r>
            <a:r>
              <a:rPr lang="fr-FR" altLang="fr-FR" dirty="0">
                <a:solidFill>
                  <a:srgbClr val="FF0000"/>
                </a:solidFill>
                <a:latin typeface="Arial" panose="020B0604020202020204" pitchFamily="34" charset="0"/>
              </a:rPr>
              <a:t>La mortalité liée aux pathogènes dépend fortement des conditions environnementales.</a:t>
            </a:r>
          </a:p>
          <a:p>
            <a:pPr marL="91440" algn="just" eaLnBrk="0" fontAlgn="base" hangingPunct="0">
              <a:spcAft>
                <a:spcPts val="0"/>
              </a:spcAft>
            </a:pPr>
            <a:endParaRPr lang="fr-FR" spc="-5" dirty="0">
              <a:solidFill>
                <a:srgbClr val="7030A0"/>
              </a:solidFill>
              <a:latin typeface="Arial" panose="020B0604020202020204" pitchFamily="34" charset="0"/>
              <a:ea typeface="Times New Roman" panose="02020603050405020304" pitchFamily="18" charset="0"/>
            </a:endParaRPr>
          </a:p>
          <a:p>
            <a:pPr marL="91440" algn="just" eaLnBrk="0" fontAlgn="base" hangingPunct="0">
              <a:spcAft>
                <a:spcPts val="0"/>
              </a:spcAft>
            </a:pPr>
            <a:r>
              <a:rPr lang="fr-FR" spc="-5" dirty="0">
                <a:solidFill>
                  <a:srgbClr val="7030A0"/>
                </a:solidFill>
                <a:latin typeface="Arial" panose="020B0604020202020204" pitchFamily="34" charset="0"/>
                <a:ea typeface="Times New Roman" panose="02020603050405020304" pitchFamily="18" charset="0"/>
              </a:rPr>
              <a:t>Ces auxiliaires peuvent être :</a:t>
            </a:r>
            <a:endParaRPr lang="fr-FR" sz="1200" dirty="0">
              <a:solidFill>
                <a:srgbClr val="7030A0"/>
              </a:solidFill>
              <a:latin typeface="Times New Roman" panose="02020603050405020304" pitchFamily="18" charset="0"/>
              <a:ea typeface="Times New Roman" panose="02020603050405020304" pitchFamily="18" charset="0"/>
            </a:endParaRPr>
          </a:p>
          <a:p>
            <a:pPr algn="just"/>
            <a:r>
              <a:rPr lang="fr-FR" dirty="0">
                <a:solidFill>
                  <a:srgbClr val="7030A0"/>
                </a:solidFill>
                <a:latin typeface="Arial" panose="020B0604020202020204" pitchFamily="34" charset="0"/>
                <a:ea typeface="Times New Roman" panose="02020603050405020304" pitchFamily="18" charset="0"/>
              </a:rPr>
              <a:t>- Des </a:t>
            </a:r>
            <a:r>
              <a:rPr lang="fr-FR" b="1" dirty="0">
                <a:solidFill>
                  <a:srgbClr val="7030A0"/>
                </a:solidFill>
                <a:latin typeface="Arial" panose="020B0604020202020204" pitchFamily="34" charset="0"/>
                <a:ea typeface="Times New Roman" panose="02020603050405020304" pitchFamily="18" charset="0"/>
              </a:rPr>
              <a:t>champignons microscopiques</a:t>
            </a:r>
            <a:r>
              <a:rPr lang="fr-FR" dirty="0">
                <a:solidFill>
                  <a:srgbClr val="7030A0"/>
                </a:solidFill>
                <a:latin typeface="Arial" panose="020B0604020202020204" pitchFamily="34" charset="0"/>
                <a:ea typeface="Times New Roman" panose="02020603050405020304" pitchFamily="18" charset="0"/>
              </a:rPr>
              <a:t>. Environ 700 espèces sont connues comme étant parasites des insectes.</a:t>
            </a:r>
          </a:p>
          <a:p>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p:txBody>
      </p:sp>
      <p:sp>
        <p:nvSpPr>
          <p:cNvPr id="7" name="Rectangle 6">
            <a:extLst>
              <a:ext uri="{FF2B5EF4-FFF2-40B4-BE49-F238E27FC236}">
                <a16:creationId xmlns:a16="http://schemas.microsoft.com/office/drawing/2014/main" id="{2126C424-5DFC-46E3-9619-DF0C85E0204C}"/>
              </a:ext>
            </a:extLst>
          </p:cNvPr>
          <p:cNvSpPr/>
          <p:nvPr/>
        </p:nvSpPr>
        <p:spPr>
          <a:xfrm>
            <a:off x="93213" y="6323971"/>
            <a:ext cx="2740815" cy="276999"/>
          </a:xfrm>
          <a:prstGeom prst="rect">
            <a:avLst/>
          </a:prstGeom>
        </p:spPr>
        <p:txBody>
          <a:bodyPr wrap="none">
            <a:spAutoFit/>
          </a:bodyPr>
          <a:lstStyle/>
          <a:p>
            <a:pPr algn="ctr"/>
            <a:r>
              <a:rPr lang="fr-FR" sz="1200" spc="-5" dirty="0">
                <a:solidFill>
                  <a:srgbClr val="7030A0"/>
                </a:solidFill>
                <a:latin typeface="Arial" panose="020B0604020202020204" pitchFamily="34" charset="0"/>
                <a:ea typeface="Times New Roman" panose="02020603050405020304" pitchFamily="18" charset="0"/>
              </a:rPr>
              <a:t>Chenille parasitée par un champignon</a:t>
            </a:r>
            <a:endParaRPr lang="fr-FR" sz="1200" dirty="0">
              <a:solidFill>
                <a:srgbClr val="7030A0"/>
              </a:solidFill>
            </a:endParaRPr>
          </a:p>
        </p:txBody>
      </p:sp>
      <p:sp>
        <p:nvSpPr>
          <p:cNvPr id="8" name="Rectangle 7">
            <a:extLst>
              <a:ext uri="{FF2B5EF4-FFF2-40B4-BE49-F238E27FC236}">
                <a16:creationId xmlns:a16="http://schemas.microsoft.com/office/drawing/2014/main" id="{AD538FFD-0838-4E6C-981F-2008CC732B68}"/>
              </a:ext>
            </a:extLst>
          </p:cNvPr>
          <p:cNvSpPr/>
          <p:nvPr/>
        </p:nvSpPr>
        <p:spPr>
          <a:xfrm>
            <a:off x="2909675" y="6341261"/>
            <a:ext cx="2954270" cy="276999"/>
          </a:xfrm>
          <a:prstGeom prst="rect">
            <a:avLst/>
          </a:prstGeom>
        </p:spPr>
        <p:txBody>
          <a:bodyPr wrap="none">
            <a:spAutoFit/>
          </a:bodyPr>
          <a:lstStyle/>
          <a:p>
            <a:pPr marL="91440" algn="ctr" eaLnBrk="0" fontAlgn="base" hangingPunct="0">
              <a:spcAft>
                <a:spcPts val="0"/>
              </a:spcAft>
            </a:pPr>
            <a:r>
              <a:rPr lang="fr-FR" sz="1200" spc="-5" dirty="0">
                <a:solidFill>
                  <a:srgbClr val="7030A0"/>
                </a:solidFill>
                <a:latin typeface="Arial" panose="020B0604020202020204" pitchFamily="34" charset="0"/>
                <a:ea typeface="Times New Roman" panose="02020603050405020304" pitchFamily="18" charset="0"/>
              </a:rPr>
              <a:t>Tarentule parasitée par un champignon.</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pic>
        <p:nvPicPr>
          <p:cNvPr id="10" name="Image 9">
            <a:extLst>
              <a:ext uri="{FF2B5EF4-FFF2-40B4-BE49-F238E27FC236}">
                <a16:creationId xmlns:a16="http://schemas.microsoft.com/office/drawing/2014/main" id="{882A4BFA-816F-498B-B36A-9E4873BF8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340" y="4741061"/>
            <a:ext cx="2857500" cy="1600200"/>
          </a:xfrm>
          <a:prstGeom prst="rect">
            <a:avLst/>
          </a:prstGeom>
        </p:spPr>
      </p:pic>
      <p:pic>
        <p:nvPicPr>
          <p:cNvPr id="12" name="Image 11">
            <a:extLst>
              <a:ext uri="{FF2B5EF4-FFF2-40B4-BE49-F238E27FC236}">
                <a16:creationId xmlns:a16="http://schemas.microsoft.com/office/drawing/2014/main" id="{8A27A930-A7B1-4477-B81A-EA88EECB8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858" y="4466596"/>
            <a:ext cx="2466975" cy="1857375"/>
          </a:xfrm>
          <a:prstGeom prst="rect">
            <a:avLst/>
          </a:prstGeom>
        </p:spPr>
      </p:pic>
      <p:sp>
        <p:nvSpPr>
          <p:cNvPr id="15" name="Rectangle 14">
            <a:extLst>
              <a:ext uri="{FF2B5EF4-FFF2-40B4-BE49-F238E27FC236}">
                <a16:creationId xmlns:a16="http://schemas.microsoft.com/office/drawing/2014/main" id="{55B02BCB-FB0F-4807-86E6-3FFB34712089}"/>
              </a:ext>
            </a:extLst>
          </p:cNvPr>
          <p:cNvSpPr/>
          <p:nvPr/>
        </p:nvSpPr>
        <p:spPr>
          <a:xfrm>
            <a:off x="5863945" y="6323971"/>
            <a:ext cx="2887650" cy="276999"/>
          </a:xfrm>
          <a:prstGeom prst="rect">
            <a:avLst/>
          </a:prstGeom>
        </p:spPr>
        <p:txBody>
          <a:bodyPr wrap="none">
            <a:spAutoFit/>
          </a:bodyPr>
          <a:lstStyle/>
          <a:p>
            <a:pPr marL="91440" algn="ctr" eaLnBrk="0" fontAlgn="base" hangingPunct="0">
              <a:spcAft>
                <a:spcPts val="0"/>
              </a:spcAft>
            </a:pPr>
            <a:r>
              <a:rPr lang="fr-FR" sz="1200" spc="-5" dirty="0">
                <a:solidFill>
                  <a:srgbClr val="7030A0"/>
                </a:solidFill>
                <a:latin typeface="Arial" panose="020B0604020202020204" pitchFamily="34" charset="0"/>
                <a:ea typeface="Times New Roman" panose="02020603050405020304" pitchFamily="18" charset="0"/>
              </a:rPr>
              <a:t>Fourmi parasitée par un champignon.</a:t>
            </a:r>
            <a:endParaRPr lang="fr-FR" sz="1200" dirty="0">
              <a:solidFill>
                <a:srgbClr val="7030A0"/>
              </a:solidFill>
              <a:effectLst/>
              <a:latin typeface="Times New Roman" panose="02020603050405020304" pitchFamily="18" charset="0"/>
              <a:ea typeface="Times New Roman" panose="02020603050405020304" pitchFamily="18" charset="0"/>
            </a:endParaRPr>
          </a:p>
        </p:txBody>
      </p:sp>
      <p:pic>
        <p:nvPicPr>
          <p:cNvPr id="16" name="Image 6" descr="pathogenes.jpg">
            <a:extLst>
              <a:ext uri="{FF2B5EF4-FFF2-40B4-BE49-F238E27FC236}">
                <a16:creationId xmlns:a16="http://schemas.microsoft.com/office/drawing/2014/main" id="{DA686FB4-D786-4E3E-A8AC-B15FBB7EEC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18215" y="4068348"/>
            <a:ext cx="3160713"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97BF4EA3-5224-49A8-9CC7-AF11A0865F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507" y="4614353"/>
            <a:ext cx="2762250" cy="1647825"/>
          </a:xfrm>
          <a:prstGeom prst="rect">
            <a:avLst/>
          </a:prstGeom>
        </p:spPr>
      </p:pic>
      <p:sp>
        <p:nvSpPr>
          <p:cNvPr id="19" name="Rectangle 18">
            <a:extLst>
              <a:ext uri="{FF2B5EF4-FFF2-40B4-BE49-F238E27FC236}">
                <a16:creationId xmlns:a16="http://schemas.microsoft.com/office/drawing/2014/main" id="{851693A7-9B88-4948-84D1-8FE0D6A0D3F8}"/>
              </a:ext>
            </a:extLst>
          </p:cNvPr>
          <p:cNvSpPr/>
          <p:nvPr/>
        </p:nvSpPr>
        <p:spPr>
          <a:xfrm>
            <a:off x="109637" y="1154993"/>
            <a:ext cx="4044697" cy="369332"/>
          </a:xfrm>
          <a:prstGeom prst="rect">
            <a:avLst/>
          </a:prstGeom>
        </p:spPr>
        <p:txBody>
          <a:bodyPr wrap="none">
            <a:spAutoFit/>
          </a:bodyPr>
          <a:lstStyle/>
          <a:p>
            <a:pPr marR="22860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5.7. Les parasites ou pathogènes</a:t>
            </a:r>
          </a:p>
        </p:txBody>
      </p:sp>
      <p:sp>
        <p:nvSpPr>
          <p:cNvPr id="20" name="Rectangle 7">
            <a:extLst>
              <a:ext uri="{FF2B5EF4-FFF2-40B4-BE49-F238E27FC236}">
                <a16:creationId xmlns:a16="http://schemas.microsoft.com/office/drawing/2014/main" id="{285B9891-2535-4E68-A048-F9462AD2573F}"/>
              </a:ext>
            </a:extLst>
          </p:cNvPr>
          <p:cNvSpPr>
            <a:spLocks noChangeArrowheads="1"/>
          </p:cNvSpPr>
          <p:nvPr/>
        </p:nvSpPr>
        <p:spPr bwMode="auto">
          <a:xfrm>
            <a:off x="9393434" y="1597257"/>
            <a:ext cx="2553370" cy="46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Arial" panose="020B0604020202020204" pitchFamily="34" charset="0"/>
              </a:rPr>
              <a:t>Chenille et mouche infestées par un champignon pathogène</a:t>
            </a:r>
          </a:p>
        </p:txBody>
      </p:sp>
      <p:pic>
        <p:nvPicPr>
          <p:cNvPr id="21" name="Image 8" descr="chenilleInfectee.jpg">
            <a:extLst>
              <a:ext uri="{FF2B5EF4-FFF2-40B4-BE49-F238E27FC236}">
                <a16:creationId xmlns:a16="http://schemas.microsoft.com/office/drawing/2014/main" id="{E863B2B9-F3A1-487B-BA77-1216E73206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27565" y="801348"/>
            <a:ext cx="1530472" cy="77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9" descr="MoucheInfectee.jpg">
            <a:extLst>
              <a:ext uri="{FF2B5EF4-FFF2-40B4-BE49-F238E27FC236}">
                <a16:creationId xmlns:a16="http://schemas.microsoft.com/office/drawing/2014/main" id="{0AABC7CB-7877-4461-B587-90D297D7C1D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65737" y="835591"/>
            <a:ext cx="9810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11" descr="chrysalideLegionnaireBetraveInfectee.jpg">
            <a:extLst>
              <a:ext uri="{FF2B5EF4-FFF2-40B4-BE49-F238E27FC236}">
                <a16:creationId xmlns:a16="http://schemas.microsoft.com/office/drawing/2014/main" id="{8506825E-C416-43C3-8BA1-AF7F9BE43FC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70119" y="3310997"/>
            <a:ext cx="1308809" cy="73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66EC6847-B4EE-41E9-A7F2-6E71D0F91975}"/>
              </a:ext>
            </a:extLst>
          </p:cNvPr>
          <p:cNvSpPr/>
          <p:nvPr/>
        </p:nvSpPr>
        <p:spPr>
          <a:xfrm>
            <a:off x="8751595" y="3418685"/>
            <a:ext cx="2086379" cy="646331"/>
          </a:xfrm>
          <a:prstGeom prst="rect">
            <a:avLst/>
          </a:prstGeom>
        </p:spPr>
        <p:txBody>
          <a:bodyPr wrap="square">
            <a:spAutoFit/>
          </a:bodyPr>
          <a:lstStyle/>
          <a:p>
            <a:pPr>
              <a:spcBef>
                <a:spcPct val="0"/>
              </a:spcBef>
            </a:pPr>
            <a:r>
              <a:rPr lang="fr-FR" altLang="fr-FR" sz="1200" dirty="0">
                <a:solidFill>
                  <a:srgbClr val="7030A0"/>
                </a:solidFill>
                <a:latin typeface="Arial" panose="020B0604020202020204" pitchFamily="34" charset="0"/>
              </a:rPr>
              <a:t>Les effets d'un nématode</a:t>
            </a:r>
          </a:p>
          <a:p>
            <a:pPr>
              <a:spcBef>
                <a:spcPct val="0"/>
              </a:spcBef>
            </a:pPr>
            <a:r>
              <a:rPr lang="fr-FR" altLang="fr-FR" sz="1200" dirty="0">
                <a:solidFill>
                  <a:srgbClr val="7030A0"/>
                </a:solidFill>
                <a:latin typeface="Arial" panose="020B0604020202020204" pitchFamily="34" charset="0"/>
              </a:rPr>
              <a:t>sur une chrysalide de la</a:t>
            </a:r>
          </a:p>
          <a:p>
            <a:pPr>
              <a:spcBef>
                <a:spcPct val="0"/>
              </a:spcBef>
            </a:pPr>
            <a:r>
              <a:rPr lang="fr-FR" altLang="fr-FR" sz="1200" dirty="0">
                <a:solidFill>
                  <a:srgbClr val="7030A0"/>
                </a:solidFill>
                <a:latin typeface="Arial" panose="020B0604020202020204" pitchFamily="34" charset="0"/>
              </a:rPr>
              <a:t>légionnaire de la betterave</a:t>
            </a:r>
          </a:p>
        </p:txBody>
      </p:sp>
      <p:pic>
        <p:nvPicPr>
          <p:cNvPr id="25" name="Image 12" descr="ChenillePierideChouInfectee.jpg">
            <a:extLst>
              <a:ext uri="{FF2B5EF4-FFF2-40B4-BE49-F238E27FC236}">
                <a16:creationId xmlns:a16="http://schemas.microsoft.com/office/drawing/2014/main" id="{89978416-4C37-4FC7-80F8-1732463C970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69741" y="1903004"/>
            <a:ext cx="1990897" cy="140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E6F784A2-FE8F-43A8-98FD-87504A5BD41C}"/>
              </a:ext>
            </a:extLst>
          </p:cNvPr>
          <p:cNvSpPr/>
          <p:nvPr/>
        </p:nvSpPr>
        <p:spPr>
          <a:xfrm>
            <a:off x="8660637" y="2171735"/>
            <a:ext cx="3286167" cy="1200329"/>
          </a:xfrm>
          <a:prstGeom prst="rect">
            <a:avLst/>
          </a:prstGeom>
        </p:spPr>
        <p:txBody>
          <a:bodyPr wrap="square">
            <a:spAutoFit/>
          </a:bodyPr>
          <a:lstStyle/>
          <a:p>
            <a:pPr>
              <a:spcBef>
                <a:spcPct val="0"/>
              </a:spcBef>
            </a:pPr>
            <a:r>
              <a:rPr lang="fr-FR" altLang="fr-FR" sz="1200" dirty="0">
                <a:solidFill>
                  <a:srgbClr val="7030A0"/>
                </a:solidFill>
                <a:latin typeface="Arial" panose="020B0604020202020204" pitchFamily="34" charset="0"/>
                <a:sym typeface="Wingdings" panose="05000000000000000000" pitchFamily="2" charset="2"/>
              </a:rPr>
              <a:t> </a:t>
            </a:r>
            <a:r>
              <a:rPr lang="fr-FR" altLang="fr-FR" sz="1200" dirty="0">
                <a:solidFill>
                  <a:srgbClr val="7030A0"/>
                </a:solidFill>
                <a:latin typeface="Arial" panose="020B0604020202020204" pitchFamily="34" charset="0"/>
              </a:rPr>
              <a:t>Les effets d'un virus sur une chenille de</a:t>
            </a:r>
          </a:p>
          <a:p>
            <a:pPr>
              <a:spcBef>
                <a:spcPct val="0"/>
              </a:spcBef>
            </a:pPr>
            <a:r>
              <a:rPr lang="fr-FR" altLang="fr-FR" sz="1200" dirty="0">
                <a:solidFill>
                  <a:srgbClr val="7030A0"/>
                </a:solidFill>
                <a:latin typeface="Arial" panose="020B0604020202020204" pitchFamily="34" charset="0"/>
              </a:rPr>
              <a:t>la piéride du chou. Source : </a:t>
            </a:r>
            <a:r>
              <a:rPr lang="fr-FR" altLang="fr-FR" sz="1200" i="1" dirty="0">
                <a:solidFill>
                  <a:srgbClr val="7030A0"/>
                </a:solidFill>
                <a:latin typeface="Arial" panose="020B0604020202020204" pitchFamily="34" charset="0"/>
              </a:rPr>
              <a:t>La lutte biologique : principes, applications et limites</a:t>
            </a:r>
            <a:r>
              <a:rPr lang="fr-FR" altLang="fr-FR" sz="1200" dirty="0">
                <a:solidFill>
                  <a:srgbClr val="7030A0"/>
                </a:solidFill>
                <a:latin typeface="Arial" panose="020B0604020202020204" pitchFamily="34" charset="0"/>
              </a:rPr>
              <a:t>,</a:t>
            </a:r>
          </a:p>
          <a:p>
            <a:pPr>
              <a:spcBef>
                <a:spcPct val="0"/>
              </a:spcBef>
            </a:pPr>
            <a:r>
              <a:rPr lang="fr-FR" altLang="fr-FR" sz="1200" dirty="0">
                <a:solidFill>
                  <a:srgbClr val="7030A0"/>
                </a:solidFill>
                <a:latin typeface="Arial" panose="020B0604020202020204" pitchFamily="34" charset="0"/>
                <a:hlinkClick r:id="rId10"/>
              </a:rPr>
              <a:t>http://www.agroparistech.fr/IMG/pdf/Spataro_lutteBio.pdf</a:t>
            </a:r>
            <a:r>
              <a:rPr lang="fr-FR" altLang="fr-FR" sz="1200" dirty="0">
                <a:solidFill>
                  <a:srgbClr val="7030A0"/>
                </a:solidFill>
                <a:latin typeface="Arial" panose="020B0604020202020204" pitchFamily="34" charset="0"/>
              </a:rPr>
              <a:t> </a:t>
            </a:r>
          </a:p>
          <a:p>
            <a:pPr>
              <a:spcBef>
                <a:spcPct val="0"/>
              </a:spcBef>
            </a:pPr>
            <a:endParaRPr lang="fr-FR" altLang="fr-FR" sz="1200" dirty="0">
              <a:solidFill>
                <a:srgbClr val="7030A0"/>
              </a:solidFill>
              <a:latin typeface="Arial" panose="020B0604020202020204" pitchFamily="34" charset="0"/>
            </a:endParaRPr>
          </a:p>
        </p:txBody>
      </p:sp>
      <p:sp>
        <p:nvSpPr>
          <p:cNvPr id="27" name="Espace réservé du numéro de diapositive 1">
            <a:extLst>
              <a:ext uri="{FF2B5EF4-FFF2-40B4-BE49-F238E27FC236}">
                <a16:creationId xmlns:a16="http://schemas.microsoft.com/office/drawing/2014/main" id="{DD4B7186-14E0-43F2-B850-10A168DCFE3C}"/>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54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391632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7DCA0B65-7ED3-4228-8E39-912FF9AA507F}"/>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981C4011-475E-4CC8-8C6E-2781C18E7F2A}"/>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Rectangle 3">
            <a:extLst>
              <a:ext uri="{FF2B5EF4-FFF2-40B4-BE49-F238E27FC236}">
                <a16:creationId xmlns:a16="http://schemas.microsoft.com/office/drawing/2014/main" id="{564C1401-E062-4162-B3A7-3DF1E97C49D5}"/>
              </a:ext>
            </a:extLst>
          </p:cNvPr>
          <p:cNvSpPr/>
          <p:nvPr/>
        </p:nvSpPr>
        <p:spPr>
          <a:xfrm>
            <a:off x="0" y="1653413"/>
            <a:ext cx="9929308" cy="830997"/>
          </a:xfrm>
          <a:prstGeom prst="rect">
            <a:avLst/>
          </a:prstGeom>
        </p:spPr>
        <p:txBody>
          <a:bodyPr wrap="square">
            <a:spAutoFit/>
          </a:bodyPr>
          <a:lstStyle/>
          <a:p>
            <a:pPr marL="91440" eaLnBrk="0" fontAlgn="base" hangingPunct="0">
              <a:spcAft>
                <a:spcPts val="0"/>
              </a:spcAft>
            </a:pPr>
            <a:r>
              <a:rPr lang="fr-FR" b="1" spc="15" dirty="0">
                <a:solidFill>
                  <a:srgbClr val="7030A0"/>
                </a:solidFill>
                <a:latin typeface="Arial" panose="020B0604020202020204" pitchFamily="34" charset="0"/>
                <a:ea typeface="Times New Roman" panose="02020603050405020304" pitchFamily="18" charset="0"/>
              </a:rPr>
              <a:t>- Des </a:t>
            </a:r>
            <a:r>
              <a:rPr lang="fr-FR" b="1" i="1" spc="15" dirty="0">
                <a:solidFill>
                  <a:srgbClr val="7030A0"/>
                </a:solidFill>
                <a:latin typeface="Arial" panose="020B0604020202020204" pitchFamily="34" charset="0"/>
                <a:ea typeface="Times New Roman" panose="02020603050405020304" pitchFamily="18" charset="0"/>
              </a:rPr>
              <a:t>bactéries</a:t>
            </a:r>
            <a:r>
              <a:rPr lang="fr-FR" b="1" spc="15" dirty="0">
                <a:solidFill>
                  <a:srgbClr val="7030A0"/>
                </a:solidFill>
                <a:latin typeface="Arial" panose="020B0604020202020204" pitchFamily="34" charset="0"/>
                <a:ea typeface="Times New Roman" panose="02020603050405020304" pitchFamily="18" charset="0"/>
              </a:rPr>
              <a:t> ou des </a:t>
            </a:r>
            <a:r>
              <a:rPr lang="fr-FR" b="1" i="1" spc="15" dirty="0">
                <a:solidFill>
                  <a:srgbClr val="7030A0"/>
                </a:solidFill>
                <a:latin typeface="Arial" panose="020B0604020202020204" pitchFamily="34" charset="0"/>
                <a:ea typeface="Times New Roman" panose="02020603050405020304" pitchFamily="18" charset="0"/>
              </a:rPr>
              <a:t>virus</a:t>
            </a:r>
            <a:r>
              <a:rPr lang="fr-FR" spc="15" dirty="0">
                <a:solidFill>
                  <a:srgbClr val="7030A0"/>
                </a:solidFill>
                <a:latin typeface="Arial" panose="020B0604020202020204" pitchFamily="34" charset="0"/>
                <a:ea typeface="Times New Roman" panose="02020603050405020304" pitchFamily="18" charset="0"/>
              </a:rPr>
              <a:t> : L'exemple le plus ancien est le </a:t>
            </a:r>
            <a:r>
              <a:rPr lang="fr-FR" i="1" spc="15" dirty="0" err="1">
                <a:solidFill>
                  <a:srgbClr val="7030A0"/>
                </a:solidFill>
                <a:latin typeface="Arial" panose="020B0604020202020204" pitchFamily="34" charset="0"/>
                <a:ea typeface="Times New Roman" panose="02020603050405020304" pitchFamily="18" charset="0"/>
              </a:rPr>
              <a:t>Bacillius</a:t>
            </a:r>
            <a:r>
              <a:rPr lang="fr-FR" i="1" spc="15" dirty="0">
                <a:solidFill>
                  <a:srgbClr val="7030A0"/>
                </a:solidFill>
                <a:latin typeface="Arial" panose="020B0604020202020204" pitchFamily="34" charset="0"/>
                <a:ea typeface="Times New Roman" panose="02020603050405020304" pitchFamily="18" charset="0"/>
              </a:rPr>
              <a:t> </a:t>
            </a:r>
            <a:r>
              <a:rPr lang="fr-FR" i="1" spc="15" dirty="0" err="1">
                <a:solidFill>
                  <a:srgbClr val="7030A0"/>
                </a:solidFill>
                <a:latin typeface="Arial" panose="020B0604020202020204" pitchFamily="34" charset="0"/>
                <a:ea typeface="Times New Roman" panose="02020603050405020304" pitchFamily="18" charset="0"/>
              </a:rPr>
              <a:t>thuringiencis</a:t>
            </a:r>
            <a:r>
              <a:rPr lang="fr-FR" spc="15" dirty="0">
                <a:solidFill>
                  <a:srgbClr val="7030A0"/>
                </a:solidFill>
                <a:latin typeface="Arial" panose="020B0604020202020204" pitchFamily="34" charset="0"/>
                <a:ea typeface="Times New Roman" panose="02020603050405020304" pitchFamily="18" charset="0"/>
              </a:rPr>
              <a:t> pour lutter contre les chenilles processionnaires. Mais bien d'autres projets sont à l'études. </a:t>
            </a:r>
          </a:p>
          <a:p>
            <a:pPr marL="91440" eaLnBrk="0" fontAlgn="base" hangingPunct="0"/>
            <a:r>
              <a:rPr lang="fr-FR" sz="1200" dirty="0">
                <a:solidFill>
                  <a:srgbClr val="7030A0"/>
                </a:solidFill>
                <a:latin typeface="Arial" panose="020B0604020202020204" pitchFamily="34" charset="0"/>
                <a:ea typeface="Times New Roman" panose="02020603050405020304" pitchFamily="18" charset="0"/>
                <a:cs typeface="Arial" panose="020B0604020202020204" pitchFamily="34" charset="0"/>
              </a:rPr>
              <a:t>(Source : AFPA, Rivesaltes, Perpignan).</a:t>
            </a:r>
          </a:p>
        </p:txBody>
      </p:sp>
      <p:pic>
        <p:nvPicPr>
          <p:cNvPr id="6" name="Image 5">
            <a:extLst>
              <a:ext uri="{FF2B5EF4-FFF2-40B4-BE49-F238E27FC236}">
                <a16:creationId xmlns:a16="http://schemas.microsoft.com/office/drawing/2014/main" id="{6228D209-9BF3-4808-9DB2-C5AC6383F9E7}"/>
              </a:ext>
            </a:extLst>
          </p:cNvPr>
          <p:cNvPicPr/>
          <p:nvPr/>
        </p:nvPicPr>
        <p:blipFill>
          <a:blip r:embed="rId2"/>
          <a:stretch>
            <a:fillRect/>
          </a:stretch>
        </p:blipFill>
        <p:spPr>
          <a:xfrm>
            <a:off x="2935269" y="2479238"/>
            <a:ext cx="3114675" cy="2400300"/>
          </a:xfrm>
          <a:prstGeom prst="rect">
            <a:avLst/>
          </a:prstGeom>
        </p:spPr>
      </p:pic>
      <p:sp>
        <p:nvSpPr>
          <p:cNvPr id="7" name="Rectangle 6">
            <a:extLst>
              <a:ext uri="{FF2B5EF4-FFF2-40B4-BE49-F238E27FC236}">
                <a16:creationId xmlns:a16="http://schemas.microsoft.com/office/drawing/2014/main" id="{944AED3C-966B-4CA9-9643-2C3056A5CB58}"/>
              </a:ext>
            </a:extLst>
          </p:cNvPr>
          <p:cNvSpPr/>
          <p:nvPr/>
        </p:nvSpPr>
        <p:spPr>
          <a:xfrm>
            <a:off x="2772881" y="4880711"/>
            <a:ext cx="3261192" cy="461665"/>
          </a:xfrm>
          <a:prstGeom prst="rect">
            <a:avLst/>
          </a:prstGeom>
        </p:spPr>
        <p:txBody>
          <a:bodyPr wrap="square">
            <a:spAutoFit/>
          </a:bodyPr>
          <a:lstStyle/>
          <a:p>
            <a:pPr algn="ctr"/>
            <a:r>
              <a:rPr lang="fr-FR" sz="1200" spc="15" dirty="0">
                <a:solidFill>
                  <a:srgbClr val="7030A0"/>
                </a:solidFill>
                <a:latin typeface="Arial" panose="020B0604020202020204" pitchFamily="34" charset="0"/>
                <a:ea typeface="Times New Roman" panose="02020603050405020304" pitchFamily="18" charset="0"/>
              </a:rPr>
              <a:t>Photo prise au microscope d'une culture de </a:t>
            </a:r>
            <a:r>
              <a:rPr lang="fr-FR" sz="1200" i="1" spc="15" dirty="0" err="1">
                <a:solidFill>
                  <a:srgbClr val="7030A0"/>
                </a:solidFill>
                <a:latin typeface="Arial" panose="020B0604020202020204" pitchFamily="34" charset="0"/>
                <a:ea typeface="Times New Roman" panose="02020603050405020304" pitchFamily="18" charset="0"/>
              </a:rPr>
              <a:t>Bacillius</a:t>
            </a:r>
            <a:r>
              <a:rPr lang="fr-FR" sz="1200" i="1" spc="15" dirty="0">
                <a:solidFill>
                  <a:srgbClr val="7030A0"/>
                </a:solidFill>
                <a:latin typeface="Arial" panose="020B0604020202020204" pitchFamily="34" charset="0"/>
                <a:ea typeface="Times New Roman" panose="02020603050405020304" pitchFamily="18" charset="0"/>
              </a:rPr>
              <a:t> </a:t>
            </a:r>
            <a:r>
              <a:rPr lang="fr-FR" sz="1200" i="1" spc="15" dirty="0" err="1">
                <a:solidFill>
                  <a:srgbClr val="7030A0"/>
                </a:solidFill>
                <a:latin typeface="Arial" panose="020B0604020202020204" pitchFamily="34" charset="0"/>
                <a:ea typeface="Times New Roman" panose="02020603050405020304" pitchFamily="18" charset="0"/>
              </a:rPr>
              <a:t>thuringiencis</a:t>
            </a:r>
            <a:endParaRPr lang="fr-FR" sz="1200" dirty="0">
              <a:solidFill>
                <a:srgbClr val="7030A0"/>
              </a:solidFill>
            </a:endParaRPr>
          </a:p>
        </p:txBody>
      </p:sp>
      <p:sp>
        <p:nvSpPr>
          <p:cNvPr id="9" name="Rectangle 8">
            <a:extLst>
              <a:ext uri="{FF2B5EF4-FFF2-40B4-BE49-F238E27FC236}">
                <a16:creationId xmlns:a16="http://schemas.microsoft.com/office/drawing/2014/main" id="{EA876013-8494-4539-A420-426267131BE4}"/>
              </a:ext>
            </a:extLst>
          </p:cNvPr>
          <p:cNvSpPr/>
          <p:nvPr/>
        </p:nvSpPr>
        <p:spPr>
          <a:xfrm>
            <a:off x="7627897" y="3406506"/>
            <a:ext cx="3851238" cy="425758"/>
          </a:xfrm>
          <a:prstGeom prst="rect">
            <a:avLst/>
          </a:prstGeom>
        </p:spPr>
        <p:txBody>
          <a:bodyPr wrap="square">
            <a:spAutoFit/>
          </a:bodyPr>
          <a:lstStyle/>
          <a:p>
            <a:pPr algn="ctr" eaLnBrk="0" fontAlgn="base" hangingPunct="0">
              <a:lnSpc>
                <a:spcPts val="1335"/>
              </a:lnSpc>
            </a:pPr>
            <a:r>
              <a:rPr lang="fr-FR" sz="1200" dirty="0">
                <a:solidFill>
                  <a:srgbClr val="7030A0"/>
                </a:solidFill>
                <a:latin typeface="Arial" panose="020B0604020202020204" pitchFamily="34" charset="0"/>
                <a:ea typeface="Times New Roman" panose="02020603050405020304" pitchFamily="18" charset="0"/>
              </a:rPr>
              <a:t>Lignes de chenilles processionnaires</a:t>
            </a:r>
            <a:r>
              <a:rPr lang="fr-FR" sz="1200" i="1" dirty="0">
                <a:solidFill>
                  <a:srgbClr val="7030A0"/>
                </a:solidFill>
                <a:latin typeface="Arial" panose="020B0604020202020204" pitchFamily="34" charset="0"/>
                <a:ea typeface="Times New Roman" panose="02020603050405020304" pitchFamily="18" charset="0"/>
              </a:rPr>
              <a:t> (</a:t>
            </a:r>
            <a:r>
              <a:rPr lang="fr-FR" sz="1200" i="1" dirty="0" err="1">
                <a:solidFill>
                  <a:srgbClr val="7030A0"/>
                </a:solidFill>
                <a:latin typeface="Arial" panose="020B0604020202020204" pitchFamily="34" charset="0"/>
                <a:ea typeface="Times New Roman" panose="02020603050405020304" pitchFamily="18" charset="0"/>
              </a:rPr>
              <a:t>Thaumetopoea</a:t>
            </a:r>
            <a:r>
              <a:rPr lang="fr-FR" sz="1200" i="1" dirty="0">
                <a:solidFill>
                  <a:srgbClr val="7030A0"/>
                </a:solidFill>
                <a:latin typeface="Arial" panose="020B0604020202020204" pitchFamily="34" charset="0"/>
                <a:ea typeface="Times New Roman" panose="02020603050405020304" pitchFamily="18" charset="0"/>
              </a:rPr>
              <a:t> </a:t>
            </a:r>
            <a:r>
              <a:rPr lang="fr-FR" sz="1200" i="1" dirty="0" err="1">
                <a:solidFill>
                  <a:srgbClr val="7030A0"/>
                </a:solidFill>
                <a:latin typeface="Arial" panose="020B0604020202020204" pitchFamily="34" charset="0"/>
                <a:ea typeface="Times New Roman" panose="02020603050405020304" pitchFamily="18" charset="0"/>
              </a:rPr>
              <a:t>pityocampa</a:t>
            </a:r>
            <a:r>
              <a:rPr lang="fr-FR" sz="1200" i="1" dirty="0">
                <a:solidFill>
                  <a:srgbClr val="7030A0"/>
                </a:solidFill>
                <a:latin typeface="Arial" panose="020B0604020202020204" pitchFamily="34" charset="0"/>
                <a:ea typeface="Times New Roman" panose="02020603050405020304" pitchFamily="18" charset="0"/>
              </a:rPr>
              <a:t>). </a:t>
            </a:r>
            <a:r>
              <a:rPr lang="fr-FR" sz="1200" spc="-5" dirty="0">
                <a:solidFill>
                  <a:srgbClr val="7030A0"/>
                </a:solidFill>
                <a:ea typeface="Times New Roman" panose="02020603050405020304" pitchFamily="18" charset="0"/>
              </a:rPr>
              <a:t>Source image : Wikipedia</a:t>
            </a:r>
          </a:p>
        </p:txBody>
      </p:sp>
      <p:sp>
        <p:nvSpPr>
          <p:cNvPr id="11" name="Rectangle 10">
            <a:extLst>
              <a:ext uri="{FF2B5EF4-FFF2-40B4-BE49-F238E27FC236}">
                <a16:creationId xmlns:a16="http://schemas.microsoft.com/office/drawing/2014/main" id="{2C09F30A-AB9D-4126-AB6E-C046815E23AD}"/>
              </a:ext>
            </a:extLst>
          </p:cNvPr>
          <p:cNvSpPr/>
          <p:nvPr/>
        </p:nvSpPr>
        <p:spPr>
          <a:xfrm>
            <a:off x="9218754" y="6214169"/>
            <a:ext cx="2900281" cy="461665"/>
          </a:xfrm>
          <a:prstGeom prst="rect">
            <a:avLst/>
          </a:prstGeom>
        </p:spPr>
        <p:txBody>
          <a:bodyPr wrap="none">
            <a:spAutoFit/>
          </a:bodyPr>
          <a:lstStyle/>
          <a:p>
            <a:pPr marL="91440" algn="ctr" eaLnBrk="0" fontAlgn="base" hangingPunct="0">
              <a:spcAft>
                <a:spcPts val="0"/>
              </a:spcAft>
            </a:pPr>
            <a:r>
              <a:rPr lang="fr-FR" sz="1200" i="1" spc="-5" dirty="0" err="1">
                <a:solidFill>
                  <a:srgbClr val="7030A0"/>
                </a:solidFill>
                <a:ea typeface="Times New Roman" panose="02020603050405020304" pitchFamily="18" charset="0"/>
              </a:rPr>
              <a:t>Thaumetopoea</a:t>
            </a:r>
            <a:r>
              <a:rPr lang="fr-FR" sz="1200" i="1" spc="-5" dirty="0">
                <a:solidFill>
                  <a:srgbClr val="7030A0"/>
                </a:solidFill>
                <a:ea typeface="Times New Roman" panose="02020603050405020304" pitchFamily="18" charset="0"/>
              </a:rPr>
              <a:t> </a:t>
            </a:r>
            <a:r>
              <a:rPr lang="fr-FR" sz="1200" i="1" spc="-5" dirty="0" err="1">
                <a:solidFill>
                  <a:srgbClr val="7030A0"/>
                </a:solidFill>
                <a:ea typeface="Times New Roman" panose="02020603050405020304" pitchFamily="18" charset="0"/>
              </a:rPr>
              <a:t>pityocampa</a:t>
            </a:r>
            <a:r>
              <a:rPr lang="fr-FR" sz="1200" spc="-5" dirty="0">
                <a:solidFill>
                  <a:srgbClr val="7030A0"/>
                </a:solidFill>
                <a:ea typeface="Times New Roman" panose="02020603050405020304" pitchFamily="18" charset="0"/>
              </a:rPr>
              <a:t> mâles adultes.</a:t>
            </a:r>
          </a:p>
          <a:p>
            <a:pPr marL="91440" algn="ctr" eaLnBrk="0" fontAlgn="base" hangingPunct="0">
              <a:spcAft>
                <a:spcPts val="0"/>
              </a:spcAft>
            </a:pPr>
            <a:r>
              <a:rPr lang="fr-FR" sz="1200" spc="-5" dirty="0">
                <a:solidFill>
                  <a:srgbClr val="7030A0"/>
                </a:solidFill>
                <a:ea typeface="Times New Roman" panose="02020603050405020304" pitchFamily="18" charset="0"/>
              </a:rPr>
              <a:t>Source image : Wikipedia</a:t>
            </a:r>
          </a:p>
        </p:txBody>
      </p:sp>
      <p:pic>
        <p:nvPicPr>
          <p:cNvPr id="13" name="Image 12">
            <a:extLst>
              <a:ext uri="{FF2B5EF4-FFF2-40B4-BE49-F238E27FC236}">
                <a16:creationId xmlns:a16="http://schemas.microsoft.com/office/drawing/2014/main" id="{4545DECF-19E7-433E-B11B-C9B2C259C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3015" y="4293929"/>
            <a:ext cx="2651760" cy="1920240"/>
          </a:xfrm>
          <a:prstGeom prst="rect">
            <a:avLst/>
          </a:prstGeom>
        </p:spPr>
      </p:pic>
      <p:pic>
        <p:nvPicPr>
          <p:cNvPr id="15" name="Image 14">
            <a:extLst>
              <a:ext uri="{FF2B5EF4-FFF2-40B4-BE49-F238E27FC236}">
                <a16:creationId xmlns:a16="http://schemas.microsoft.com/office/drawing/2014/main" id="{F7FB6BCD-8C14-44C7-9C9D-7E93B5EB6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8119" y="2426094"/>
            <a:ext cx="2794000" cy="965200"/>
          </a:xfrm>
          <a:prstGeom prst="rect">
            <a:avLst/>
          </a:prstGeom>
        </p:spPr>
      </p:pic>
      <p:pic>
        <p:nvPicPr>
          <p:cNvPr id="17" name="Image 16">
            <a:extLst>
              <a:ext uri="{FF2B5EF4-FFF2-40B4-BE49-F238E27FC236}">
                <a16:creationId xmlns:a16="http://schemas.microsoft.com/office/drawing/2014/main" id="{FFDB1D29-95F9-406B-9D01-DB013A03E3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0294" y="1732004"/>
            <a:ext cx="2506739" cy="1674502"/>
          </a:xfrm>
          <a:prstGeom prst="rect">
            <a:avLst/>
          </a:prstGeom>
        </p:spPr>
      </p:pic>
      <p:sp>
        <p:nvSpPr>
          <p:cNvPr id="18" name="ZoneTexte 17">
            <a:extLst>
              <a:ext uri="{FF2B5EF4-FFF2-40B4-BE49-F238E27FC236}">
                <a16:creationId xmlns:a16="http://schemas.microsoft.com/office/drawing/2014/main" id="{CDBC9D56-05CE-4801-8E6A-DCDD2A4FF663}"/>
              </a:ext>
            </a:extLst>
          </p:cNvPr>
          <p:cNvSpPr txBox="1"/>
          <p:nvPr/>
        </p:nvSpPr>
        <p:spPr>
          <a:xfrm>
            <a:off x="6240890" y="6214169"/>
            <a:ext cx="2786231" cy="461665"/>
          </a:xfrm>
          <a:prstGeom prst="rect">
            <a:avLst/>
          </a:prstGeom>
          <a:noFill/>
        </p:spPr>
        <p:txBody>
          <a:bodyPr wrap="square" rtlCol="0">
            <a:spAutoFit/>
          </a:bodyPr>
          <a:lstStyle/>
          <a:p>
            <a:pPr algn="ctr"/>
            <a:r>
              <a:rPr lang="fr-FR" sz="1200" dirty="0">
                <a:solidFill>
                  <a:srgbClr val="7030A0"/>
                </a:solidFill>
              </a:rPr>
              <a:t>Nid de chenilles processionnaires du pin (France). </a:t>
            </a:r>
            <a:r>
              <a:rPr lang="fr-FR" sz="1200" spc="-5" dirty="0">
                <a:solidFill>
                  <a:srgbClr val="7030A0"/>
                </a:solidFill>
                <a:ea typeface="Times New Roman" panose="02020603050405020304" pitchFamily="18" charset="0"/>
              </a:rPr>
              <a:t>Source image : Wikipedia</a:t>
            </a:r>
            <a:endParaRPr lang="fr-FR" sz="1200" dirty="0">
              <a:solidFill>
                <a:srgbClr val="7030A0"/>
              </a:solidFill>
            </a:endParaRPr>
          </a:p>
        </p:txBody>
      </p:sp>
      <p:pic>
        <p:nvPicPr>
          <p:cNvPr id="20" name="Image 19">
            <a:extLst>
              <a:ext uri="{FF2B5EF4-FFF2-40B4-BE49-F238E27FC236}">
                <a16:creationId xmlns:a16="http://schemas.microsoft.com/office/drawing/2014/main" id="{F7A0FB9B-0E96-4886-9BFF-DEDC7511D7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8119" y="4377189"/>
            <a:ext cx="2338293" cy="1753720"/>
          </a:xfrm>
          <a:prstGeom prst="rect">
            <a:avLst/>
          </a:prstGeom>
        </p:spPr>
      </p:pic>
      <p:sp>
        <p:nvSpPr>
          <p:cNvPr id="5" name="ZoneTexte 4">
            <a:extLst>
              <a:ext uri="{FF2B5EF4-FFF2-40B4-BE49-F238E27FC236}">
                <a16:creationId xmlns:a16="http://schemas.microsoft.com/office/drawing/2014/main" id="{3643BC75-901B-4B71-B948-767E88145B7A}"/>
              </a:ext>
            </a:extLst>
          </p:cNvPr>
          <p:cNvSpPr txBox="1"/>
          <p:nvPr/>
        </p:nvSpPr>
        <p:spPr>
          <a:xfrm>
            <a:off x="2690324" y="5540423"/>
            <a:ext cx="3426306" cy="1200329"/>
          </a:xfrm>
          <a:prstGeom prst="rect">
            <a:avLst/>
          </a:prstGeom>
          <a:noFill/>
          <a:ln>
            <a:solidFill>
              <a:srgbClr val="9900CC"/>
            </a:solidFill>
          </a:ln>
        </p:spPr>
        <p:txBody>
          <a:bodyPr wrap="square" rtlCol="0">
            <a:spAutoFit/>
          </a:bodyPr>
          <a:lstStyle/>
          <a:p>
            <a:pPr algn="just"/>
            <a:r>
              <a:rPr lang="fr-FR" dirty="0">
                <a:solidFill>
                  <a:srgbClr val="7030A0"/>
                </a:solidFill>
              </a:rPr>
              <a:t>Selon la littérature, on classe les nématodes soit parmi les parasitoïdes, soit parmi les pathogènes.</a:t>
            </a:r>
          </a:p>
        </p:txBody>
      </p:sp>
      <p:pic>
        <p:nvPicPr>
          <p:cNvPr id="10" name="Image 9">
            <a:extLst>
              <a:ext uri="{FF2B5EF4-FFF2-40B4-BE49-F238E27FC236}">
                <a16:creationId xmlns:a16="http://schemas.microsoft.com/office/drawing/2014/main" id="{0226581C-E76D-4D06-BBA9-33F3CE893C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80141"/>
            <a:ext cx="2619375" cy="1743075"/>
          </a:xfrm>
          <a:prstGeom prst="rect">
            <a:avLst/>
          </a:prstGeom>
        </p:spPr>
      </p:pic>
      <p:sp>
        <p:nvSpPr>
          <p:cNvPr id="12" name="ZoneTexte 11">
            <a:extLst>
              <a:ext uri="{FF2B5EF4-FFF2-40B4-BE49-F238E27FC236}">
                <a16:creationId xmlns:a16="http://schemas.microsoft.com/office/drawing/2014/main" id="{1412931C-62C1-48C7-A2BB-58E192E3598F}"/>
              </a:ext>
            </a:extLst>
          </p:cNvPr>
          <p:cNvSpPr txBox="1"/>
          <p:nvPr/>
        </p:nvSpPr>
        <p:spPr>
          <a:xfrm>
            <a:off x="93212" y="4882872"/>
            <a:ext cx="2472851" cy="2123658"/>
          </a:xfrm>
          <a:prstGeom prst="rect">
            <a:avLst/>
          </a:prstGeom>
          <a:noFill/>
        </p:spPr>
        <p:txBody>
          <a:bodyPr wrap="square" rtlCol="0">
            <a:spAutoFit/>
          </a:bodyPr>
          <a:lstStyle/>
          <a:p>
            <a:pPr algn="just"/>
            <a:r>
              <a:rPr lang="fr-FR" sz="1200" dirty="0">
                <a:solidFill>
                  <a:srgbClr val="7030A0"/>
                </a:solidFill>
              </a:rPr>
              <a:t>Coccinelle parasitée par un champignon. </a:t>
            </a:r>
          </a:p>
          <a:p>
            <a:pPr algn="just"/>
            <a:r>
              <a:rPr lang="fr-FR" sz="1200" dirty="0">
                <a:solidFill>
                  <a:srgbClr val="7030A0"/>
                </a:solidFill>
              </a:rPr>
              <a:t>Source : </a:t>
            </a:r>
            <a:r>
              <a:rPr lang="fr-FR" sz="1200" i="1" dirty="0">
                <a:solidFill>
                  <a:srgbClr val="7030A0"/>
                </a:solidFill>
              </a:rPr>
              <a:t>Première mention du champignon parasite </a:t>
            </a:r>
            <a:r>
              <a:rPr lang="fr-FR" sz="1200" i="1" dirty="0" err="1">
                <a:solidFill>
                  <a:srgbClr val="7030A0"/>
                </a:solidFill>
              </a:rPr>
              <a:t>Hesperomyces</a:t>
            </a:r>
            <a:r>
              <a:rPr lang="fr-FR" sz="1200" i="1" dirty="0">
                <a:solidFill>
                  <a:srgbClr val="7030A0"/>
                </a:solidFill>
              </a:rPr>
              <a:t> </a:t>
            </a:r>
            <a:r>
              <a:rPr lang="fr-FR" sz="1200" i="1" dirty="0" err="1">
                <a:solidFill>
                  <a:srgbClr val="7030A0"/>
                </a:solidFill>
              </a:rPr>
              <a:t>virescens</a:t>
            </a:r>
            <a:r>
              <a:rPr lang="fr-FR" sz="1200" i="1" dirty="0">
                <a:solidFill>
                  <a:srgbClr val="7030A0"/>
                </a:solidFill>
              </a:rPr>
              <a:t> chez deux espèces de coccinelles en Afrique du Sud</a:t>
            </a:r>
            <a:r>
              <a:rPr lang="fr-FR" sz="1200" dirty="0">
                <a:solidFill>
                  <a:srgbClr val="7030A0"/>
                </a:solidFill>
              </a:rPr>
              <a:t>, </a:t>
            </a:r>
            <a:r>
              <a:rPr lang="fr-FR" sz="1200" dirty="0">
                <a:solidFill>
                  <a:srgbClr val="7030A0"/>
                </a:solidFill>
                <a:hlinkClick r:id="rId8"/>
              </a:rPr>
              <a:t>https://www.parasite-journal.org/articles/parasite/abs/2016/01/parasite150098/parasite150098.html</a:t>
            </a:r>
            <a:r>
              <a:rPr lang="fr-FR" sz="1200" dirty="0">
                <a:solidFill>
                  <a:srgbClr val="7030A0"/>
                </a:solidFill>
              </a:rPr>
              <a:t> </a:t>
            </a:r>
          </a:p>
          <a:p>
            <a:pPr algn="just"/>
            <a:endParaRPr lang="fr-FR" sz="1200" dirty="0">
              <a:solidFill>
                <a:srgbClr val="7030A0"/>
              </a:solidFill>
            </a:endParaRPr>
          </a:p>
        </p:txBody>
      </p:sp>
      <p:sp>
        <p:nvSpPr>
          <p:cNvPr id="19" name="Rectangle 18">
            <a:extLst>
              <a:ext uri="{FF2B5EF4-FFF2-40B4-BE49-F238E27FC236}">
                <a16:creationId xmlns:a16="http://schemas.microsoft.com/office/drawing/2014/main" id="{0F8B224D-1B70-469F-8ECD-B7EDC150851F}"/>
              </a:ext>
            </a:extLst>
          </p:cNvPr>
          <p:cNvSpPr/>
          <p:nvPr/>
        </p:nvSpPr>
        <p:spPr>
          <a:xfrm>
            <a:off x="93212" y="1244482"/>
            <a:ext cx="5416868" cy="369332"/>
          </a:xfrm>
          <a:prstGeom prst="rect">
            <a:avLst/>
          </a:prstGeom>
        </p:spPr>
        <p:txBody>
          <a:bodyPr wrap="none">
            <a:spAutoFit/>
          </a:bodyPr>
          <a:lstStyle/>
          <a:p>
            <a:pPr marR="22860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5.7. Les parasites ou pathogènes (suite et fin)</a:t>
            </a:r>
          </a:p>
        </p:txBody>
      </p:sp>
      <p:sp>
        <p:nvSpPr>
          <p:cNvPr id="21" name="Espace réservé du numéro de diapositive 1">
            <a:extLst>
              <a:ext uri="{FF2B5EF4-FFF2-40B4-BE49-F238E27FC236}">
                <a16:creationId xmlns:a16="http://schemas.microsoft.com/office/drawing/2014/main" id="{72A94334-6422-421B-A5DF-71B1A38193DF}"/>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55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424155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16862E40-E64D-45E5-8845-CC66B612F5B6}"/>
              </a:ext>
            </a:extLst>
          </p:cNvPr>
          <p:cNvGraphicFramePr>
            <a:graphicFrameLocks noGrp="1"/>
          </p:cNvGraphicFramePr>
          <p:nvPr>
            <p:extLst>
              <p:ext uri="{D42A27DB-BD31-4B8C-83A1-F6EECF244321}">
                <p14:modId xmlns:p14="http://schemas.microsoft.com/office/powerpoint/2010/main" val="3397665407"/>
              </p:ext>
            </p:extLst>
          </p:nvPr>
        </p:nvGraphicFramePr>
        <p:xfrm>
          <a:off x="2965620" y="1291607"/>
          <a:ext cx="8856661" cy="5403850"/>
        </p:xfrm>
        <a:graphic>
          <a:graphicData uri="http://schemas.openxmlformats.org/drawingml/2006/table">
            <a:tbl>
              <a:tblPr firstRow="1" bandRow="1">
                <a:tableStyleId>{5C22544A-7EE6-4342-B048-85BDC9FD1C3A}</a:tableStyleId>
              </a:tblPr>
              <a:tblGrid>
                <a:gridCol w="1306720">
                  <a:extLst>
                    <a:ext uri="{9D8B030D-6E8A-4147-A177-3AD203B41FA5}">
                      <a16:colId xmlns:a16="http://schemas.microsoft.com/office/drawing/2014/main" val="20000"/>
                    </a:ext>
                  </a:extLst>
                </a:gridCol>
                <a:gridCol w="1355117">
                  <a:extLst>
                    <a:ext uri="{9D8B030D-6E8A-4147-A177-3AD203B41FA5}">
                      <a16:colId xmlns:a16="http://schemas.microsoft.com/office/drawing/2014/main" val="20001"/>
                    </a:ext>
                  </a:extLst>
                </a:gridCol>
                <a:gridCol w="1185729">
                  <a:extLst>
                    <a:ext uri="{9D8B030D-6E8A-4147-A177-3AD203B41FA5}">
                      <a16:colId xmlns:a16="http://schemas.microsoft.com/office/drawing/2014/main" val="20002"/>
                    </a:ext>
                  </a:extLst>
                </a:gridCol>
                <a:gridCol w="1669698">
                  <a:extLst>
                    <a:ext uri="{9D8B030D-6E8A-4147-A177-3AD203B41FA5}">
                      <a16:colId xmlns:a16="http://schemas.microsoft.com/office/drawing/2014/main" val="20003"/>
                    </a:ext>
                  </a:extLst>
                </a:gridCol>
                <a:gridCol w="1234125">
                  <a:extLst>
                    <a:ext uri="{9D8B030D-6E8A-4147-A177-3AD203B41FA5}">
                      <a16:colId xmlns:a16="http://schemas.microsoft.com/office/drawing/2014/main" val="20004"/>
                    </a:ext>
                  </a:extLst>
                </a:gridCol>
                <a:gridCol w="2105272">
                  <a:extLst>
                    <a:ext uri="{9D8B030D-6E8A-4147-A177-3AD203B41FA5}">
                      <a16:colId xmlns:a16="http://schemas.microsoft.com/office/drawing/2014/main" val="20005"/>
                    </a:ext>
                  </a:extLst>
                </a:gridCol>
              </a:tblGrid>
              <a:tr h="365777">
                <a:tc>
                  <a:txBody>
                    <a:bodyPr/>
                    <a:lstStyle/>
                    <a:p>
                      <a:r>
                        <a:rPr lang="fr-FR" sz="1800" dirty="0"/>
                        <a:t>Photo</a:t>
                      </a: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t>Plante hôte</a:t>
                      </a: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t>Photo</a:t>
                      </a: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a:t>Le ravageur</a:t>
                      </a: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t>Photo</a:t>
                      </a: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t>L’insecte auxiliaire</a:t>
                      </a: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0913">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rgbClr val="7030A0"/>
                          </a:solidFill>
                        </a:rPr>
                        <a:t>Diverses</a:t>
                      </a:r>
                      <a:r>
                        <a:rPr lang="fr-FR" sz="1800" baseline="0" dirty="0">
                          <a:solidFill>
                            <a:srgbClr val="7030A0"/>
                          </a:solidFill>
                        </a:rPr>
                        <a:t> plantes</a:t>
                      </a:r>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FF0000"/>
                          </a:solidFill>
                        </a:rPr>
                        <a:t>pucerons</a:t>
                      </a:r>
                    </a:p>
                    <a:p>
                      <a:endParaRPr lang="fr-FR" sz="1800" dirty="0">
                        <a:solidFill>
                          <a:srgbClr val="FF000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rgbClr val="7030A0"/>
                          </a:solidFill>
                        </a:rPr>
                        <a:t>chrysope</a:t>
                      </a: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49664">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7030A0"/>
                          </a:solidFill>
                        </a:rPr>
                        <a:t>Diverses</a:t>
                      </a:r>
                      <a:r>
                        <a:rPr lang="fr-FR" sz="1800" baseline="0" dirty="0">
                          <a:solidFill>
                            <a:srgbClr val="7030A0"/>
                          </a:solidFill>
                        </a:rPr>
                        <a:t> plantes</a:t>
                      </a:r>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FF0000"/>
                          </a:solidFill>
                        </a:rPr>
                        <a:t>pucerons</a:t>
                      </a:r>
                    </a:p>
                    <a:p>
                      <a:endParaRPr lang="fr-FR" sz="1800" dirty="0">
                        <a:solidFill>
                          <a:srgbClr val="FF000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rgbClr val="7030A0"/>
                          </a:solidFill>
                        </a:rPr>
                        <a:t>Coccinelle</a:t>
                      </a: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54553">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7030A0"/>
                          </a:solidFill>
                        </a:rPr>
                        <a:t>tomate</a:t>
                      </a:r>
                    </a:p>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a:solidFill>
                            <a:srgbClr val="FF0000"/>
                          </a:solidFill>
                        </a:rPr>
                        <a:t>Aleurote</a:t>
                      </a:r>
                      <a:r>
                        <a:rPr lang="fr-FR" sz="1600" dirty="0">
                          <a:solidFill>
                            <a:srgbClr val="FF0000"/>
                          </a:solidFill>
                        </a:rPr>
                        <a:t> des serres</a:t>
                      </a:r>
                      <a:r>
                        <a:rPr lang="fr-FR" sz="1600" baseline="0" dirty="0">
                          <a:solidFill>
                            <a:srgbClr val="FF0000"/>
                          </a:solidFill>
                        </a:rPr>
                        <a:t> (mouche blanche des serres, </a:t>
                      </a:r>
                      <a:r>
                        <a:rPr lang="fr-FR" sz="1600" i="1" baseline="0" dirty="0" err="1">
                          <a:solidFill>
                            <a:srgbClr val="FF0000"/>
                          </a:solidFill>
                        </a:rPr>
                        <a:t>Trialeurodes</a:t>
                      </a:r>
                      <a:r>
                        <a:rPr lang="fr-FR" sz="1600" i="1" baseline="0" dirty="0">
                          <a:solidFill>
                            <a:srgbClr val="FF0000"/>
                          </a:solidFill>
                        </a:rPr>
                        <a:t> </a:t>
                      </a:r>
                      <a:r>
                        <a:rPr lang="fr-FR" sz="1600" i="1" baseline="0" dirty="0" err="1">
                          <a:solidFill>
                            <a:srgbClr val="FF0000"/>
                          </a:solidFill>
                        </a:rPr>
                        <a:t>vaporarium</a:t>
                      </a:r>
                      <a:r>
                        <a:rPr lang="fr-FR" sz="1600" baseline="0" dirty="0">
                          <a:solidFill>
                            <a:srgbClr val="FF0000"/>
                          </a:solidFill>
                        </a:rPr>
                        <a:t>)</a:t>
                      </a:r>
                      <a:endParaRPr lang="fr-FR" sz="1600" dirty="0">
                        <a:solidFill>
                          <a:srgbClr val="FF000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i="1" dirty="0" err="1">
                          <a:solidFill>
                            <a:srgbClr val="7030A0"/>
                          </a:solidFill>
                        </a:rPr>
                        <a:t>Encarsia</a:t>
                      </a:r>
                      <a:r>
                        <a:rPr lang="fr-FR" sz="1800" i="1" dirty="0">
                          <a:solidFill>
                            <a:srgbClr val="7030A0"/>
                          </a:solidFill>
                        </a:rPr>
                        <a:t> </a:t>
                      </a:r>
                      <a:r>
                        <a:rPr lang="fr-FR" sz="1800" i="1" dirty="0" err="1">
                          <a:solidFill>
                            <a:srgbClr val="7030A0"/>
                          </a:solidFill>
                        </a:rPr>
                        <a:t>formosa</a:t>
                      </a:r>
                      <a:r>
                        <a:rPr lang="fr-FR" sz="1800" i="1" dirty="0">
                          <a:solidFill>
                            <a:srgbClr val="7030A0"/>
                          </a:solidFill>
                        </a:rPr>
                        <a:t> </a:t>
                      </a:r>
                      <a:r>
                        <a:rPr lang="fr-FR" sz="1800" i="0" dirty="0">
                          <a:solidFill>
                            <a:srgbClr val="7030A0"/>
                          </a:solidFill>
                        </a:rPr>
                        <a:t>(</a:t>
                      </a:r>
                      <a:r>
                        <a:rPr lang="fr-FR" sz="1800" i="0" dirty="0" err="1">
                          <a:solidFill>
                            <a:srgbClr val="7030A0"/>
                          </a:solidFill>
                        </a:rPr>
                        <a:t>microhyménoptère</a:t>
                      </a:r>
                      <a:r>
                        <a:rPr lang="fr-FR" sz="1800" i="0" dirty="0">
                          <a:solidFill>
                            <a:srgbClr val="7030A0"/>
                          </a:solidFill>
                        </a:rPr>
                        <a:t> / Guêpe parasitoïde)</a:t>
                      </a:r>
                    </a:p>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59051">
                <a:tc>
                  <a:txBody>
                    <a:bodyPr/>
                    <a:lstStyle/>
                    <a:p>
                      <a:endParaRPr lang="fr-FR" sz="16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a:solidFill>
                            <a:srgbClr val="7030A0"/>
                          </a:solidFill>
                        </a:rPr>
                        <a:t>Tomates, fraisiers,</a:t>
                      </a:r>
                    </a:p>
                    <a:p>
                      <a:r>
                        <a:rPr lang="fr-FR" sz="1600" dirty="0" err="1">
                          <a:solidFill>
                            <a:srgbClr val="7030A0"/>
                          </a:solidFill>
                        </a:rPr>
                        <a:t>cucurbitacés</a:t>
                      </a:r>
                      <a:endParaRPr lang="fr-FR" sz="16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FF0000"/>
                          </a:solidFill>
                        </a:rPr>
                        <a:t>Thrips californien</a:t>
                      </a:r>
                      <a:r>
                        <a:rPr lang="fr-FR" sz="1600" baseline="0" dirty="0">
                          <a:solidFill>
                            <a:srgbClr val="FF0000"/>
                          </a:solidFill>
                        </a:rPr>
                        <a:t> </a:t>
                      </a:r>
                      <a:r>
                        <a:rPr lang="fr-FR" sz="1600" i="1" baseline="0" dirty="0">
                          <a:solidFill>
                            <a:srgbClr val="FF0000"/>
                          </a:solidFill>
                        </a:rPr>
                        <a:t>(</a:t>
                      </a:r>
                      <a:r>
                        <a:rPr lang="fr-FR" sz="1600" i="1" baseline="0" dirty="0" err="1">
                          <a:solidFill>
                            <a:srgbClr val="FF0000"/>
                          </a:solidFill>
                        </a:rPr>
                        <a:t>Frankliniella</a:t>
                      </a:r>
                      <a:r>
                        <a:rPr lang="fr-FR" sz="1600" i="1" baseline="0" dirty="0">
                          <a:solidFill>
                            <a:srgbClr val="FF0000"/>
                          </a:solidFill>
                        </a:rPr>
                        <a:t> </a:t>
                      </a:r>
                      <a:r>
                        <a:rPr lang="fr-FR" sz="1600" i="1" baseline="0" dirty="0" err="1">
                          <a:solidFill>
                            <a:srgbClr val="FF0000"/>
                          </a:solidFill>
                        </a:rPr>
                        <a:t>occidentalis</a:t>
                      </a:r>
                      <a:r>
                        <a:rPr lang="fr-FR" sz="1600" i="1" baseline="0" dirty="0">
                          <a:solidFill>
                            <a:srgbClr val="FF0000"/>
                          </a:solidFill>
                        </a:rPr>
                        <a:t>)</a:t>
                      </a:r>
                      <a:endParaRPr lang="fr-FR" sz="1600" i="1" dirty="0">
                        <a:solidFill>
                          <a:srgbClr val="FF000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i="1" dirty="0" err="1">
                          <a:solidFill>
                            <a:srgbClr val="7030A0"/>
                          </a:solidFill>
                        </a:rPr>
                        <a:t>Amblyseius</a:t>
                      </a:r>
                      <a:r>
                        <a:rPr lang="fr-FR" sz="1600" i="1" dirty="0">
                          <a:solidFill>
                            <a:srgbClr val="7030A0"/>
                          </a:solidFill>
                        </a:rPr>
                        <a:t> </a:t>
                      </a:r>
                      <a:r>
                        <a:rPr lang="fr-FR" sz="1600" i="1" dirty="0" err="1">
                          <a:solidFill>
                            <a:srgbClr val="7030A0"/>
                          </a:solidFill>
                        </a:rPr>
                        <a:t>cucumeris</a:t>
                      </a:r>
                      <a:r>
                        <a:rPr lang="fr-FR" sz="1600" i="1" dirty="0">
                          <a:solidFill>
                            <a:srgbClr val="7030A0"/>
                          </a:solidFill>
                        </a:rPr>
                        <a:t> </a:t>
                      </a:r>
                      <a:r>
                        <a:rPr lang="fr-FR" sz="1600" dirty="0">
                          <a:solidFill>
                            <a:srgbClr val="7030A0"/>
                          </a:solidFill>
                        </a:rPr>
                        <a:t>(acarien)</a:t>
                      </a: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33892">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rgbClr val="7030A0"/>
                          </a:solidFill>
                        </a:rPr>
                        <a:t>Maïs</a:t>
                      </a: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a:solidFill>
                            <a:srgbClr val="FF0000"/>
                          </a:solidFill>
                        </a:rPr>
                        <a:t>pyrale du maïs (</a:t>
                      </a:r>
                      <a:r>
                        <a:rPr lang="fr-FR" sz="1600" i="1" dirty="0" err="1">
                          <a:solidFill>
                            <a:srgbClr val="FF0000"/>
                          </a:solidFill>
                        </a:rPr>
                        <a:t>Ostrinia</a:t>
                      </a:r>
                      <a:r>
                        <a:rPr lang="fr-FR" sz="1600" i="1" dirty="0">
                          <a:solidFill>
                            <a:srgbClr val="FF0000"/>
                          </a:solidFill>
                        </a:rPr>
                        <a:t> </a:t>
                      </a:r>
                      <a:r>
                        <a:rPr lang="fr-FR" sz="1600" i="1" dirty="0" err="1">
                          <a:solidFill>
                            <a:srgbClr val="FF0000"/>
                          </a:solidFill>
                        </a:rPr>
                        <a:t>nubilalis</a:t>
                      </a:r>
                      <a:r>
                        <a:rPr lang="fr-FR" sz="1600" dirty="0">
                          <a:solidFill>
                            <a:srgbClr val="FF0000"/>
                          </a:solidFill>
                        </a:rPr>
                        <a:t>)</a:t>
                      </a: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7030A0"/>
                          </a:solidFill>
                        </a:rPr>
                        <a:t>Trichogrammes</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7030A0"/>
                          </a:solidFill>
                        </a:rPr>
                        <a:t>(Guêpe</a:t>
                      </a:r>
                      <a:r>
                        <a:rPr lang="fr-FR" sz="1600" baseline="0" dirty="0">
                          <a:solidFill>
                            <a:srgbClr val="7030A0"/>
                          </a:solidFill>
                        </a:rPr>
                        <a:t> parasitoïde)</a:t>
                      </a:r>
                      <a:endParaRPr lang="fr-FR" sz="1600" dirty="0">
                        <a:solidFill>
                          <a:srgbClr val="7030A0"/>
                        </a:solidFill>
                      </a:endParaRPr>
                    </a:p>
                  </a:txBody>
                  <a:tcPr marL="91437" marR="91437"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 name="Image 7" descr="Chrysope adulte.jpg">
            <a:extLst>
              <a:ext uri="{FF2B5EF4-FFF2-40B4-BE49-F238E27FC236}">
                <a16:creationId xmlns:a16="http://schemas.microsoft.com/office/drawing/2014/main" id="{C54829EF-E66E-454F-8163-065F76B700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2195" y="1650382"/>
            <a:ext cx="10191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8" descr="coccinelle1b.jpg">
            <a:extLst>
              <a:ext uri="{FF2B5EF4-FFF2-40B4-BE49-F238E27FC236}">
                <a16:creationId xmlns:a16="http://schemas.microsoft.com/office/drawing/2014/main" id="{67F0E468-E6FD-47E5-A7F0-8263D0A666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10757" y="2658444"/>
            <a:ext cx="10937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9" descr="pucerons.jpg">
            <a:extLst>
              <a:ext uri="{FF2B5EF4-FFF2-40B4-BE49-F238E27FC236}">
                <a16:creationId xmlns:a16="http://schemas.microsoft.com/office/drawing/2014/main" id="{C63B4CEC-5B3B-4B35-9440-2E98B5E46C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2470" y="2515569"/>
            <a:ext cx="107156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9" descr="pucerons.jpg">
            <a:extLst>
              <a:ext uri="{FF2B5EF4-FFF2-40B4-BE49-F238E27FC236}">
                <a16:creationId xmlns:a16="http://schemas.microsoft.com/office/drawing/2014/main" id="{79EDD7D8-F0DC-4154-8256-AB964EDACC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2470" y="1650382"/>
            <a:ext cx="107156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0" descr="AleuroteDesSerres_s.jpg">
            <a:extLst>
              <a:ext uri="{FF2B5EF4-FFF2-40B4-BE49-F238E27FC236}">
                <a16:creationId xmlns:a16="http://schemas.microsoft.com/office/drawing/2014/main" id="{113ECCEB-36BC-405C-B6A1-09B64A1566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45345" y="3666507"/>
            <a:ext cx="866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1" descr="tomates_s.jpg">
            <a:extLst>
              <a:ext uri="{FF2B5EF4-FFF2-40B4-BE49-F238E27FC236}">
                <a16:creationId xmlns:a16="http://schemas.microsoft.com/office/drawing/2014/main" id="{0E552944-95A7-4F94-85B9-969961D2A75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7057" y="3666507"/>
            <a:ext cx="11620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2" descr="Encarsia_formosa.jpg">
            <a:extLst>
              <a:ext uri="{FF2B5EF4-FFF2-40B4-BE49-F238E27FC236}">
                <a16:creationId xmlns:a16="http://schemas.microsoft.com/office/drawing/2014/main" id="{19253459-33EB-4C22-A8F5-88ABB62683C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53632" y="3666507"/>
            <a:ext cx="7143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3" descr="Amblyseius_cucumeris.jpg">
            <a:extLst>
              <a:ext uri="{FF2B5EF4-FFF2-40B4-BE49-F238E27FC236}">
                <a16:creationId xmlns:a16="http://schemas.microsoft.com/office/drawing/2014/main" id="{351D3833-B3F3-4CAE-A134-99CC9197E8A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98095" y="5034932"/>
            <a:ext cx="6477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4" descr="thrips_californien_s1.jpg">
            <a:extLst>
              <a:ext uri="{FF2B5EF4-FFF2-40B4-BE49-F238E27FC236}">
                <a16:creationId xmlns:a16="http://schemas.microsoft.com/office/drawing/2014/main" id="{627D99E6-8026-44FC-8193-038B63D4018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29445" y="4963494"/>
            <a:ext cx="1143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6" descr="pyraleMais2bis_s.jpg">
            <a:extLst>
              <a:ext uri="{FF2B5EF4-FFF2-40B4-BE49-F238E27FC236}">
                <a16:creationId xmlns:a16="http://schemas.microsoft.com/office/drawing/2014/main" id="{537F275F-DF87-4762-B228-88CCB47E2E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73907" y="5836619"/>
            <a:ext cx="846138"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7" descr="pyraleMais_s.jpg">
            <a:extLst>
              <a:ext uri="{FF2B5EF4-FFF2-40B4-BE49-F238E27FC236}">
                <a16:creationId xmlns:a16="http://schemas.microsoft.com/office/drawing/2014/main" id="{A4CC5EC7-3821-4B2C-A024-FB99DB1F10A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37282" y="6116019"/>
            <a:ext cx="79216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8" descr="mais2bis_s.jpg">
            <a:extLst>
              <a:ext uri="{FF2B5EF4-FFF2-40B4-BE49-F238E27FC236}">
                <a16:creationId xmlns:a16="http://schemas.microsoft.com/office/drawing/2014/main" id="{622737F1-CD2D-4B46-BB53-4453A6FD8E3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81520" y="5806457"/>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20" descr="Trichogramme_s.jpg">
            <a:extLst>
              <a:ext uri="{FF2B5EF4-FFF2-40B4-BE49-F238E27FC236}">
                <a16:creationId xmlns:a16="http://schemas.microsoft.com/office/drawing/2014/main" id="{53D7B194-7482-4B09-B9F7-74E8FDE4026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653632" y="5827094"/>
            <a:ext cx="9525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WordArt 4">
            <a:extLst>
              <a:ext uri="{FF2B5EF4-FFF2-40B4-BE49-F238E27FC236}">
                <a16:creationId xmlns:a16="http://schemas.microsoft.com/office/drawing/2014/main" id="{5E3F7B0F-4D8D-4400-9623-8BFE7B24BFE6}"/>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17" name="Rectangle 16">
            <a:extLst>
              <a:ext uri="{FF2B5EF4-FFF2-40B4-BE49-F238E27FC236}">
                <a16:creationId xmlns:a16="http://schemas.microsoft.com/office/drawing/2014/main" id="{EB3F3216-F889-4879-8C35-60ADCE6EE5B0}"/>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18" name="Rectangle 17">
            <a:extLst>
              <a:ext uri="{FF2B5EF4-FFF2-40B4-BE49-F238E27FC236}">
                <a16:creationId xmlns:a16="http://schemas.microsoft.com/office/drawing/2014/main" id="{328CF931-FF8A-4F87-A170-4E25468814E7}"/>
              </a:ext>
            </a:extLst>
          </p:cNvPr>
          <p:cNvSpPr/>
          <p:nvPr/>
        </p:nvSpPr>
        <p:spPr>
          <a:xfrm>
            <a:off x="231478" y="1177927"/>
            <a:ext cx="2950042" cy="923330"/>
          </a:xfrm>
          <a:prstGeom prst="rect">
            <a:avLst/>
          </a:prstGeom>
        </p:spPr>
        <p:txBody>
          <a:bodyPr wrap="square">
            <a:spAutoFit/>
          </a:bodyPr>
          <a:lstStyle/>
          <a:p>
            <a:pPr marR="22860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5.8. Couples auxiliaires et cibles (prédateur – proie)</a:t>
            </a:r>
          </a:p>
        </p:txBody>
      </p:sp>
      <p:sp>
        <p:nvSpPr>
          <p:cNvPr id="19" name="Espace réservé du numéro de diapositive 1">
            <a:extLst>
              <a:ext uri="{FF2B5EF4-FFF2-40B4-BE49-F238E27FC236}">
                <a16:creationId xmlns:a16="http://schemas.microsoft.com/office/drawing/2014/main" id="{84BEA0CB-ADAD-49FC-BEE4-1E0047E916E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56</a:t>
            </a:fld>
            <a:endParaRPr lang="fr-FR" altLang="fr-FR" sz="1200">
              <a:solidFill>
                <a:srgbClr val="898989"/>
              </a:solidFill>
              <a:latin typeface="Times New Roman" panose="02020603050405020304" pitchFamily="18" charset="0"/>
            </a:endParaRPr>
          </a:p>
        </p:txBody>
      </p:sp>
      <p:sp>
        <p:nvSpPr>
          <p:cNvPr id="20" name="ZoneTexte 19">
            <a:extLst>
              <a:ext uri="{FF2B5EF4-FFF2-40B4-BE49-F238E27FC236}">
                <a16:creationId xmlns:a16="http://schemas.microsoft.com/office/drawing/2014/main" id="{0B1DC44B-ABF7-4BAD-BB39-90E8EE0E12F4}"/>
              </a:ext>
            </a:extLst>
          </p:cNvPr>
          <p:cNvSpPr txBox="1"/>
          <p:nvPr/>
        </p:nvSpPr>
        <p:spPr>
          <a:xfrm>
            <a:off x="231478" y="4916503"/>
            <a:ext cx="2407519" cy="1477328"/>
          </a:xfrm>
          <a:prstGeom prst="rect">
            <a:avLst/>
          </a:prstGeom>
          <a:noFill/>
          <a:ln>
            <a:solidFill>
              <a:srgbClr val="7030A0"/>
            </a:solidFill>
          </a:ln>
        </p:spPr>
        <p:txBody>
          <a:bodyPr wrap="square" rtlCol="0">
            <a:spAutoFit/>
          </a:bodyPr>
          <a:lstStyle/>
          <a:p>
            <a:pPr algn="just"/>
            <a:r>
              <a:rPr lang="fr-FR" dirty="0">
                <a:solidFill>
                  <a:srgbClr val="7030A0"/>
                </a:solidFill>
              </a:rPr>
              <a:t>Note : Une plaque d'alerte, placée dans la culture à protéger, peut aider au comptage des insectes parasites</a:t>
            </a:r>
          </a:p>
        </p:txBody>
      </p:sp>
      <p:pic>
        <p:nvPicPr>
          <p:cNvPr id="22" name="Image 21">
            <a:extLst>
              <a:ext uri="{FF2B5EF4-FFF2-40B4-BE49-F238E27FC236}">
                <a16:creationId xmlns:a16="http://schemas.microsoft.com/office/drawing/2014/main" id="{7C94EA6F-8F5C-4B53-95A2-E3E4F1E639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1408" y="2544583"/>
            <a:ext cx="2152650" cy="1438275"/>
          </a:xfrm>
          <a:prstGeom prst="rect">
            <a:avLst/>
          </a:prstGeom>
        </p:spPr>
      </p:pic>
      <p:sp>
        <p:nvSpPr>
          <p:cNvPr id="23" name="ZoneTexte 22">
            <a:extLst>
              <a:ext uri="{FF2B5EF4-FFF2-40B4-BE49-F238E27FC236}">
                <a16:creationId xmlns:a16="http://schemas.microsoft.com/office/drawing/2014/main" id="{3DECC1FE-90FC-4252-9837-77EA39F4F297}"/>
              </a:ext>
            </a:extLst>
          </p:cNvPr>
          <p:cNvSpPr txBox="1"/>
          <p:nvPr/>
        </p:nvSpPr>
        <p:spPr>
          <a:xfrm>
            <a:off x="201337" y="3982858"/>
            <a:ext cx="2563925" cy="830997"/>
          </a:xfrm>
          <a:prstGeom prst="rect">
            <a:avLst/>
          </a:prstGeom>
          <a:noFill/>
        </p:spPr>
        <p:txBody>
          <a:bodyPr wrap="square" rtlCol="0">
            <a:spAutoFit/>
          </a:bodyPr>
          <a:lstStyle/>
          <a:p>
            <a:pPr algn="ctr"/>
            <a:r>
              <a:rPr lang="fr-FR" sz="1200" dirty="0">
                <a:solidFill>
                  <a:srgbClr val="7030A0"/>
                </a:solidFill>
              </a:rPr>
              <a:t>Source image : </a:t>
            </a:r>
            <a:r>
              <a:rPr lang="fr-FR" sz="1200" dirty="0">
                <a:solidFill>
                  <a:srgbClr val="7030A0"/>
                </a:solidFill>
                <a:hlinkClick r:id="rId15"/>
              </a:rPr>
              <a:t>https://www.rustica.fr/articles-jardin/lutter-naturellement-contre-ravageurs-jardin-ornement,2102.html</a:t>
            </a:r>
            <a:r>
              <a:rPr lang="fr-FR" sz="1200" dirty="0">
                <a:solidFill>
                  <a:srgbClr val="7030A0"/>
                </a:solidFill>
              </a:rPr>
              <a:t> </a:t>
            </a:r>
          </a:p>
        </p:txBody>
      </p:sp>
    </p:spTree>
    <p:extLst>
      <p:ext uri="{BB962C8B-B14F-4D97-AF65-F5344CB8AC3E}">
        <p14:creationId xmlns:p14="http://schemas.microsoft.com/office/powerpoint/2010/main" val="3593523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95034C68-9518-4B73-BB3E-952DFF41E01B}"/>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6CD6EC3A-A0A0-49BB-AE3D-F6D839E271E6}"/>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Rectangle 3">
            <a:extLst>
              <a:ext uri="{FF2B5EF4-FFF2-40B4-BE49-F238E27FC236}">
                <a16:creationId xmlns:a16="http://schemas.microsoft.com/office/drawing/2014/main" id="{C5857961-58F7-43E6-A2AE-FF205737CFB7}"/>
              </a:ext>
            </a:extLst>
          </p:cNvPr>
          <p:cNvSpPr/>
          <p:nvPr/>
        </p:nvSpPr>
        <p:spPr>
          <a:xfrm>
            <a:off x="179388" y="1094064"/>
            <a:ext cx="6814686" cy="369332"/>
          </a:xfrm>
          <a:prstGeom prst="rect">
            <a:avLst/>
          </a:prstGeom>
        </p:spPr>
        <p:txBody>
          <a:bodyPr wrap="none">
            <a:spAutoFit/>
          </a:bodyPr>
          <a:lstStyle/>
          <a:p>
            <a:pPr marR="22860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5.8. Couples auxiliaires et cibles (prédateur – proie) (suite)</a:t>
            </a:r>
          </a:p>
        </p:txBody>
      </p:sp>
      <p:graphicFrame>
        <p:nvGraphicFramePr>
          <p:cNvPr id="5" name="Tableau 4">
            <a:extLst>
              <a:ext uri="{FF2B5EF4-FFF2-40B4-BE49-F238E27FC236}">
                <a16:creationId xmlns:a16="http://schemas.microsoft.com/office/drawing/2014/main" id="{34A1709D-EAFE-4F5D-B494-B621AECE5B8F}"/>
              </a:ext>
            </a:extLst>
          </p:cNvPr>
          <p:cNvGraphicFramePr>
            <a:graphicFrameLocks noGrp="1"/>
          </p:cNvGraphicFramePr>
          <p:nvPr>
            <p:extLst>
              <p:ext uri="{D42A27DB-BD31-4B8C-83A1-F6EECF244321}">
                <p14:modId xmlns:p14="http://schemas.microsoft.com/office/powerpoint/2010/main" val="2605956740"/>
              </p:ext>
            </p:extLst>
          </p:nvPr>
        </p:nvGraphicFramePr>
        <p:xfrm>
          <a:off x="179388" y="1557338"/>
          <a:ext cx="8785225" cy="1398395"/>
        </p:xfrm>
        <a:graphic>
          <a:graphicData uri="http://schemas.openxmlformats.org/drawingml/2006/table">
            <a:tbl>
              <a:tblPr firstRow="1" bandRow="1">
                <a:tableStyleId>{5C22544A-7EE6-4342-B048-85BDC9FD1C3A}</a:tableStyleId>
              </a:tblPr>
              <a:tblGrid>
                <a:gridCol w="1296181">
                  <a:extLst>
                    <a:ext uri="{9D8B030D-6E8A-4147-A177-3AD203B41FA5}">
                      <a16:colId xmlns:a16="http://schemas.microsoft.com/office/drawing/2014/main" val="20000"/>
                    </a:ext>
                  </a:extLst>
                </a:gridCol>
                <a:gridCol w="1344187">
                  <a:extLst>
                    <a:ext uri="{9D8B030D-6E8A-4147-A177-3AD203B41FA5}">
                      <a16:colId xmlns:a16="http://schemas.microsoft.com/office/drawing/2014/main" val="20001"/>
                    </a:ext>
                  </a:extLst>
                </a:gridCol>
                <a:gridCol w="1176164">
                  <a:extLst>
                    <a:ext uri="{9D8B030D-6E8A-4147-A177-3AD203B41FA5}">
                      <a16:colId xmlns:a16="http://schemas.microsoft.com/office/drawing/2014/main" val="20002"/>
                    </a:ext>
                  </a:extLst>
                </a:gridCol>
                <a:gridCol w="1656231">
                  <a:extLst>
                    <a:ext uri="{9D8B030D-6E8A-4147-A177-3AD203B41FA5}">
                      <a16:colId xmlns:a16="http://schemas.microsoft.com/office/drawing/2014/main" val="20003"/>
                    </a:ext>
                  </a:extLst>
                </a:gridCol>
                <a:gridCol w="1224171">
                  <a:extLst>
                    <a:ext uri="{9D8B030D-6E8A-4147-A177-3AD203B41FA5}">
                      <a16:colId xmlns:a16="http://schemas.microsoft.com/office/drawing/2014/main" val="20004"/>
                    </a:ext>
                  </a:extLst>
                </a:gridCol>
                <a:gridCol w="2088291">
                  <a:extLst>
                    <a:ext uri="{9D8B030D-6E8A-4147-A177-3AD203B41FA5}">
                      <a16:colId xmlns:a16="http://schemas.microsoft.com/office/drawing/2014/main" val="20005"/>
                    </a:ext>
                  </a:extLst>
                </a:gridCol>
              </a:tblGrid>
              <a:tr h="369631">
                <a:tc>
                  <a:txBody>
                    <a:bodyPr/>
                    <a:lstStyle/>
                    <a:p>
                      <a:r>
                        <a:rPr lang="fr-FR" sz="1800" dirty="0"/>
                        <a:t>Photo</a:t>
                      </a: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t>Plante hôte</a:t>
                      </a: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t>Photo</a:t>
                      </a: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a:t>Le ravageur</a:t>
                      </a: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t>Photo</a:t>
                      </a: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t>L’insecte auxiliaire</a:t>
                      </a: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28764">
                <a:tc>
                  <a:txBody>
                    <a:bodyPr/>
                    <a:lstStyle/>
                    <a:p>
                      <a:endParaRPr lang="fr-FR" sz="1800" dirty="0">
                        <a:solidFill>
                          <a:srgbClr val="7030A0"/>
                        </a:solidFill>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a:solidFill>
                            <a:srgbClr val="7030A0"/>
                          </a:solidFill>
                        </a:rPr>
                        <a:t>choux, navet, colza, moutarde</a:t>
                      </a:r>
                      <a:r>
                        <a:rPr lang="fr-FR" sz="1600" baseline="0" dirty="0">
                          <a:solidFill>
                            <a:srgbClr val="7030A0"/>
                          </a:solidFill>
                        </a:rPr>
                        <a:t> …</a:t>
                      </a:r>
                      <a:endParaRPr lang="fr-FR" sz="1600" dirty="0">
                        <a:solidFill>
                          <a:srgbClr val="7030A0"/>
                        </a:solidFill>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dirty="0">
                        <a:solidFill>
                          <a:srgbClr val="7030A0"/>
                        </a:solidFill>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i="0" dirty="0">
                          <a:solidFill>
                            <a:srgbClr val="FF0000"/>
                          </a:solidFill>
                        </a:rPr>
                        <a:t>Piéride</a:t>
                      </a:r>
                      <a:r>
                        <a:rPr lang="fr-FR" sz="1600" i="0" baseline="0" dirty="0">
                          <a:solidFill>
                            <a:srgbClr val="FF0000"/>
                          </a:solidFill>
                        </a:rPr>
                        <a:t> du Chou</a:t>
                      </a:r>
                      <a:endParaRPr lang="fr-FR" sz="1600" i="0" dirty="0">
                        <a:solidFill>
                          <a:srgbClr val="FF0000"/>
                        </a:solidFill>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dirty="0">
                        <a:solidFill>
                          <a:srgbClr val="7030A0"/>
                        </a:solidFill>
                      </a:endParaRP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dirty="0">
                          <a:solidFill>
                            <a:srgbClr val="7030A0"/>
                          </a:solidFill>
                        </a:rPr>
                        <a:t>Chrysope (</a:t>
                      </a:r>
                      <a:r>
                        <a:rPr lang="fr-FR" sz="1800" i="1" dirty="0" err="1">
                          <a:solidFill>
                            <a:srgbClr val="7030A0"/>
                          </a:solidFill>
                        </a:rPr>
                        <a:t>Chrysoperla</a:t>
                      </a:r>
                      <a:r>
                        <a:rPr lang="fr-FR" sz="1800" i="1" dirty="0">
                          <a:solidFill>
                            <a:srgbClr val="7030A0"/>
                          </a:solidFill>
                        </a:rPr>
                        <a:t> </a:t>
                      </a:r>
                      <a:r>
                        <a:rPr lang="fr-FR" sz="1800" i="1" dirty="0" err="1">
                          <a:solidFill>
                            <a:srgbClr val="7030A0"/>
                          </a:solidFill>
                        </a:rPr>
                        <a:t>carnea</a:t>
                      </a:r>
                      <a:r>
                        <a:rPr lang="fr-FR" sz="1800" dirty="0">
                          <a:solidFill>
                            <a:srgbClr val="7030A0"/>
                          </a:solidFill>
                        </a:rPr>
                        <a:t>) </a:t>
                      </a:r>
                    </a:p>
                  </a:txBody>
                  <a:tcPr marL="91443" marR="91443"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Image 9" descr="Piéride_du_chou_s.jpg">
            <a:extLst>
              <a:ext uri="{FF2B5EF4-FFF2-40B4-BE49-F238E27FC236}">
                <a16:creationId xmlns:a16="http://schemas.microsoft.com/office/drawing/2014/main" id="{E839BBA0-2513-4E1A-BF6B-17CDE3DA0F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4918" y="2060575"/>
            <a:ext cx="762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0" descr="290px-Brassica_oleracea2_s.jpg">
            <a:extLst>
              <a:ext uri="{FF2B5EF4-FFF2-40B4-BE49-F238E27FC236}">
                <a16:creationId xmlns:a16="http://schemas.microsoft.com/office/drawing/2014/main" id="{407AC32A-B164-419F-8460-C9BA45AC8A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605" y="1979612"/>
            <a:ext cx="11049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1" descr="chrysope_s.jpg">
            <a:extLst>
              <a:ext uri="{FF2B5EF4-FFF2-40B4-BE49-F238E27FC236}">
                <a16:creationId xmlns:a16="http://schemas.microsoft.com/office/drawing/2014/main" id="{A9A3CD41-F54D-4276-B72B-5A800AFC56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2060575"/>
            <a:ext cx="10382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F8919B7A-791C-49F7-9FEA-1A585283335E}"/>
              </a:ext>
            </a:extLst>
          </p:cNvPr>
          <p:cNvSpPr txBox="1"/>
          <p:nvPr/>
        </p:nvSpPr>
        <p:spPr>
          <a:xfrm>
            <a:off x="9110222" y="2590284"/>
            <a:ext cx="576696" cy="369332"/>
          </a:xfrm>
          <a:prstGeom prst="rect">
            <a:avLst/>
          </a:prstGeom>
          <a:noFill/>
        </p:spPr>
        <p:txBody>
          <a:bodyPr wrap="none" rtlCol="0">
            <a:spAutoFit/>
          </a:bodyPr>
          <a:lstStyle/>
          <a:p>
            <a:r>
              <a:rPr lang="fr-FR" dirty="0">
                <a:solidFill>
                  <a:srgbClr val="7030A0"/>
                </a:solidFill>
              </a:rPr>
              <a:t>Etc. </a:t>
            </a:r>
          </a:p>
        </p:txBody>
      </p:sp>
      <p:sp>
        <p:nvSpPr>
          <p:cNvPr id="10" name="Espace réservé du numéro de diapositive 1">
            <a:extLst>
              <a:ext uri="{FF2B5EF4-FFF2-40B4-BE49-F238E27FC236}">
                <a16:creationId xmlns:a16="http://schemas.microsoft.com/office/drawing/2014/main" id="{8F194D83-8926-48BC-988F-37920C6CDA3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57</a:t>
            </a:fld>
            <a:endParaRPr lang="fr-FR" altLang="fr-FR" sz="1200">
              <a:solidFill>
                <a:srgbClr val="898989"/>
              </a:solidFill>
              <a:latin typeface="Times New Roman" panose="02020603050405020304" pitchFamily="18" charset="0"/>
            </a:endParaRPr>
          </a:p>
        </p:txBody>
      </p:sp>
      <p:graphicFrame>
        <p:nvGraphicFramePr>
          <p:cNvPr id="12" name="Tableau 11">
            <a:extLst>
              <a:ext uri="{FF2B5EF4-FFF2-40B4-BE49-F238E27FC236}">
                <a16:creationId xmlns:a16="http://schemas.microsoft.com/office/drawing/2014/main" id="{E59DEE77-D476-46A7-94E5-9868A32F2474}"/>
              </a:ext>
            </a:extLst>
          </p:cNvPr>
          <p:cNvGraphicFramePr>
            <a:graphicFrameLocks noGrp="1"/>
          </p:cNvGraphicFramePr>
          <p:nvPr>
            <p:extLst>
              <p:ext uri="{D42A27DB-BD31-4B8C-83A1-F6EECF244321}">
                <p14:modId xmlns:p14="http://schemas.microsoft.com/office/powerpoint/2010/main" val="2320758504"/>
              </p:ext>
            </p:extLst>
          </p:nvPr>
        </p:nvGraphicFramePr>
        <p:xfrm>
          <a:off x="179388" y="3278187"/>
          <a:ext cx="11815390" cy="3319584"/>
        </p:xfrm>
        <a:graphic>
          <a:graphicData uri="http://schemas.openxmlformats.org/drawingml/2006/table">
            <a:tbl>
              <a:tblPr firstRow="1" bandRow="1">
                <a:tableStyleId>{5C22544A-7EE6-4342-B048-85BDC9FD1C3A}</a:tableStyleId>
              </a:tblPr>
              <a:tblGrid>
                <a:gridCol w="1896838">
                  <a:extLst>
                    <a:ext uri="{9D8B030D-6E8A-4147-A177-3AD203B41FA5}">
                      <a16:colId xmlns:a16="http://schemas.microsoft.com/office/drawing/2014/main" val="4236108197"/>
                    </a:ext>
                  </a:extLst>
                </a:gridCol>
                <a:gridCol w="3098202">
                  <a:extLst>
                    <a:ext uri="{9D8B030D-6E8A-4147-A177-3AD203B41FA5}">
                      <a16:colId xmlns:a16="http://schemas.microsoft.com/office/drawing/2014/main" val="428887584"/>
                    </a:ext>
                  </a:extLst>
                </a:gridCol>
                <a:gridCol w="2893807">
                  <a:extLst>
                    <a:ext uri="{9D8B030D-6E8A-4147-A177-3AD203B41FA5}">
                      <a16:colId xmlns:a16="http://schemas.microsoft.com/office/drawing/2014/main" val="1098230510"/>
                    </a:ext>
                  </a:extLst>
                </a:gridCol>
                <a:gridCol w="2076226">
                  <a:extLst>
                    <a:ext uri="{9D8B030D-6E8A-4147-A177-3AD203B41FA5}">
                      <a16:colId xmlns:a16="http://schemas.microsoft.com/office/drawing/2014/main" val="533808293"/>
                    </a:ext>
                  </a:extLst>
                </a:gridCol>
                <a:gridCol w="1850317">
                  <a:extLst>
                    <a:ext uri="{9D8B030D-6E8A-4147-A177-3AD203B41FA5}">
                      <a16:colId xmlns:a16="http://schemas.microsoft.com/office/drawing/2014/main" val="565046863"/>
                    </a:ext>
                  </a:extLst>
                </a:gridCol>
              </a:tblGrid>
              <a:tr h="375008">
                <a:tc>
                  <a:txBody>
                    <a:bodyPr/>
                    <a:lstStyle/>
                    <a:p>
                      <a:r>
                        <a:rPr lang="fr-FR" dirty="0"/>
                        <a:t>Nuisible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Auxiliaire n°1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Auxiliaire n°2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Auxiliaire n°3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Auxiliaire n°4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610823"/>
                  </a:ext>
                </a:extLst>
              </a:tr>
              <a:tr h="456226">
                <a:tc>
                  <a:txBody>
                    <a:bodyPr/>
                    <a:lstStyle/>
                    <a:p>
                      <a:r>
                        <a:rPr lang="fr-FR" dirty="0">
                          <a:solidFill>
                            <a:srgbClr val="FF0000"/>
                          </a:solidFill>
                        </a:rPr>
                        <a:t>Pucerons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guêpe prédatrice du genre Aphidius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larves de Chrysope </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larves de coccinelle du type </a:t>
                      </a:r>
                      <a:r>
                        <a:rPr lang="fr-FR" sz="1800" kern="1200" dirty="0" err="1">
                          <a:solidFill>
                            <a:schemeClr val="dk1"/>
                          </a:solidFill>
                          <a:effectLst/>
                          <a:latin typeface="+mn-lt"/>
                          <a:ea typeface="+mn-ea"/>
                          <a:cs typeface="+mn-cs"/>
                        </a:rPr>
                        <a:t>Adalia</a:t>
                      </a:r>
                      <a:r>
                        <a:rPr lang="fr-FR" sz="1800" kern="1200" dirty="0">
                          <a:solidFill>
                            <a:schemeClr val="dk1"/>
                          </a:solidFill>
                          <a:effectLst/>
                          <a:latin typeface="+mn-lt"/>
                          <a:ea typeface="+mn-ea"/>
                          <a:cs typeface="+mn-cs"/>
                        </a:rPr>
                        <a:t> </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018822"/>
                  </a:ext>
                </a:extLst>
              </a:tr>
              <a:tr h="375008">
                <a:tc>
                  <a:txBody>
                    <a:bodyPr/>
                    <a:lstStyle/>
                    <a:p>
                      <a:r>
                        <a:rPr lang="fr-FR" sz="1800" kern="1200" dirty="0">
                          <a:solidFill>
                            <a:srgbClr val="FF0000"/>
                          </a:solidFill>
                          <a:effectLst/>
                          <a:latin typeface="+mn-lt"/>
                          <a:ea typeface="+mn-ea"/>
                          <a:cs typeface="+mn-cs"/>
                        </a:rPr>
                        <a:t>Thrips </a:t>
                      </a:r>
                      <a:endParaRPr lang="fr-FR"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err="1">
                          <a:solidFill>
                            <a:schemeClr val="dk1"/>
                          </a:solidFill>
                          <a:effectLst/>
                          <a:latin typeface="+mn-lt"/>
                          <a:ea typeface="+mn-ea"/>
                          <a:cs typeface="+mn-cs"/>
                        </a:rPr>
                        <a:t>Amblyseius</a:t>
                      </a:r>
                      <a:r>
                        <a:rPr lang="fr-FR" sz="1800" kern="1200" dirty="0">
                          <a:solidFill>
                            <a:schemeClr val="dk1"/>
                          </a:solidFill>
                          <a:effectLst/>
                          <a:latin typeface="+mn-lt"/>
                          <a:ea typeface="+mn-ea"/>
                          <a:cs typeface="+mn-cs"/>
                        </a:rPr>
                        <a:t> </a:t>
                      </a:r>
                      <a:r>
                        <a:rPr lang="fr-FR" sz="1800" kern="1200" dirty="0" err="1">
                          <a:solidFill>
                            <a:schemeClr val="dk1"/>
                          </a:solidFill>
                          <a:effectLst/>
                          <a:latin typeface="+mn-lt"/>
                          <a:ea typeface="+mn-ea"/>
                          <a:cs typeface="+mn-cs"/>
                        </a:rPr>
                        <a:t>cucumeris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punaise </a:t>
                      </a:r>
                      <a:r>
                        <a:rPr lang="fr-FR" sz="1800" kern="1200" dirty="0" err="1">
                          <a:solidFill>
                            <a:schemeClr val="dk1"/>
                          </a:solidFill>
                          <a:effectLst/>
                          <a:latin typeface="+mn-lt"/>
                          <a:ea typeface="+mn-ea"/>
                          <a:cs typeface="+mn-cs"/>
                        </a:rPr>
                        <a:t>Orius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8505168"/>
                  </a:ext>
                </a:extLst>
              </a:tr>
              <a:tr h="375008">
                <a:tc>
                  <a:txBody>
                    <a:bodyPr/>
                    <a:lstStyle/>
                    <a:p>
                      <a:r>
                        <a:rPr lang="fr-FR" dirty="0">
                          <a:solidFill>
                            <a:srgbClr val="FF0000"/>
                          </a:solidFill>
                        </a:rPr>
                        <a:t>chenilles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fr-FR" sz="1800" kern="1200" dirty="0" err="1">
                          <a:solidFill>
                            <a:schemeClr val="dk1"/>
                          </a:solidFill>
                          <a:effectLst/>
                          <a:latin typeface="+mn-lt"/>
                          <a:ea typeface="+mn-ea"/>
                          <a:cs typeface="+mn-cs"/>
                        </a:rPr>
                        <a:t>Bactura</a:t>
                      </a:r>
                      <a:r>
                        <a:rPr lang="fr-FR" sz="1800" kern="1200" dirty="0">
                          <a:solidFill>
                            <a:schemeClr val="dk1"/>
                          </a:solidFill>
                          <a:effectLst/>
                          <a:latin typeface="+mn-lt"/>
                          <a:ea typeface="+mn-ea"/>
                          <a:cs typeface="+mn-cs"/>
                        </a:rPr>
                        <a:t> ou </a:t>
                      </a:r>
                      <a:r>
                        <a:rPr lang="fr-FR" sz="1800" kern="1200" dirty="0" err="1">
                          <a:solidFill>
                            <a:schemeClr val="dk1"/>
                          </a:solidFill>
                          <a:effectLst/>
                          <a:latin typeface="+mn-lt"/>
                          <a:ea typeface="+mn-ea"/>
                          <a:cs typeface="+mn-cs"/>
                        </a:rPr>
                        <a:t>Delfin</a:t>
                      </a:r>
                      <a:r>
                        <a:rPr lang="fr-FR" sz="1800" kern="1200" dirty="0">
                          <a:solidFill>
                            <a:schemeClr val="dk1"/>
                          </a:solidFill>
                          <a:effectLst/>
                          <a:latin typeface="+mn-lt"/>
                          <a:ea typeface="+mn-ea"/>
                          <a:cs typeface="+mn-cs"/>
                        </a:rPr>
                        <a:t> en pulvérisation à base de Bactérie : </a:t>
                      </a:r>
                      <a:r>
                        <a:rPr lang="fr-FR" sz="1800" i="1" kern="1200" dirty="0">
                          <a:solidFill>
                            <a:schemeClr val="dk1"/>
                          </a:solidFill>
                          <a:effectLst/>
                          <a:latin typeface="+mn-lt"/>
                          <a:ea typeface="+mn-ea"/>
                          <a:cs typeface="+mn-cs"/>
                        </a:rPr>
                        <a:t>Bacillus </a:t>
                      </a:r>
                      <a:r>
                        <a:rPr lang="fr-FR" sz="1800" i="1" kern="1200" dirty="0" err="1">
                          <a:solidFill>
                            <a:schemeClr val="dk1"/>
                          </a:solidFill>
                          <a:effectLst/>
                          <a:latin typeface="+mn-lt"/>
                          <a:ea typeface="+mn-ea"/>
                          <a:cs typeface="+mn-cs"/>
                        </a:rPr>
                        <a:t>thuringiensis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6950951"/>
                  </a:ext>
                </a:extLst>
              </a:tr>
              <a:tr h="375008">
                <a:tc>
                  <a:txBody>
                    <a:bodyPr/>
                    <a:lstStyle/>
                    <a:p>
                      <a:r>
                        <a:rPr lang="fr-FR" dirty="0">
                          <a:solidFill>
                            <a:srgbClr val="FF0000"/>
                          </a:solidFill>
                        </a:rPr>
                        <a:t>Araignées rouges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acarien </a:t>
                      </a:r>
                      <a:r>
                        <a:rPr lang="fr-FR" sz="1800" i="1" kern="1200" dirty="0" err="1">
                          <a:solidFill>
                            <a:schemeClr val="dk1"/>
                          </a:solidFill>
                          <a:effectLst/>
                          <a:latin typeface="+mn-lt"/>
                          <a:ea typeface="+mn-ea"/>
                          <a:cs typeface="+mn-cs"/>
                        </a:rPr>
                        <a:t>Phytoseilus</a:t>
                      </a:r>
                      <a:r>
                        <a:rPr lang="fr-FR" sz="1800" i="1" kern="1200" dirty="0">
                          <a:solidFill>
                            <a:schemeClr val="dk1"/>
                          </a:solidFill>
                          <a:effectLst/>
                          <a:latin typeface="+mn-lt"/>
                          <a:ea typeface="+mn-ea"/>
                          <a:cs typeface="+mn-cs"/>
                        </a:rPr>
                        <a:t> </a:t>
                      </a:r>
                      <a:r>
                        <a:rPr lang="fr-FR" sz="1800" i="1" kern="1200" dirty="0" err="1">
                          <a:solidFill>
                            <a:schemeClr val="dk1"/>
                          </a:solidFill>
                          <a:effectLst/>
                          <a:latin typeface="+mn-lt"/>
                          <a:ea typeface="+mn-ea"/>
                          <a:cs typeface="+mn-cs"/>
                        </a:rPr>
                        <a:t>persimilis</a:t>
                      </a:r>
                      <a:r>
                        <a:rPr lang="fr-FR" sz="1800" kern="1200" dirty="0">
                          <a:solidFill>
                            <a:schemeClr val="dk1"/>
                          </a:solidFill>
                          <a:effectLst/>
                          <a:latin typeface="+mn-lt"/>
                          <a:ea typeface="+mn-ea"/>
                          <a:cs typeface="+mn-cs"/>
                        </a:rPr>
                        <a:t> </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punaise </a:t>
                      </a:r>
                      <a:r>
                        <a:rPr lang="fr-FR" sz="1800" i="1" kern="1200" dirty="0" err="1">
                          <a:solidFill>
                            <a:schemeClr val="dk1"/>
                          </a:solidFill>
                          <a:effectLst/>
                          <a:latin typeface="+mn-lt"/>
                          <a:ea typeface="+mn-ea"/>
                          <a:cs typeface="+mn-cs"/>
                        </a:rPr>
                        <a:t>Macrolophus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648871"/>
                  </a:ext>
                </a:extLst>
              </a:tr>
              <a:tr h="375008">
                <a:tc>
                  <a:txBody>
                    <a:bodyPr/>
                    <a:lstStyle/>
                    <a:p>
                      <a:r>
                        <a:rPr lang="fr-FR" sz="1800" kern="1200" dirty="0" err="1">
                          <a:solidFill>
                            <a:srgbClr val="FF0000"/>
                          </a:solidFill>
                          <a:effectLst/>
                          <a:latin typeface="+mn-lt"/>
                          <a:ea typeface="+mn-ea"/>
                          <a:cs typeface="+mn-cs"/>
                        </a:rPr>
                        <a:t>Otiorrhynques</a:t>
                      </a:r>
                      <a:r>
                        <a:rPr lang="fr-FR" sz="1800" kern="1200" dirty="0">
                          <a:solidFill>
                            <a:schemeClr val="dk1"/>
                          </a:solidFill>
                          <a:effectLst/>
                          <a:latin typeface="+mn-lt"/>
                          <a:ea typeface="+mn-ea"/>
                          <a:cs typeface="+mn-cs"/>
                        </a:rPr>
                        <a:t> </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dk1"/>
                          </a:solidFill>
                          <a:effectLst/>
                          <a:latin typeface="+mn-lt"/>
                          <a:ea typeface="+mn-ea"/>
                          <a:cs typeface="+mn-cs"/>
                        </a:rPr>
                        <a:t>nématodes du type </a:t>
                      </a:r>
                      <a:r>
                        <a:rPr lang="fr-FR" sz="1800" i="1" kern="1200" dirty="0" err="1">
                          <a:solidFill>
                            <a:schemeClr val="dk1"/>
                          </a:solidFill>
                          <a:effectLst/>
                          <a:latin typeface="+mn-lt"/>
                          <a:ea typeface="+mn-ea"/>
                          <a:cs typeface="+mn-cs"/>
                        </a:rPr>
                        <a:t>Heterorhabditis</a:t>
                      </a:r>
                      <a:r>
                        <a:rPr lang="fr-FR" sz="1800" kern="1200" dirty="0">
                          <a:solidFill>
                            <a:schemeClr val="dk1"/>
                          </a:solidFill>
                          <a:effectLst/>
                          <a:latin typeface="+mn-lt"/>
                          <a:ea typeface="+mn-ea"/>
                          <a:cs typeface="+mn-cs"/>
                        </a:rPr>
                        <a:t> en arrosage sur le sol ou substrat. </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dk1"/>
                          </a:solidFill>
                          <a:effectLst/>
                          <a:latin typeface="+mn-lt"/>
                          <a:ea typeface="+mn-ea"/>
                          <a:cs typeface="+mn-cs"/>
                        </a:rPr>
                        <a:t>Nématodes du</a:t>
                      </a:r>
                      <a:r>
                        <a:rPr lang="fr-FR" dirty="0"/>
                        <a:t> type </a:t>
                      </a:r>
                      <a:r>
                        <a:rPr lang="fr-FR" sz="1800" i="1" kern="1200" dirty="0" err="1">
                          <a:solidFill>
                            <a:schemeClr val="dk1"/>
                          </a:solidFill>
                          <a:effectLst/>
                          <a:latin typeface="+mn-lt"/>
                          <a:ea typeface="+mn-ea"/>
                          <a:cs typeface="+mn-cs"/>
                        </a:rPr>
                        <a:t>Steinernema</a:t>
                      </a:r>
                      <a:r>
                        <a:rPr lang="fr-FR" sz="1800" kern="1200" dirty="0">
                          <a:solidFill>
                            <a:schemeClr val="dk1"/>
                          </a:solidFill>
                          <a:effectLst/>
                          <a:latin typeface="+mn-lt"/>
                          <a:ea typeface="+mn-ea"/>
                          <a:cs typeface="+mn-cs"/>
                        </a:rPr>
                        <a:t>  en arrosage sur le sol ou substrat.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910856"/>
                  </a:ext>
                </a:extLst>
              </a:tr>
            </a:tbl>
          </a:graphicData>
        </a:graphic>
      </p:graphicFrame>
    </p:spTree>
    <p:extLst>
      <p:ext uri="{BB962C8B-B14F-4D97-AF65-F5344CB8AC3E}">
        <p14:creationId xmlns:p14="http://schemas.microsoft.com/office/powerpoint/2010/main" val="2214830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95034C68-9518-4B73-BB3E-952DFF41E01B}"/>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6CD6EC3A-A0A0-49BB-AE3D-F6D839E271E6}"/>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Rectangle 3">
            <a:extLst>
              <a:ext uri="{FF2B5EF4-FFF2-40B4-BE49-F238E27FC236}">
                <a16:creationId xmlns:a16="http://schemas.microsoft.com/office/drawing/2014/main" id="{C5857961-58F7-43E6-A2AE-FF205737CFB7}"/>
              </a:ext>
            </a:extLst>
          </p:cNvPr>
          <p:cNvSpPr/>
          <p:nvPr/>
        </p:nvSpPr>
        <p:spPr>
          <a:xfrm>
            <a:off x="179388" y="1094064"/>
            <a:ext cx="6814686" cy="369332"/>
          </a:xfrm>
          <a:prstGeom prst="rect">
            <a:avLst/>
          </a:prstGeom>
        </p:spPr>
        <p:txBody>
          <a:bodyPr wrap="none">
            <a:spAutoFit/>
          </a:bodyPr>
          <a:lstStyle/>
          <a:p>
            <a:pPr marR="22860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5.8. Couples auxiliaires et cibles (prédateur – proie) (suite)</a:t>
            </a:r>
          </a:p>
        </p:txBody>
      </p:sp>
      <p:sp>
        <p:nvSpPr>
          <p:cNvPr id="10" name="Espace réservé du numéro de diapositive 1">
            <a:extLst>
              <a:ext uri="{FF2B5EF4-FFF2-40B4-BE49-F238E27FC236}">
                <a16:creationId xmlns:a16="http://schemas.microsoft.com/office/drawing/2014/main" id="{8F194D83-8926-48BC-988F-37920C6CDA3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58</a:t>
            </a:fld>
            <a:endParaRPr lang="fr-FR" altLang="fr-FR" sz="1200" dirty="0">
              <a:solidFill>
                <a:srgbClr val="898989"/>
              </a:solidFill>
              <a:latin typeface="Times New Roman" panose="02020603050405020304" pitchFamily="18" charset="0"/>
            </a:endParaRPr>
          </a:p>
        </p:txBody>
      </p:sp>
      <p:graphicFrame>
        <p:nvGraphicFramePr>
          <p:cNvPr id="12" name="Tableau 11">
            <a:extLst>
              <a:ext uri="{FF2B5EF4-FFF2-40B4-BE49-F238E27FC236}">
                <a16:creationId xmlns:a16="http://schemas.microsoft.com/office/drawing/2014/main" id="{E59DEE77-D476-46A7-94E5-9868A32F2474}"/>
              </a:ext>
            </a:extLst>
          </p:cNvPr>
          <p:cNvGraphicFramePr>
            <a:graphicFrameLocks noGrp="1"/>
          </p:cNvGraphicFramePr>
          <p:nvPr>
            <p:extLst>
              <p:ext uri="{D42A27DB-BD31-4B8C-83A1-F6EECF244321}">
                <p14:modId xmlns:p14="http://schemas.microsoft.com/office/powerpoint/2010/main" val="1391785224"/>
              </p:ext>
            </p:extLst>
          </p:nvPr>
        </p:nvGraphicFramePr>
        <p:xfrm>
          <a:off x="200790" y="1750637"/>
          <a:ext cx="11815390" cy="3319584"/>
        </p:xfrm>
        <a:graphic>
          <a:graphicData uri="http://schemas.openxmlformats.org/drawingml/2006/table">
            <a:tbl>
              <a:tblPr firstRow="1" bandRow="1">
                <a:tableStyleId>{5C22544A-7EE6-4342-B048-85BDC9FD1C3A}</a:tableStyleId>
              </a:tblPr>
              <a:tblGrid>
                <a:gridCol w="1972255">
                  <a:extLst>
                    <a:ext uri="{9D8B030D-6E8A-4147-A177-3AD203B41FA5}">
                      <a16:colId xmlns:a16="http://schemas.microsoft.com/office/drawing/2014/main" val="4236108197"/>
                    </a:ext>
                  </a:extLst>
                </a:gridCol>
                <a:gridCol w="3442333">
                  <a:extLst>
                    <a:ext uri="{9D8B030D-6E8A-4147-A177-3AD203B41FA5}">
                      <a16:colId xmlns:a16="http://schemas.microsoft.com/office/drawing/2014/main" val="428887584"/>
                    </a:ext>
                  </a:extLst>
                </a:gridCol>
                <a:gridCol w="2474259">
                  <a:extLst>
                    <a:ext uri="{9D8B030D-6E8A-4147-A177-3AD203B41FA5}">
                      <a16:colId xmlns:a16="http://schemas.microsoft.com/office/drawing/2014/main" val="1098230510"/>
                    </a:ext>
                  </a:extLst>
                </a:gridCol>
                <a:gridCol w="2076226">
                  <a:extLst>
                    <a:ext uri="{9D8B030D-6E8A-4147-A177-3AD203B41FA5}">
                      <a16:colId xmlns:a16="http://schemas.microsoft.com/office/drawing/2014/main" val="533808293"/>
                    </a:ext>
                  </a:extLst>
                </a:gridCol>
                <a:gridCol w="1850317">
                  <a:extLst>
                    <a:ext uri="{9D8B030D-6E8A-4147-A177-3AD203B41FA5}">
                      <a16:colId xmlns:a16="http://schemas.microsoft.com/office/drawing/2014/main" val="565046863"/>
                    </a:ext>
                  </a:extLst>
                </a:gridCol>
              </a:tblGrid>
              <a:tr h="375008">
                <a:tc>
                  <a:txBody>
                    <a:bodyPr/>
                    <a:lstStyle/>
                    <a:p>
                      <a:r>
                        <a:rPr lang="fr-FR" dirty="0"/>
                        <a:t>Nuisible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Auxiliaire n°1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Auxiliaire n°2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Auxiliaire n°3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Auxiliaire n°4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610823"/>
                  </a:ext>
                </a:extLst>
              </a:tr>
              <a:tr h="375008">
                <a:tc>
                  <a:txBody>
                    <a:bodyPr/>
                    <a:lstStyle/>
                    <a:p>
                      <a:r>
                        <a:rPr lang="fr-FR" sz="1800" kern="1200" dirty="0">
                          <a:solidFill>
                            <a:srgbClr val="FF0000"/>
                          </a:solidFill>
                          <a:effectLst/>
                          <a:latin typeface="+mn-lt"/>
                          <a:ea typeface="+mn-ea"/>
                          <a:cs typeface="+mn-cs"/>
                        </a:rPr>
                        <a:t>Aleurode</a:t>
                      </a:r>
                      <a:r>
                        <a:rPr lang="fr-FR" sz="1800" kern="1200" dirty="0">
                          <a:solidFill>
                            <a:schemeClr val="dk1"/>
                          </a:solidFill>
                          <a:effectLst/>
                          <a:latin typeface="+mn-lt"/>
                          <a:ea typeface="+mn-ea"/>
                          <a:cs typeface="+mn-cs"/>
                        </a:rPr>
                        <a:t> </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Guêpe adulte Ichneumon </a:t>
                      </a:r>
                      <a:r>
                        <a:rPr lang="fr-FR" sz="1800" i="1" kern="1200" dirty="0" err="1">
                          <a:solidFill>
                            <a:schemeClr val="dk1"/>
                          </a:solidFill>
                          <a:effectLst/>
                          <a:latin typeface="+mn-lt"/>
                          <a:ea typeface="+mn-ea"/>
                          <a:cs typeface="+mn-cs"/>
                        </a:rPr>
                        <a:t>Encarsia</a:t>
                      </a:r>
                      <a:r>
                        <a:rPr lang="fr-FR" sz="1800" i="1" kern="1200" dirty="0">
                          <a:solidFill>
                            <a:schemeClr val="dk1"/>
                          </a:solidFill>
                          <a:effectLst/>
                          <a:latin typeface="+mn-lt"/>
                          <a:ea typeface="+mn-ea"/>
                          <a:cs typeface="+mn-cs"/>
                        </a:rPr>
                        <a:t> Formosa</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Punaise </a:t>
                      </a:r>
                      <a:r>
                        <a:rPr lang="fr-FR" sz="1800" i="1" kern="1200" dirty="0" err="1">
                          <a:solidFill>
                            <a:schemeClr val="dk1"/>
                          </a:solidFill>
                          <a:effectLst/>
                          <a:latin typeface="+mn-lt"/>
                          <a:ea typeface="+mn-ea"/>
                          <a:cs typeface="+mn-cs"/>
                        </a:rPr>
                        <a:t>Macrolophorus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fr-FR" sz="1800" kern="1200" dirty="0">
                          <a:solidFill>
                            <a:schemeClr val="dk1"/>
                          </a:solidFill>
                          <a:effectLst/>
                          <a:latin typeface="+mn-lt"/>
                          <a:ea typeface="+mn-ea"/>
                          <a:cs typeface="+mn-cs"/>
                        </a:rPr>
                        <a:t>insecticide biologique (</a:t>
                      </a:r>
                      <a:r>
                        <a:rPr lang="fr-FR" sz="1800" kern="1200" dirty="0" err="1">
                          <a:solidFill>
                            <a:schemeClr val="dk1"/>
                          </a:solidFill>
                          <a:effectLst/>
                          <a:latin typeface="+mn-lt"/>
                          <a:ea typeface="+mn-ea"/>
                          <a:cs typeface="+mn-cs"/>
                        </a:rPr>
                        <a:t>PréFéRal</a:t>
                      </a:r>
                      <a:r>
                        <a:rPr lang="fr-FR" sz="1800" kern="1200" dirty="0">
                          <a:solidFill>
                            <a:schemeClr val="dk1"/>
                          </a:solidFill>
                          <a:effectLst/>
                          <a:latin typeface="+mn-lt"/>
                          <a:ea typeface="+mn-ea"/>
                          <a:cs typeface="+mn-cs"/>
                        </a:rPr>
                        <a:t> = champignon) en pulvérisation à la dose de 1 g/l d'eau</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8959546"/>
                  </a:ext>
                </a:extLst>
              </a:tr>
              <a:tr h="375008">
                <a:tc>
                  <a:txBody>
                    <a:bodyPr/>
                    <a:lstStyle/>
                    <a:p>
                      <a:r>
                        <a:rPr lang="fr-FR" sz="1800" kern="1200" dirty="0">
                          <a:solidFill>
                            <a:srgbClr val="FF0000"/>
                          </a:solidFill>
                          <a:effectLst/>
                          <a:latin typeface="+mn-lt"/>
                          <a:ea typeface="+mn-ea"/>
                          <a:cs typeface="+mn-cs"/>
                        </a:rPr>
                        <a:t>Cochenilles </a:t>
                      </a:r>
                      <a:r>
                        <a:rPr lang="fr-FR" sz="1800" kern="1200" dirty="0">
                          <a:solidFill>
                            <a:schemeClr val="dk1"/>
                          </a:solidFill>
                          <a:effectLst/>
                          <a:latin typeface="+mn-lt"/>
                          <a:ea typeface="+mn-ea"/>
                          <a:cs typeface="+mn-cs"/>
                        </a:rPr>
                        <a:t> </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Coccinelle prédatrice </a:t>
                      </a:r>
                      <a:r>
                        <a:rPr lang="fr-FR" sz="1800" i="1" kern="1200" dirty="0" err="1">
                          <a:solidFill>
                            <a:schemeClr val="dk1"/>
                          </a:solidFill>
                          <a:effectLst/>
                          <a:latin typeface="+mn-lt"/>
                          <a:ea typeface="+mn-ea"/>
                          <a:cs typeface="+mn-cs"/>
                        </a:rPr>
                        <a:t>Cryptolaemus</a:t>
                      </a:r>
                      <a:endParaRPr lang="fr-FR"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hyménoptère </a:t>
                      </a:r>
                      <a:r>
                        <a:rPr lang="fr-FR" sz="1800" i="1" kern="1200" dirty="0" err="1">
                          <a:solidFill>
                            <a:schemeClr val="dk1"/>
                          </a:solidFill>
                          <a:effectLst/>
                          <a:latin typeface="+mn-lt"/>
                          <a:ea typeface="+mn-ea"/>
                          <a:cs typeface="+mn-cs"/>
                        </a:rPr>
                        <a:t>Leptomastix</a:t>
                      </a:r>
                      <a:endParaRPr lang="fr-FR"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910856"/>
                  </a:ext>
                </a:extLst>
              </a:tr>
              <a:tr h="375008">
                <a:tc>
                  <a:txBody>
                    <a:bodyPr/>
                    <a:lstStyle/>
                    <a:p>
                      <a:r>
                        <a:rPr lang="fr-FR" sz="1800" kern="1200" dirty="0">
                          <a:solidFill>
                            <a:srgbClr val="FF0000"/>
                          </a:solidFill>
                          <a:effectLst/>
                          <a:latin typeface="+mn-lt"/>
                          <a:ea typeface="+mn-ea"/>
                          <a:cs typeface="+mn-cs"/>
                        </a:rPr>
                        <a:t>Mineuses</a:t>
                      </a:r>
                      <a:r>
                        <a:rPr lang="fr-FR" sz="1800" kern="1200" dirty="0">
                          <a:solidFill>
                            <a:schemeClr val="dk1"/>
                          </a:solidFill>
                          <a:effectLst/>
                          <a:latin typeface="+mn-lt"/>
                          <a:ea typeface="+mn-ea"/>
                          <a:cs typeface="+mn-cs"/>
                        </a:rPr>
                        <a:t> </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mouche </a:t>
                      </a:r>
                      <a:r>
                        <a:rPr lang="fr-FR" sz="1800" i="1" kern="1200" dirty="0" err="1">
                          <a:solidFill>
                            <a:schemeClr val="dk1"/>
                          </a:solidFill>
                          <a:effectLst/>
                          <a:latin typeface="+mn-lt"/>
                          <a:ea typeface="+mn-ea"/>
                          <a:cs typeface="+mn-cs"/>
                        </a:rPr>
                        <a:t>Dacnusa</a:t>
                      </a:r>
                      <a:r>
                        <a:rPr lang="fr-FR" sz="1800" i="1" kern="1200" dirty="0">
                          <a:solidFill>
                            <a:schemeClr val="dk1"/>
                          </a:solidFill>
                          <a:effectLst/>
                          <a:latin typeface="+mn-lt"/>
                          <a:ea typeface="+mn-ea"/>
                          <a:cs typeface="+mn-cs"/>
                        </a:rPr>
                        <a:t> </a:t>
                      </a:r>
                      <a:r>
                        <a:rPr lang="fr-FR" sz="1800" i="1" kern="1200" dirty="0" err="1">
                          <a:solidFill>
                            <a:schemeClr val="dk1"/>
                          </a:solidFill>
                          <a:effectLst/>
                          <a:latin typeface="+mn-lt"/>
                          <a:ea typeface="+mn-ea"/>
                          <a:cs typeface="+mn-cs"/>
                        </a:rPr>
                        <a:t>siberica</a:t>
                      </a:r>
                      <a:endParaRPr lang="fr-FR"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mouche </a:t>
                      </a:r>
                      <a:r>
                        <a:rPr lang="fr-FR" sz="1800" i="1" kern="1200" dirty="0" err="1">
                          <a:solidFill>
                            <a:schemeClr val="dk1"/>
                          </a:solidFill>
                          <a:effectLst/>
                          <a:latin typeface="+mn-lt"/>
                          <a:ea typeface="+mn-ea"/>
                          <a:cs typeface="+mn-cs"/>
                        </a:rPr>
                        <a:t>Diglyphus</a:t>
                      </a:r>
                      <a:endParaRPr lang="fr-FR"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8687360"/>
                  </a:ext>
                </a:extLst>
              </a:tr>
              <a:tr h="375008">
                <a:tc>
                  <a:txBody>
                    <a:bodyPr/>
                    <a:lstStyle/>
                    <a:p>
                      <a:r>
                        <a:rPr lang="fr-FR" dirty="0">
                          <a:solidFill>
                            <a:srgbClr val="FF0000"/>
                          </a:solidFill>
                        </a:rPr>
                        <a:t>Mouches des terreaux – </a:t>
                      </a:r>
                      <a:r>
                        <a:rPr lang="fr-FR" dirty="0" err="1">
                          <a:solidFill>
                            <a:srgbClr val="FF0000"/>
                          </a:solidFill>
                        </a:rPr>
                        <a:t>Sciaride</a:t>
                      </a:r>
                      <a:endParaRPr lang="fr-FR"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nématode </a:t>
                      </a:r>
                      <a:r>
                        <a:rPr lang="fr-FR" sz="1800" i="1" kern="1200" dirty="0" err="1">
                          <a:solidFill>
                            <a:schemeClr val="dk1"/>
                          </a:solidFill>
                          <a:effectLst/>
                          <a:latin typeface="+mn-lt"/>
                          <a:ea typeface="+mn-ea"/>
                          <a:cs typeface="+mn-cs"/>
                        </a:rPr>
                        <a:t>Steinerrnema</a:t>
                      </a:r>
                      <a:r>
                        <a:rPr lang="fr-FR" sz="1800" kern="1200" dirty="0">
                          <a:solidFill>
                            <a:schemeClr val="dk1"/>
                          </a:solidFill>
                          <a:effectLst/>
                          <a:latin typeface="+mn-lt"/>
                          <a:ea typeface="+mn-ea"/>
                          <a:cs typeface="+mn-cs"/>
                        </a:rPr>
                        <a:t> </a:t>
                      </a:r>
                      <a:endParaRPr lang="fr-FR"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acarien du genre </a:t>
                      </a:r>
                      <a:r>
                        <a:rPr lang="fr-FR" sz="1800" i="1" kern="1200" dirty="0" err="1">
                          <a:solidFill>
                            <a:schemeClr val="dk1"/>
                          </a:solidFill>
                          <a:effectLst/>
                          <a:latin typeface="+mn-lt"/>
                          <a:ea typeface="+mn-ea"/>
                          <a:cs typeface="+mn-cs"/>
                        </a:rPr>
                        <a:t>Hypoaspis</a:t>
                      </a:r>
                      <a:endParaRPr lang="fr-FR"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4107954"/>
                  </a:ext>
                </a:extLst>
              </a:tr>
              <a:tr h="375008">
                <a:tc>
                  <a:txBody>
                    <a:bodyPr/>
                    <a:lstStyle/>
                    <a:p>
                      <a:r>
                        <a:rPr lang="fr-FR" dirty="0">
                          <a:solidFill>
                            <a:srgbClr val="FF0000"/>
                          </a:solidFill>
                        </a:rPr>
                        <a:t>Limaces, escargots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kern="1200" dirty="0">
                          <a:solidFill>
                            <a:schemeClr val="dk1"/>
                          </a:solidFill>
                          <a:effectLst/>
                          <a:latin typeface="+mn-lt"/>
                          <a:ea typeface="+mn-ea"/>
                          <a:cs typeface="+mn-cs"/>
                        </a:rPr>
                        <a:t>nématode </a:t>
                      </a:r>
                      <a:r>
                        <a:rPr lang="fr-FR" sz="1800" i="1" kern="1200" dirty="0" err="1">
                          <a:solidFill>
                            <a:schemeClr val="dk1"/>
                          </a:solidFill>
                          <a:effectLst/>
                          <a:latin typeface="+mn-lt"/>
                          <a:ea typeface="+mn-ea"/>
                          <a:cs typeface="+mn-cs"/>
                        </a:rPr>
                        <a:t>Phasmarhabditis</a:t>
                      </a:r>
                      <a:endParaRPr lang="fr-FR"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635691"/>
                  </a:ext>
                </a:extLst>
              </a:tr>
            </a:tbl>
          </a:graphicData>
        </a:graphic>
      </p:graphicFrame>
      <p:pic>
        <p:nvPicPr>
          <p:cNvPr id="6" name="Image 5">
            <a:extLst>
              <a:ext uri="{FF2B5EF4-FFF2-40B4-BE49-F238E27FC236}">
                <a16:creationId xmlns:a16="http://schemas.microsoft.com/office/drawing/2014/main" id="{AAEDFB07-EF3C-40FD-8EB9-1CE49E160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2300" y="5279551"/>
            <a:ext cx="1733550" cy="1152525"/>
          </a:xfrm>
          <a:prstGeom prst="rect">
            <a:avLst/>
          </a:prstGeom>
        </p:spPr>
      </p:pic>
      <p:pic>
        <p:nvPicPr>
          <p:cNvPr id="8" name="Image 7">
            <a:extLst>
              <a:ext uri="{FF2B5EF4-FFF2-40B4-BE49-F238E27FC236}">
                <a16:creationId xmlns:a16="http://schemas.microsoft.com/office/drawing/2014/main" id="{8915A196-7E71-4216-A51B-392378D47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974" y="5309411"/>
            <a:ext cx="847725" cy="838200"/>
          </a:xfrm>
          <a:prstGeom prst="rect">
            <a:avLst/>
          </a:prstGeom>
        </p:spPr>
      </p:pic>
      <p:pic>
        <p:nvPicPr>
          <p:cNvPr id="11" name="Image 10">
            <a:extLst>
              <a:ext uri="{FF2B5EF4-FFF2-40B4-BE49-F238E27FC236}">
                <a16:creationId xmlns:a16="http://schemas.microsoft.com/office/drawing/2014/main" id="{979BA161-2A55-475A-9C20-D0B944070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7232" y="5299660"/>
            <a:ext cx="1057275" cy="790575"/>
          </a:xfrm>
          <a:prstGeom prst="rect">
            <a:avLst/>
          </a:prstGeom>
        </p:spPr>
      </p:pic>
      <p:pic>
        <p:nvPicPr>
          <p:cNvPr id="14" name="Image 13">
            <a:extLst>
              <a:ext uri="{FF2B5EF4-FFF2-40B4-BE49-F238E27FC236}">
                <a16:creationId xmlns:a16="http://schemas.microsoft.com/office/drawing/2014/main" id="{7DFAB1CF-51D4-4F99-813D-DB736AA8FB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116" y="5299660"/>
            <a:ext cx="1057275" cy="790575"/>
          </a:xfrm>
          <a:prstGeom prst="rect">
            <a:avLst/>
          </a:prstGeom>
        </p:spPr>
      </p:pic>
      <p:pic>
        <p:nvPicPr>
          <p:cNvPr id="16" name="Image 15">
            <a:extLst>
              <a:ext uri="{FF2B5EF4-FFF2-40B4-BE49-F238E27FC236}">
                <a16:creationId xmlns:a16="http://schemas.microsoft.com/office/drawing/2014/main" id="{4F8AB1C3-A4F6-495A-A3BF-90DFAA2765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278" y="5299660"/>
            <a:ext cx="1181100" cy="714375"/>
          </a:xfrm>
          <a:prstGeom prst="rect">
            <a:avLst/>
          </a:prstGeom>
        </p:spPr>
      </p:pic>
      <p:sp>
        <p:nvSpPr>
          <p:cNvPr id="17" name="Rectangle 16">
            <a:extLst>
              <a:ext uri="{FF2B5EF4-FFF2-40B4-BE49-F238E27FC236}">
                <a16:creationId xmlns:a16="http://schemas.microsoft.com/office/drawing/2014/main" id="{3721859E-B628-4CA9-8DF2-6A1B658CFC08}"/>
              </a:ext>
            </a:extLst>
          </p:cNvPr>
          <p:cNvSpPr/>
          <p:nvPr/>
        </p:nvSpPr>
        <p:spPr>
          <a:xfrm>
            <a:off x="1381890" y="6204986"/>
            <a:ext cx="3376822" cy="276999"/>
          </a:xfrm>
          <a:prstGeom prst="rect">
            <a:avLst/>
          </a:prstGeom>
        </p:spPr>
        <p:txBody>
          <a:bodyPr wrap="none">
            <a:spAutoFit/>
          </a:bodyPr>
          <a:lstStyle/>
          <a:p>
            <a:pPr algn="ctr"/>
            <a:r>
              <a:rPr lang="fr-FR" sz="1200" dirty="0">
                <a:solidFill>
                  <a:srgbClr val="7030A0"/>
                </a:solidFill>
              </a:rPr>
              <a:t>Thrips ou Thysanoptères (ordres des </a:t>
            </a:r>
            <a:r>
              <a:rPr lang="fr-FR" sz="1200" i="1" dirty="0" err="1">
                <a:solidFill>
                  <a:srgbClr val="7030A0"/>
                </a:solidFill>
              </a:rPr>
              <a:t>Thysanoptera</a:t>
            </a:r>
            <a:r>
              <a:rPr lang="fr-FR" sz="1200" dirty="0">
                <a:solidFill>
                  <a:srgbClr val="7030A0"/>
                </a:solidFill>
              </a:rPr>
              <a:t>)</a:t>
            </a:r>
          </a:p>
        </p:txBody>
      </p:sp>
      <p:pic>
        <p:nvPicPr>
          <p:cNvPr id="19" name="Image 18">
            <a:extLst>
              <a:ext uri="{FF2B5EF4-FFF2-40B4-BE49-F238E27FC236}">
                <a16:creationId xmlns:a16="http://schemas.microsoft.com/office/drawing/2014/main" id="{1E7AFEC2-0466-4F9E-9F0F-334FBC59F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9657" y="5275847"/>
            <a:ext cx="809625" cy="914400"/>
          </a:xfrm>
          <a:prstGeom prst="rect">
            <a:avLst/>
          </a:prstGeom>
        </p:spPr>
      </p:pic>
      <p:pic>
        <p:nvPicPr>
          <p:cNvPr id="21" name="Image 20">
            <a:extLst>
              <a:ext uri="{FF2B5EF4-FFF2-40B4-BE49-F238E27FC236}">
                <a16:creationId xmlns:a16="http://schemas.microsoft.com/office/drawing/2014/main" id="{0BEDD518-53C9-41A1-A20E-A0238492B4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1456" y="5275847"/>
            <a:ext cx="1228725" cy="942975"/>
          </a:xfrm>
          <a:prstGeom prst="rect">
            <a:avLst/>
          </a:prstGeom>
        </p:spPr>
      </p:pic>
      <p:sp>
        <p:nvSpPr>
          <p:cNvPr id="22" name="ZoneTexte 21">
            <a:extLst>
              <a:ext uri="{FF2B5EF4-FFF2-40B4-BE49-F238E27FC236}">
                <a16:creationId xmlns:a16="http://schemas.microsoft.com/office/drawing/2014/main" id="{B58052DA-87A7-40B3-BDC5-F460316B7FD9}"/>
              </a:ext>
            </a:extLst>
          </p:cNvPr>
          <p:cNvSpPr txBox="1"/>
          <p:nvPr/>
        </p:nvSpPr>
        <p:spPr>
          <a:xfrm>
            <a:off x="7518042" y="6281186"/>
            <a:ext cx="2850776" cy="276999"/>
          </a:xfrm>
          <a:prstGeom prst="rect">
            <a:avLst/>
          </a:prstGeom>
          <a:noFill/>
        </p:spPr>
        <p:txBody>
          <a:bodyPr wrap="square" rtlCol="0">
            <a:spAutoFit/>
          </a:bodyPr>
          <a:lstStyle/>
          <a:p>
            <a:pPr algn="ctr"/>
            <a:r>
              <a:rPr lang="fr-FR" sz="1200" dirty="0" err="1">
                <a:solidFill>
                  <a:srgbClr val="7030A0"/>
                </a:solidFill>
              </a:rPr>
              <a:t>Sciaride</a:t>
            </a:r>
            <a:r>
              <a:rPr lang="fr-FR" sz="1200" dirty="0">
                <a:solidFill>
                  <a:srgbClr val="7030A0"/>
                </a:solidFill>
              </a:rPr>
              <a:t> (famille des </a:t>
            </a:r>
            <a:r>
              <a:rPr lang="fr-FR" sz="1200" i="1" dirty="0" err="1">
                <a:solidFill>
                  <a:srgbClr val="7030A0"/>
                </a:solidFill>
              </a:rPr>
              <a:t>Sciaridae</a:t>
            </a:r>
            <a:r>
              <a:rPr lang="fr-FR" sz="1200" dirty="0">
                <a:solidFill>
                  <a:srgbClr val="7030A0"/>
                </a:solidFill>
              </a:rPr>
              <a:t>)</a:t>
            </a:r>
          </a:p>
        </p:txBody>
      </p:sp>
      <p:pic>
        <p:nvPicPr>
          <p:cNvPr id="23" name="Image 22">
            <a:extLst>
              <a:ext uri="{FF2B5EF4-FFF2-40B4-BE49-F238E27FC236}">
                <a16:creationId xmlns:a16="http://schemas.microsoft.com/office/drawing/2014/main" id="{962CC2DC-5910-48AA-9A71-E6E623AD77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2205" y="5336901"/>
            <a:ext cx="685800" cy="685800"/>
          </a:xfrm>
          <a:prstGeom prst="rect">
            <a:avLst/>
          </a:prstGeom>
        </p:spPr>
      </p:pic>
      <p:sp>
        <p:nvSpPr>
          <p:cNvPr id="24" name="ZoneTexte 23">
            <a:extLst>
              <a:ext uri="{FF2B5EF4-FFF2-40B4-BE49-F238E27FC236}">
                <a16:creationId xmlns:a16="http://schemas.microsoft.com/office/drawing/2014/main" id="{DCADCB9D-D2E0-4463-A743-F1608C8F8F3A}"/>
              </a:ext>
            </a:extLst>
          </p:cNvPr>
          <p:cNvSpPr txBox="1"/>
          <p:nvPr/>
        </p:nvSpPr>
        <p:spPr>
          <a:xfrm>
            <a:off x="10849148" y="6032254"/>
            <a:ext cx="1111914" cy="276999"/>
          </a:xfrm>
          <a:prstGeom prst="rect">
            <a:avLst/>
          </a:prstGeom>
          <a:noFill/>
        </p:spPr>
        <p:txBody>
          <a:bodyPr wrap="square" rtlCol="0">
            <a:spAutoFit/>
          </a:bodyPr>
          <a:lstStyle/>
          <a:p>
            <a:pPr algn="ctr"/>
            <a:r>
              <a:rPr lang="fr-FR" sz="1200" dirty="0">
                <a:solidFill>
                  <a:srgbClr val="7030A0"/>
                </a:solidFill>
              </a:rPr>
              <a:t>Puceron</a:t>
            </a:r>
          </a:p>
        </p:txBody>
      </p:sp>
    </p:spTree>
    <p:extLst>
      <p:ext uri="{BB962C8B-B14F-4D97-AF65-F5344CB8AC3E}">
        <p14:creationId xmlns:p14="http://schemas.microsoft.com/office/powerpoint/2010/main" val="37742255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EA4E8AC6-5BFA-482C-A8D2-1EB7D1413CCD}"/>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B90BC220-DBA7-4B08-A249-1918551A72B2}"/>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Rectangle 3">
            <a:extLst>
              <a:ext uri="{FF2B5EF4-FFF2-40B4-BE49-F238E27FC236}">
                <a16:creationId xmlns:a16="http://schemas.microsoft.com/office/drawing/2014/main" id="{3E20104A-6DCE-4E5A-9611-ABB1C9095725}"/>
              </a:ext>
            </a:extLst>
          </p:cNvPr>
          <p:cNvSpPr/>
          <p:nvPr/>
        </p:nvSpPr>
        <p:spPr>
          <a:xfrm>
            <a:off x="179388" y="1094064"/>
            <a:ext cx="7430239" cy="369332"/>
          </a:xfrm>
          <a:prstGeom prst="rect">
            <a:avLst/>
          </a:prstGeom>
        </p:spPr>
        <p:txBody>
          <a:bodyPr wrap="none">
            <a:spAutoFit/>
          </a:bodyPr>
          <a:lstStyle/>
          <a:p>
            <a:pPr marR="228600" eaLnBrk="0" fontAlgn="base" hangingPunct="0">
              <a:spcAft>
                <a:spcPts val="0"/>
              </a:spcAft>
            </a:pPr>
            <a:r>
              <a:rPr lang="fr-FR" b="1" dirty="0">
                <a:solidFill>
                  <a:srgbClr val="7030A0"/>
                </a:solidFill>
                <a:latin typeface="Arial" panose="020B0604020202020204" pitchFamily="34" charset="0"/>
                <a:ea typeface="Times New Roman" panose="02020603050405020304" pitchFamily="18" charset="0"/>
              </a:rPr>
              <a:t>5.8. Couples auxiliaires et cibles (prédateur – proie) (suite et fin)</a:t>
            </a:r>
          </a:p>
        </p:txBody>
      </p:sp>
      <p:sp>
        <p:nvSpPr>
          <p:cNvPr id="5" name="Espace réservé du numéro de diapositive 1">
            <a:extLst>
              <a:ext uri="{FF2B5EF4-FFF2-40B4-BE49-F238E27FC236}">
                <a16:creationId xmlns:a16="http://schemas.microsoft.com/office/drawing/2014/main" id="{CCBF0F27-52C1-4BF6-B435-F39AC36EED28}"/>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59</a:t>
            </a:fld>
            <a:endParaRPr lang="fr-FR" altLang="fr-FR" sz="1200" dirty="0">
              <a:solidFill>
                <a:srgbClr val="898989"/>
              </a:solidFill>
              <a:latin typeface="Times New Roman" panose="02020603050405020304" pitchFamily="18" charset="0"/>
            </a:endParaRPr>
          </a:p>
        </p:txBody>
      </p:sp>
      <p:pic>
        <p:nvPicPr>
          <p:cNvPr id="7" name="Image 6">
            <a:extLst>
              <a:ext uri="{FF2B5EF4-FFF2-40B4-BE49-F238E27FC236}">
                <a16:creationId xmlns:a16="http://schemas.microsoft.com/office/drawing/2014/main" id="{FBD1934E-8B4F-4FCF-84B8-993C64D9F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099" y="1880374"/>
            <a:ext cx="685800" cy="685800"/>
          </a:xfrm>
          <a:prstGeom prst="rect">
            <a:avLst/>
          </a:prstGeom>
        </p:spPr>
      </p:pic>
      <p:pic>
        <p:nvPicPr>
          <p:cNvPr id="9" name="Image 8">
            <a:extLst>
              <a:ext uri="{FF2B5EF4-FFF2-40B4-BE49-F238E27FC236}">
                <a16:creationId xmlns:a16="http://schemas.microsoft.com/office/drawing/2014/main" id="{6F733431-608C-4AE3-861C-9B75773C7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615" y="2175649"/>
            <a:ext cx="514350" cy="390525"/>
          </a:xfrm>
          <a:prstGeom prst="rect">
            <a:avLst/>
          </a:prstGeom>
        </p:spPr>
      </p:pic>
      <p:sp>
        <p:nvSpPr>
          <p:cNvPr id="10" name="ZoneTexte 9">
            <a:extLst>
              <a:ext uri="{FF2B5EF4-FFF2-40B4-BE49-F238E27FC236}">
                <a16:creationId xmlns:a16="http://schemas.microsoft.com/office/drawing/2014/main" id="{0358D98F-883F-4333-B3B7-CA58ECDFF4EC}"/>
              </a:ext>
            </a:extLst>
          </p:cNvPr>
          <p:cNvSpPr txBox="1"/>
          <p:nvPr/>
        </p:nvSpPr>
        <p:spPr>
          <a:xfrm>
            <a:off x="3356595" y="2566174"/>
            <a:ext cx="2230438" cy="646331"/>
          </a:xfrm>
          <a:prstGeom prst="rect">
            <a:avLst/>
          </a:prstGeom>
          <a:noFill/>
        </p:spPr>
        <p:txBody>
          <a:bodyPr wrap="square" rtlCol="0">
            <a:spAutoFit/>
          </a:bodyPr>
          <a:lstStyle/>
          <a:p>
            <a:pPr algn="ctr"/>
            <a:r>
              <a:rPr lang="fr-FR" sz="1200" dirty="0">
                <a:solidFill>
                  <a:srgbClr val="7030A0"/>
                </a:solidFill>
              </a:rPr>
              <a:t>Araignée rouge</a:t>
            </a:r>
          </a:p>
          <a:p>
            <a:pPr algn="ctr"/>
            <a:r>
              <a:rPr lang="fr-FR" sz="1200" dirty="0">
                <a:solidFill>
                  <a:srgbClr val="7030A0"/>
                </a:solidFill>
              </a:rPr>
              <a:t>(à droite </a:t>
            </a:r>
            <a:r>
              <a:rPr lang="fr-FR" sz="1200" dirty="0" err="1">
                <a:solidFill>
                  <a:srgbClr val="7030A0"/>
                </a:solidFill>
              </a:rPr>
              <a:t>Tétranyque</a:t>
            </a:r>
            <a:r>
              <a:rPr lang="fr-FR" sz="1200" dirty="0">
                <a:solidFill>
                  <a:srgbClr val="7030A0"/>
                </a:solidFill>
              </a:rPr>
              <a:t> tisserand), visibles uniquement à la loupe</a:t>
            </a:r>
          </a:p>
        </p:txBody>
      </p:sp>
      <p:pic>
        <p:nvPicPr>
          <p:cNvPr id="12" name="Image 11">
            <a:extLst>
              <a:ext uri="{FF2B5EF4-FFF2-40B4-BE49-F238E27FC236}">
                <a16:creationId xmlns:a16="http://schemas.microsoft.com/office/drawing/2014/main" id="{28C3E821-B77C-4435-A09C-B91079922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8206" y="1046047"/>
            <a:ext cx="1895475" cy="1457325"/>
          </a:xfrm>
          <a:prstGeom prst="rect">
            <a:avLst/>
          </a:prstGeom>
        </p:spPr>
      </p:pic>
      <p:pic>
        <p:nvPicPr>
          <p:cNvPr id="14" name="Image 13">
            <a:extLst>
              <a:ext uri="{FF2B5EF4-FFF2-40B4-BE49-F238E27FC236}">
                <a16:creationId xmlns:a16="http://schemas.microsoft.com/office/drawing/2014/main" id="{F9AEB9A0-E127-4D44-B3DC-2DE917BF5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572" y="1180684"/>
            <a:ext cx="1333500" cy="1333500"/>
          </a:xfrm>
          <a:prstGeom prst="rect">
            <a:avLst/>
          </a:prstGeom>
        </p:spPr>
      </p:pic>
      <p:pic>
        <p:nvPicPr>
          <p:cNvPr id="16" name="Image 15">
            <a:extLst>
              <a:ext uri="{FF2B5EF4-FFF2-40B4-BE49-F238E27FC236}">
                <a16:creationId xmlns:a16="http://schemas.microsoft.com/office/drawing/2014/main" id="{1A0B3396-4C60-4CDB-B640-E32BA0016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253" y="1571126"/>
            <a:ext cx="1209675" cy="904875"/>
          </a:xfrm>
          <a:prstGeom prst="rect">
            <a:avLst/>
          </a:prstGeom>
        </p:spPr>
      </p:pic>
      <p:pic>
        <p:nvPicPr>
          <p:cNvPr id="18" name="Image 17">
            <a:extLst>
              <a:ext uri="{FF2B5EF4-FFF2-40B4-BE49-F238E27FC236}">
                <a16:creationId xmlns:a16="http://schemas.microsoft.com/office/drawing/2014/main" id="{C9533FDA-AA62-45F3-A09C-AACDD0567F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1275" y="1455622"/>
            <a:ext cx="1504950" cy="1047750"/>
          </a:xfrm>
          <a:prstGeom prst="rect">
            <a:avLst/>
          </a:prstGeom>
        </p:spPr>
      </p:pic>
      <p:sp>
        <p:nvSpPr>
          <p:cNvPr id="19" name="ZoneTexte 18">
            <a:extLst>
              <a:ext uri="{FF2B5EF4-FFF2-40B4-BE49-F238E27FC236}">
                <a16:creationId xmlns:a16="http://schemas.microsoft.com/office/drawing/2014/main" id="{8DD835C2-A34E-40D8-AACA-7146FFC523C3}"/>
              </a:ext>
            </a:extLst>
          </p:cNvPr>
          <p:cNvSpPr txBox="1"/>
          <p:nvPr/>
        </p:nvSpPr>
        <p:spPr>
          <a:xfrm>
            <a:off x="5968327" y="2496375"/>
            <a:ext cx="5881179" cy="646331"/>
          </a:xfrm>
          <a:prstGeom prst="rect">
            <a:avLst/>
          </a:prstGeom>
          <a:noFill/>
        </p:spPr>
        <p:txBody>
          <a:bodyPr wrap="square" rtlCol="0">
            <a:spAutoFit/>
          </a:bodyPr>
          <a:lstStyle/>
          <a:p>
            <a:pPr algn="ctr"/>
            <a:r>
              <a:rPr lang="fr-FR" sz="1200" b="1" dirty="0">
                <a:solidFill>
                  <a:srgbClr val="7030A0"/>
                </a:solidFill>
              </a:rPr>
              <a:t>Mineuse</a:t>
            </a:r>
            <a:r>
              <a:rPr lang="fr-FR" sz="1200" dirty="0">
                <a:solidFill>
                  <a:srgbClr val="7030A0"/>
                </a:solidFill>
              </a:rPr>
              <a:t> </a:t>
            </a:r>
            <a:r>
              <a:rPr lang="fr-FR" sz="1200" dirty="0">
                <a:solidFill>
                  <a:srgbClr val="7030A0"/>
                </a:solidFill>
                <a:hlinkClick r:id="rId8" tooltip="Nom vernaculaire"/>
              </a:rPr>
              <a:t>nom vernaculaire</a:t>
            </a:r>
            <a:r>
              <a:rPr lang="fr-FR" sz="1200" dirty="0">
                <a:solidFill>
                  <a:srgbClr val="7030A0"/>
                </a:solidFill>
              </a:rPr>
              <a:t> ambigu des </a:t>
            </a:r>
            <a:r>
              <a:rPr lang="fr-FR" sz="1200" dirty="0">
                <a:solidFill>
                  <a:srgbClr val="7030A0"/>
                </a:solidFill>
                <a:hlinkClick r:id="rId9" tooltip="Chenille (lépidoptère)"/>
              </a:rPr>
              <a:t>chenilles</a:t>
            </a:r>
            <a:r>
              <a:rPr lang="fr-FR" sz="1200" dirty="0">
                <a:solidFill>
                  <a:srgbClr val="7030A0"/>
                </a:solidFill>
              </a:rPr>
              <a:t> de </a:t>
            </a:r>
            <a:r>
              <a:rPr lang="fr-FR" sz="1200" dirty="0">
                <a:solidFill>
                  <a:srgbClr val="7030A0"/>
                </a:solidFill>
                <a:hlinkClick r:id="rId10" tooltip="Lépidoptère"/>
              </a:rPr>
              <a:t>lépidoptères</a:t>
            </a:r>
            <a:r>
              <a:rPr lang="fr-FR" sz="1200" dirty="0">
                <a:solidFill>
                  <a:srgbClr val="7030A0"/>
                </a:solidFill>
              </a:rPr>
              <a:t>, des larves d'</a:t>
            </a:r>
            <a:r>
              <a:rPr lang="fr-FR" sz="1200" dirty="0">
                <a:solidFill>
                  <a:srgbClr val="7030A0"/>
                </a:solidFill>
                <a:hlinkClick r:id="rId11" tooltip="Hyménoptère"/>
              </a:rPr>
              <a:t>hyménoptères</a:t>
            </a:r>
            <a:r>
              <a:rPr lang="fr-FR" sz="1200" dirty="0">
                <a:solidFill>
                  <a:srgbClr val="7030A0"/>
                </a:solidFill>
              </a:rPr>
              <a:t> ou des </a:t>
            </a:r>
            <a:r>
              <a:rPr lang="fr-FR" sz="1200" dirty="0">
                <a:solidFill>
                  <a:srgbClr val="7030A0"/>
                </a:solidFill>
                <a:hlinkClick r:id="rId12" tooltip="Asticot"/>
              </a:rPr>
              <a:t>asticots</a:t>
            </a:r>
            <a:r>
              <a:rPr lang="fr-FR" sz="1200" dirty="0">
                <a:solidFill>
                  <a:srgbClr val="7030A0"/>
                </a:solidFill>
              </a:rPr>
              <a:t> de </a:t>
            </a:r>
            <a:r>
              <a:rPr lang="fr-FR" sz="1200" dirty="0">
                <a:solidFill>
                  <a:srgbClr val="7030A0"/>
                </a:solidFill>
                <a:hlinkClick r:id="rId13" tooltip="Diptère"/>
              </a:rPr>
              <a:t>diptères</a:t>
            </a:r>
            <a:r>
              <a:rPr lang="fr-FR" sz="1200" dirty="0">
                <a:solidFill>
                  <a:srgbClr val="7030A0"/>
                </a:solidFill>
              </a:rPr>
              <a:t> phytophages creusant dans le limbe des feuilles des galeries, entre les deux épidermes du </a:t>
            </a:r>
            <a:r>
              <a:rPr lang="fr-FR" sz="1200" dirty="0">
                <a:solidFill>
                  <a:srgbClr val="7030A0"/>
                </a:solidFill>
                <a:hlinkClick r:id="rId14" tooltip="Limbe foliaire"/>
              </a:rPr>
              <a:t>limbe</a:t>
            </a:r>
            <a:r>
              <a:rPr lang="fr-FR" sz="1200" dirty="0">
                <a:solidFill>
                  <a:srgbClr val="7030A0"/>
                </a:solidFill>
              </a:rPr>
              <a:t>, formant une « </a:t>
            </a:r>
            <a:r>
              <a:rPr lang="fr-FR" sz="1200" dirty="0">
                <a:solidFill>
                  <a:srgbClr val="7030A0"/>
                </a:solidFill>
                <a:hlinkClick r:id="rId15" tooltip="Mine (insecte)"/>
              </a:rPr>
              <a:t>mine</a:t>
            </a:r>
            <a:r>
              <a:rPr lang="fr-FR" sz="1200" dirty="0">
                <a:solidFill>
                  <a:srgbClr val="7030A0"/>
                </a:solidFill>
              </a:rPr>
              <a:t> ».</a:t>
            </a:r>
          </a:p>
        </p:txBody>
      </p:sp>
      <p:pic>
        <p:nvPicPr>
          <p:cNvPr id="21" name="Image 20">
            <a:extLst>
              <a:ext uri="{FF2B5EF4-FFF2-40B4-BE49-F238E27FC236}">
                <a16:creationId xmlns:a16="http://schemas.microsoft.com/office/drawing/2014/main" id="{9A761948-AF2E-439B-8B8E-3929EFF1D7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41596" y="3362801"/>
            <a:ext cx="619125" cy="990600"/>
          </a:xfrm>
          <a:prstGeom prst="rect">
            <a:avLst/>
          </a:prstGeom>
        </p:spPr>
      </p:pic>
      <p:pic>
        <p:nvPicPr>
          <p:cNvPr id="23" name="Image 22">
            <a:extLst>
              <a:ext uri="{FF2B5EF4-FFF2-40B4-BE49-F238E27FC236}">
                <a16:creationId xmlns:a16="http://schemas.microsoft.com/office/drawing/2014/main" id="{9BBB9D40-FE05-4088-9693-8A254CBD335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47475" y="3686840"/>
            <a:ext cx="685800" cy="685800"/>
          </a:xfrm>
          <a:prstGeom prst="rect">
            <a:avLst/>
          </a:prstGeom>
        </p:spPr>
      </p:pic>
      <p:pic>
        <p:nvPicPr>
          <p:cNvPr id="25" name="Image 24">
            <a:extLst>
              <a:ext uri="{FF2B5EF4-FFF2-40B4-BE49-F238E27FC236}">
                <a16:creationId xmlns:a16="http://schemas.microsoft.com/office/drawing/2014/main" id="{06A624E1-F905-40EA-927D-E8E8E3711A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21982" y="3615280"/>
            <a:ext cx="1171575" cy="723900"/>
          </a:xfrm>
          <a:prstGeom prst="rect">
            <a:avLst/>
          </a:prstGeom>
        </p:spPr>
      </p:pic>
      <p:pic>
        <p:nvPicPr>
          <p:cNvPr id="27" name="Image 26">
            <a:extLst>
              <a:ext uri="{FF2B5EF4-FFF2-40B4-BE49-F238E27FC236}">
                <a16:creationId xmlns:a16="http://schemas.microsoft.com/office/drawing/2014/main" id="{937B5DF7-E091-4E48-A4E2-2A5380A5A4B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4059" y="3500980"/>
            <a:ext cx="752475" cy="838200"/>
          </a:xfrm>
          <a:prstGeom prst="rect">
            <a:avLst/>
          </a:prstGeom>
        </p:spPr>
      </p:pic>
      <p:sp>
        <p:nvSpPr>
          <p:cNvPr id="28" name="ZoneTexte 27">
            <a:extLst>
              <a:ext uri="{FF2B5EF4-FFF2-40B4-BE49-F238E27FC236}">
                <a16:creationId xmlns:a16="http://schemas.microsoft.com/office/drawing/2014/main" id="{28C5C7D2-3C90-469A-B0A9-3C50D11A8AE6}"/>
              </a:ext>
            </a:extLst>
          </p:cNvPr>
          <p:cNvSpPr txBox="1"/>
          <p:nvPr/>
        </p:nvSpPr>
        <p:spPr>
          <a:xfrm>
            <a:off x="468358" y="4323282"/>
            <a:ext cx="3774664" cy="461665"/>
          </a:xfrm>
          <a:prstGeom prst="rect">
            <a:avLst/>
          </a:prstGeom>
          <a:noFill/>
        </p:spPr>
        <p:txBody>
          <a:bodyPr wrap="square" rtlCol="0">
            <a:spAutoFit/>
          </a:bodyPr>
          <a:lstStyle/>
          <a:p>
            <a:pPr algn="ctr"/>
            <a:r>
              <a:rPr lang="fr-FR" sz="1200" dirty="0" err="1">
                <a:solidFill>
                  <a:srgbClr val="7030A0"/>
                </a:solidFill>
              </a:rPr>
              <a:t>Otiorhynques</a:t>
            </a:r>
            <a:r>
              <a:rPr lang="fr-FR" sz="1200" dirty="0">
                <a:solidFill>
                  <a:srgbClr val="7030A0"/>
                </a:solidFill>
              </a:rPr>
              <a:t>, </a:t>
            </a:r>
            <a:r>
              <a:rPr lang="fr-FR" sz="1200" dirty="0" err="1">
                <a:solidFill>
                  <a:srgbClr val="7030A0"/>
                </a:solidFill>
              </a:rPr>
              <a:t>Otiorhynches</a:t>
            </a:r>
            <a:r>
              <a:rPr lang="fr-FR" sz="1200" dirty="0">
                <a:solidFill>
                  <a:srgbClr val="7030A0"/>
                </a:solidFill>
              </a:rPr>
              <a:t> ou </a:t>
            </a:r>
            <a:r>
              <a:rPr lang="fr-FR" sz="1200" dirty="0" err="1">
                <a:solidFill>
                  <a:srgbClr val="7030A0"/>
                </a:solidFill>
              </a:rPr>
              <a:t>Otiorrhynques</a:t>
            </a:r>
            <a:r>
              <a:rPr lang="fr-FR" sz="1200" dirty="0">
                <a:solidFill>
                  <a:srgbClr val="7030A0"/>
                </a:solidFill>
              </a:rPr>
              <a:t>, insectes coléoptères de la famille des </a:t>
            </a:r>
            <a:r>
              <a:rPr lang="fr-FR" sz="1200" i="1" dirty="0">
                <a:solidFill>
                  <a:srgbClr val="7030A0"/>
                </a:solidFill>
              </a:rPr>
              <a:t>Curculionidae</a:t>
            </a:r>
          </a:p>
        </p:txBody>
      </p:sp>
      <p:pic>
        <p:nvPicPr>
          <p:cNvPr id="30" name="Image 29">
            <a:extLst>
              <a:ext uri="{FF2B5EF4-FFF2-40B4-BE49-F238E27FC236}">
                <a16:creationId xmlns:a16="http://schemas.microsoft.com/office/drawing/2014/main" id="{DF1251C2-B7EA-4553-A391-44A493CA5BB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68838" y="5523997"/>
            <a:ext cx="685800" cy="685800"/>
          </a:xfrm>
          <a:prstGeom prst="rect">
            <a:avLst/>
          </a:prstGeom>
        </p:spPr>
      </p:pic>
      <p:pic>
        <p:nvPicPr>
          <p:cNvPr id="32" name="Image 31">
            <a:extLst>
              <a:ext uri="{FF2B5EF4-FFF2-40B4-BE49-F238E27FC236}">
                <a16:creationId xmlns:a16="http://schemas.microsoft.com/office/drawing/2014/main" id="{7FFA0F82-DC33-459F-B39D-A1FC1FB3E01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81649" y="4535104"/>
            <a:ext cx="1647825" cy="1647825"/>
          </a:xfrm>
          <a:prstGeom prst="rect">
            <a:avLst/>
          </a:prstGeom>
        </p:spPr>
      </p:pic>
      <p:pic>
        <p:nvPicPr>
          <p:cNvPr id="34" name="Image 33">
            <a:extLst>
              <a:ext uri="{FF2B5EF4-FFF2-40B4-BE49-F238E27FC236}">
                <a16:creationId xmlns:a16="http://schemas.microsoft.com/office/drawing/2014/main" id="{F6CA2758-9B6D-465B-85F5-6408E94CD83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75231" y="5159246"/>
            <a:ext cx="885825" cy="1038225"/>
          </a:xfrm>
          <a:prstGeom prst="rect">
            <a:avLst/>
          </a:prstGeom>
        </p:spPr>
      </p:pic>
      <p:sp>
        <p:nvSpPr>
          <p:cNvPr id="35" name="ZoneTexte 34">
            <a:extLst>
              <a:ext uri="{FF2B5EF4-FFF2-40B4-BE49-F238E27FC236}">
                <a16:creationId xmlns:a16="http://schemas.microsoft.com/office/drawing/2014/main" id="{526611CC-E9BB-4706-99DD-AD11649A1DF9}"/>
              </a:ext>
            </a:extLst>
          </p:cNvPr>
          <p:cNvSpPr txBox="1"/>
          <p:nvPr/>
        </p:nvSpPr>
        <p:spPr>
          <a:xfrm>
            <a:off x="8065023" y="6294635"/>
            <a:ext cx="4126792" cy="461665"/>
          </a:xfrm>
          <a:prstGeom prst="rect">
            <a:avLst/>
          </a:prstGeom>
          <a:noFill/>
        </p:spPr>
        <p:txBody>
          <a:bodyPr wrap="square" rtlCol="0">
            <a:spAutoFit/>
          </a:bodyPr>
          <a:lstStyle/>
          <a:p>
            <a:pPr algn="ctr"/>
            <a:r>
              <a:rPr lang="fr-FR" sz="1200" b="1" dirty="0">
                <a:solidFill>
                  <a:srgbClr val="7030A0"/>
                </a:solidFill>
              </a:rPr>
              <a:t>Aleurodes</a:t>
            </a:r>
            <a:r>
              <a:rPr lang="fr-FR" sz="1200" dirty="0">
                <a:solidFill>
                  <a:srgbClr val="7030A0"/>
                </a:solidFill>
              </a:rPr>
              <a:t> ou </a:t>
            </a:r>
            <a:r>
              <a:rPr lang="fr-FR" sz="1200" b="1" dirty="0">
                <a:solidFill>
                  <a:srgbClr val="7030A0"/>
                </a:solidFill>
              </a:rPr>
              <a:t>mouches blanches</a:t>
            </a:r>
            <a:r>
              <a:rPr lang="fr-FR" sz="1200" dirty="0">
                <a:solidFill>
                  <a:srgbClr val="7030A0"/>
                </a:solidFill>
              </a:rPr>
              <a:t> (</a:t>
            </a:r>
            <a:r>
              <a:rPr lang="fr-FR" sz="1200" i="1" dirty="0" err="1">
                <a:solidFill>
                  <a:srgbClr val="7030A0"/>
                </a:solidFill>
              </a:rPr>
              <a:t>Aleyrodoidea</a:t>
            </a:r>
            <a:r>
              <a:rPr lang="fr-FR" sz="1200" dirty="0">
                <a:solidFill>
                  <a:srgbClr val="7030A0"/>
                </a:solidFill>
              </a:rPr>
              <a:t>), une </a:t>
            </a:r>
            <a:r>
              <a:rPr lang="fr-FR" sz="1200" dirty="0" err="1">
                <a:solidFill>
                  <a:srgbClr val="7030A0"/>
                </a:solidFill>
                <a:hlinkClick r:id="rId23" tooltip="Super-famille (biologie)"/>
              </a:rPr>
              <a:t>super-famille</a:t>
            </a:r>
            <a:r>
              <a:rPr lang="fr-FR" sz="1200" dirty="0">
                <a:solidFill>
                  <a:srgbClr val="7030A0"/>
                </a:solidFill>
              </a:rPr>
              <a:t> d'</a:t>
            </a:r>
            <a:r>
              <a:rPr lang="fr-FR" sz="1200" dirty="0">
                <a:solidFill>
                  <a:srgbClr val="7030A0"/>
                </a:solidFill>
                <a:hlinkClick r:id="rId24" tooltip="Insecte"/>
              </a:rPr>
              <a:t>insectes</a:t>
            </a:r>
            <a:r>
              <a:rPr lang="fr-FR" sz="1200" dirty="0">
                <a:solidFill>
                  <a:srgbClr val="7030A0"/>
                </a:solidFill>
              </a:rPr>
              <a:t> de l'ordre des </a:t>
            </a:r>
            <a:r>
              <a:rPr lang="fr-FR" sz="1200" dirty="0">
                <a:solidFill>
                  <a:srgbClr val="7030A0"/>
                </a:solidFill>
                <a:hlinkClick r:id="rId25" tooltip="Hemiptera"/>
              </a:rPr>
              <a:t>hémiptères</a:t>
            </a:r>
            <a:r>
              <a:rPr lang="fr-FR" sz="1200" dirty="0">
                <a:solidFill>
                  <a:srgbClr val="7030A0"/>
                </a:solidFill>
              </a:rPr>
              <a:t>.</a:t>
            </a:r>
          </a:p>
        </p:txBody>
      </p:sp>
      <p:sp>
        <p:nvSpPr>
          <p:cNvPr id="36" name="ZoneTexte 35">
            <a:extLst>
              <a:ext uri="{FF2B5EF4-FFF2-40B4-BE49-F238E27FC236}">
                <a16:creationId xmlns:a16="http://schemas.microsoft.com/office/drawing/2014/main" id="{5C618A24-56AD-484F-B3C9-1BEF14C688BB}"/>
              </a:ext>
            </a:extLst>
          </p:cNvPr>
          <p:cNvSpPr txBox="1"/>
          <p:nvPr/>
        </p:nvSpPr>
        <p:spPr>
          <a:xfrm>
            <a:off x="-1" y="6221294"/>
            <a:ext cx="7861859" cy="646331"/>
          </a:xfrm>
          <a:prstGeom prst="rect">
            <a:avLst/>
          </a:prstGeom>
          <a:noFill/>
        </p:spPr>
        <p:txBody>
          <a:bodyPr wrap="square" rtlCol="0">
            <a:spAutoFit/>
          </a:bodyPr>
          <a:lstStyle/>
          <a:p>
            <a:pPr algn="ctr"/>
            <a:r>
              <a:rPr lang="fr-FR" sz="1200" dirty="0">
                <a:solidFill>
                  <a:srgbClr val="7030A0"/>
                </a:solidFill>
              </a:rPr>
              <a:t>Tigre du platane ou « punaise réticulée du platane » (</a:t>
            </a:r>
            <a:r>
              <a:rPr lang="fr-FR" sz="1200" i="1" dirty="0" err="1">
                <a:solidFill>
                  <a:srgbClr val="7030A0"/>
                </a:solidFill>
              </a:rPr>
              <a:t>Corythucha</a:t>
            </a:r>
            <a:r>
              <a:rPr lang="fr-FR" sz="1200" i="1" dirty="0">
                <a:solidFill>
                  <a:srgbClr val="7030A0"/>
                </a:solidFill>
              </a:rPr>
              <a:t> </a:t>
            </a:r>
            <a:r>
              <a:rPr lang="fr-FR" sz="1200" i="1" dirty="0" err="1">
                <a:solidFill>
                  <a:srgbClr val="7030A0"/>
                </a:solidFill>
              </a:rPr>
              <a:t>ciliata</a:t>
            </a:r>
            <a:r>
              <a:rPr lang="fr-FR" sz="1200" dirty="0">
                <a:solidFill>
                  <a:srgbClr val="7030A0"/>
                </a:solidFill>
              </a:rPr>
              <a:t>), espèce d'insectes hémiptères de la famille des </a:t>
            </a:r>
            <a:r>
              <a:rPr lang="fr-FR" sz="1200" i="1" dirty="0" err="1">
                <a:solidFill>
                  <a:srgbClr val="7030A0"/>
                </a:solidFill>
              </a:rPr>
              <a:t>Tingidae</a:t>
            </a:r>
            <a:r>
              <a:rPr lang="fr-FR" sz="1200" dirty="0">
                <a:solidFill>
                  <a:srgbClr val="7030A0"/>
                </a:solidFill>
              </a:rPr>
              <a:t>, vecteur de deux </a:t>
            </a:r>
            <a:r>
              <a:rPr lang="fr-FR" sz="1200" dirty="0">
                <a:solidFill>
                  <a:srgbClr val="7030A0"/>
                </a:solidFill>
                <a:hlinkClick r:id="rId26" tooltip="Champignon"/>
              </a:rPr>
              <a:t>champignons</a:t>
            </a:r>
            <a:r>
              <a:rPr lang="fr-FR" sz="1200" dirty="0">
                <a:solidFill>
                  <a:srgbClr val="7030A0"/>
                </a:solidFill>
              </a:rPr>
              <a:t> pathogènes du platane, </a:t>
            </a:r>
            <a:r>
              <a:rPr lang="fr-FR" sz="1200" i="1" dirty="0" err="1">
                <a:solidFill>
                  <a:srgbClr val="7030A0"/>
                </a:solidFill>
                <a:hlinkClick r:id="rId27" tooltip="Ceratocystis fimbriata"/>
              </a:rPr>
              <a:t>Ceratocystis</a:t>
            </a:r>
            <a:r>
              <a:rPr lang="fr-FR" sz="1200" i="1" dirty="0">
                <a:solidFill>
                  <a:srgbClr val="7030A0"/>
                </a:solidFill>
                <a:hlinkClick r:id="rId27" tooltip="Ceratocystis fimbriata"/>
              </a:rPr>
              <a:t> </a:t>
            </a:r>
            <a:r>
              <a:rPr lang="fr-FR" sz="1200" i="1" dirty="0" err="1">
                <a:solidFill>
                  <a:srgbClr val="7030A0"/>
                </a:solidFill>
                <a:hlinkClick r:id="rId27" tooltip="Ceratocystis fimbriata"/>
              </a:rPr>
              <a:t>fimbriata</a:t>
            </a:r>
            <a:r>
              <a:rPr lang="fr-FR" sz="1200" dirty="0">
                <a:solidFill>
                  <a:srgbClr val="7030A0"/>
                </a:solidFill>
              </a:rPr>
              <a:t>, agent du </a:t>
            </a:r>
            <a:r>
              <a:rPr lang="fr-FR" sz="1200" dirty="0">
                <a:solidFill>
                  <a:srgbClr val="7030A0"/>
                </a:solidFill>
                <a:hlinkClick r:id="rId28" tooltip="Chancre coloré"/>
              </a:rPr>
              <a:t>chancre coloré</a:t>
            </a:r>
            <a:r>
              <a:rPr lang="fr-FR" sz="1200" dirty="0">
                <a:solidFill>
                  <a:srgbClr val="7030A0"/>
                </a:solidFill>
              </a:rPr>
              <a:t>, et </a:t>
            </a:r>
            <a:r>
              <a:rPr lang="fr-FR" sz="1200" i="1" dirty="0" err="1">
                <a:solidFill>
                  <a:srgbClr val="7030A0"/>
                </a:solidFill>
                <a:hlinkClick r:id="rId29" tooltip="Apiognomonia venata (page inexistante)"/>
              </a:rPr>
              <a:t>Apiognomonia</a:t>
            </a:r>
            <a:r>
              <a:rPr lang="fr-FR" sz="1200" i="1" dirty="0">
                <a:solidFill>
                  <a:srgbClr val="7030A0"/>
                </a:solidFill>
                <a:hlinkClick r:id="rId29" tooltip="Apiognomonia venata (page inexistante)"/>
              </a:rPr>
              <a:t> </a:t>
            </a:r>
            <a:r>
              <a:rPr lang="fr-FR" sz="1200" i="1" dirty="0" err="1">
                <a:solidFill>
                  <a:srgbClr val="7030A0"/>
                </a:solidFill>
                <a:hlinkClick r:id="rId29" tooltip="Apiognomonia venata (page inexistante)"/>
              </a:rPr>
              <a:t>venata</a:t>
            </a:r>
            <a:r>
              <a:rPr lang="fr-FR" sz="1200" dirty="0">
                <a:solidFill>
                  <a:srgbClr val="7030A0"/>
                </a:solidFill>
              </a:rPr>
              <a:t>, responsable de l'</a:t>
            </a:r>
            <a:r>
              <a:rPr lang="fr-FR" sz="1200" dirty="0">
                <a:solidFill>
                  <a:srgbClr val="7030A0"/>
                </a:solidFill>
                <a:hlinkClick r:id="rId30" tooltip="Anthracnose du platane (page inexistante)"/>
              </a:rPr>
              <a:t>anthracnose du platane</a:t>
            </a:r>
            <a:endParaRPr lang="fr-FR" sz="1200" i="1" dirty="0">
              <a:solidFill>
                <a:srgbClr val="7030A0"/>
              </a:solidFill>
            </a:endParaRPr>
          </a:p>
        </p:txBody>
      </p:sp>
      <p:pic>
        <p:nvPicPr>
          <p:cNvPr id="38" name="Image 37">
            <a:extLst>
              <a:ext uri="{FF2B5EF4-FFF2-40B4-BE49-F238E27FC236}">
                <a16:creationId xmlns:a16="http://schemas.microsoft.com/office/drawing/2014/main" id="{B4205AEB-066D-443F-9714-FB0E83A913E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281578" y="5143889"/>
            <a:ext cx="1323975" cy="1066800"/>
          </a:xfrm>
          <a:prstGeom prst="rect">
            <a:avLst/>
          </a:prstGeom>
        </p:spPr>
      </p:pic>
      <p:pic>
        <p:nvPicPr>
          <p:cNvPr id="40" name="Image 39">
            <a:extLst>
              <a:ext uri="{FF2B5EF4-FFF2-40B4-BE49-F238E27FC236}">
                <a16:creationId xmlns:a16="http://schemas.microsoft.com/office/drawing/2014/main" id="{1EEDA51B-F806-47B6-B1A5-F9D62C99E52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9532" y="4968315"/>
            <a:ext cx="1724025" cy="1219200"/>
          </a:xfrm>
          <a:prstGeom prst="rect">
            <a:avLst/>
          </a:prstGeom>
        </p:spPr>
      </p:pic>
      <p:pic>
        <p:nvPicPr>
          <p:cNvPr id="42" name="Image 41">
            <a:extLst>
              <a:ext uri="{FF2B5EF4-FFF2-40B4-BE49-F238E27FC236}">
                <a16:creationId xmlns:a16="http://schemas.microsoft.com/office/drawing/2014/main" id="{E8A940B2-4EC8-432D-96DD-09B881F1E44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542811" y="5168340"/>
            <a:ext cx="1533525" cy="1019175"/>
          </a:xfrm>
          <a:prstGeom prst="rect">
            <a:avLst/>
          </a:prstGeom>
        </p:spPr>
      </p:pic>
      <p:pic>
        <p:nvPicPr>
          <p:cNvPr id="44" name="Image 43">
            <a:extLst>
              <a:ext uri="{FF2B5EF4-FFF2-40B4-BE49-F238E27FC236}">
                <a16:creationId xmlns:a16="http://schemas.microsoft.com/office/drawing/2014/main" id="{923F2570-E53C-4B18-BCDA-87DB9341C55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747076" y="5115314"/>
            <a:ext cx="1285875" cy="1123950"/>
          </a:xfrm>
          <a:prstGeom prst="rect">
            <a:avLst/>
          </a:prstGeom>
        </p:spPr>
      </p:pic>
      <p:pic>
        <p:nvPicPr>
          <p:cNvPr id="46" name="Image 45">
            <a:extLst>
              <a:ext uri="{FF2B5EF4-FFF2-40B4-BE49-F238E27FC236}">
                <a16:creationId xmlns:a16="http://schemas.microsoft.com/office/drawing/2014/main" id="{15773034-C21C-47B3-AD49-81DD98B80E76}"/>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861859" y="3447902"/>
            <a:ext cx="1238250" cy="857250"/>
          </a:xfrm>
          <a:prstGeom prst="rect">
            <a:avLst/>
          </a:prstGeom>
        </p:spPr>
      </p:pic>
      <p:pic>
        <p:nvPicPr>
          <p:cNvPr id="48" name="Image 47">
            <a:extLst>
              <a:ext uri="{FF2B5EF4-FFF2-40B4-BE49-F238E27FC236}">
                <a16:creationId xmlns:a16="http://schemas.microsoft.com/office/drawing/2014/main" id="{1CF17207-5C6C-4C16-9C1F-D731750859B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099850" y="3438377"/>
            <a:ext cx="723900" cy="866775"/>
          </a:xfrm>
          <a:prstGeom prst="rect">
            <a:avLst/>
          </a:prstGeom>
        </p:spPr>
      </p:pic>
      <p:pic>
        <p:nvPicPr>
          <p:cNvPr id="50" name="Image 49">
            <a:extLst>
              <a:ext uri="{FF2B5EF4-FFF2-40B4-BE49-F238E27FC236}">
                <a16:creationId xmlns:a16="http://schemas.microsoft.com/office/drawing/2014/main" id="{5DDEF8FB-A424-446F-9D9A-C50B6C4CC9A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852759" y="3417770"/>
            <a:ext cx="1190625" cy="857250"/>
          </a:xfrm>
          <a:prstGeom prst="rect">
            <a:avLst/>
          </a:prstGeom>
        </p:spPr>
      </p:pic>
      <p:sp>
        <p:nvSpPr>
          <p:cNvPr id="51" name="ZoneTexte 50">
            <a:extLst>
              <a:ext uri="{FF2B5EF4-FFF2-40B4-BE49-F238E27FC236}">
                <a16:creationId xmlns:a16="http://schemas.microsoft.com/office/drawing/2014/main" id="{FC453E4A-E584-4999-BA75-8C203271AB7E}"/>
              </a:ext>
            </a:extLst>
          </p:cNvPr>
          <p:cNvSpPr txBox="1"/>
          <p:nvPr/>
        </p:nvSpPr>
        <p:spPr>
          <a:xfrm>
            <a:off x="5549556" y="4291039"/>
            <a:ext cx="4120142" cy="646331"/>
          </a:xfrm>
          <a:prstGeom prst="rect">
            <a:avLst/>
          </a:prstGeom>
          <a:noFill/>
        </p:spPr>
        <p:txBody>
          <a:bodyPr wrap="square" rtlCol="0">
            <a:spAutoFit/>
          </a:bodyPr>
          <a:lstStyle/>
          <a:p>
            <a:pPr algn="ctr"/>
            <a:r>
              <a:rPr lang="fr-FR" sz="1200" dirty="0">
                <a:solidFill>
                  <a:srgbClr val="7030A0"/>
                </a:solidFill>
              </a:rPr>
              <a:t>Le scolyte de l'orme (</a:t>
            </a:r>
            <a:r>
              <a:rPr lang="fr-FR" sz="1200" dirty="0" err="1">
                <a:solidFill>
                  <a:srgbClr val="7030A0"/>
                </a:solidFill>
              </a:rPr>
              <a:t>Scolytus</a:t>
            </a:r>
            <a:r>
              <a:rPr lang="fr-FR" sz="1200" dirty="0">
                <a:solidFill>
                  <a:srgbClr val="7030A0"/>
                </a:solidFill>
              </a:rPr>
              <a:t> </a:t>
            </a:r>
            <a:r>
              <a:rPr lang="fr-FR" sz="1200" dirty="0" err="1">
                <a:solidFill>
                  <a:srgbClr val="7030A0"/>
                </a:solidFill>
              </a:rPr>
              <a:t>scolytus</a:t>
            </a:r>
            <a:r>
              <a:rPr lang="fr-FR" sz="1200" dirty="0">
                <a:solidFill>
                  <a:srgbClr val="7030A0"/>
                </a:solidFill>
              </a:rPr>
              <a:t>) (sous-famille des </a:t>
            </a:r>
            <a:r>
              <a:rPr lang="fr-FR" sz="1200" dirty="0" err="1">
                <a:solidFill>
                  <a:srgbClr val="7030A0"/>
                </a:solidFill>
              </a:rPr>
              <a:t>Scolytinae</a:t>
            </a:r>
            <a:r>
              <a:rPr lang="fr-FR" sz="1200" dirty="0">
                <a:solidFill>
                  <a:srgbClr val="7030A0"/>
                </a:solidFill>
              </a:rPr>
              <a:t>), vecteur de la maladie, la </a:t>
            </a:r>
            <a:r>
              <a:rPr lang="fr-FR" sz="1200" i="1" dirty="0">
                <a:solidFill>
                  <a:srgbClr val="7030A0"/>
                </a:solidFill>
              </a:rPr>
              <a:t>graphiose de l’orme</a:t>
            </a:r>
            <a:r>
              <a:rPr lang="fr-FR" sz="1200" dirty="0">
                <a:solidFill>
                  <a:srgbClr val="7030A0"/>
                </a:solidFill>
              </a:rPr>
              <a:t>, causée par le champignon </a:t>
            </a:r>
            <a:r>
              <a:rPr lang="fr-FR" sz="1200" i="1" dirty="0" err="1">
                <a:solidFill>
                  <a:srgbClr val="7030A0"/>
                </a:solidFill>
              </a:rPr>
              <a:t>Ophiostoma</a:t>
            </a:r>
            <a:r>
              <a:rPr lang="fr-FR" sz="1200" i="1" dirty="0">
                <a:solidFill>
                  <a:srgbClr val="7030A0"/>
                </a:solidFill>
              </a:rPr>
              <a:t> </a:t>
            </a:r>
            <a:r>
              <a:rPr lang="fr-FR" sz="1200" i="1" dirty="0" err="1">
                <a:solidFill>
                  <a:srgbClr val="7030A0"/>
                </a:solidFill>
              </a:rPr>
              <a:t>ulmi</a:t>
            </a:r>
            <a:r>
              <a:rPr lang="fr-FR" sz="1200" dirty="0">
                <a:solidFill>
                  <a:srgbClr val="7030A0"/>
                </a:solidFill>
              </a:rPr>
              <a:t>.</a:t>
            </a:r>
          </a:p>
        </p:txBody>
      </p:sp>
      <p:sp>
        <p:nvSpPr>
          <p:cNvPr id="52" name="ZoneTexte 51">
            <a:extLst>
              <a:ext uri="{FF2B5EF4-FFF2-40B4-BE49-F238E27FC236}">
                <a16:creationId xmlns:a16="http://schemas.microsoft.com/office/drawing/2014/main" id="{14B84F0E-34B4-4AF3-A7C1-CB226A0E332D}"/>
              </a:ext>
            </a:extLst>
          </p:cNvPr>
          <p:cNvSpPr txBox="1"/>
          <p:nvPr/>
        </p:nvSpPr>
        <p:spPr>
          <a:xfrm>
            <a:off x="368848" y="1547153"/>
            <a:ext cx="3923638" cy="369332"/>
          </a:xfrm>
          <a:prstGeom prst="rect">
            <a:avLst/>
          </a:prstGeom>
          <a:noFill/>
        </p:spPr>
        <p:txBody>
          <a:bodyPr wrap="none" rtlCol="0">
            <a:spAutoFit/>
          </a:bodyPr>
          <a:lstStyle/>
          <a:p>
            <a:r>
              <a:rPr lang="fr-FR" b="1" dirty="0">
                <a:solidFill>
                  <a:srgbClr val="7030A0"/>
                </a:solidFill>
              </a:rPr>
              <a:t>Ravageurs ou </a:t>
            </a:r>
            <a:r>
              <a:rPr lang="fr-FR" b="1" dirty="0" err="1">
                <a:solidFill>
                  <a:srgbClr val="7030A0"/>
                </a:solidFill>
              </a:rPr>
              <a:t>bioagresseurs</a:t>
            </a:r>
            <a:r>
              <a:rPr lang="fr-FR" b="1" dirty="0">
                <a:solidFill>
                  <a:srgbClr val="7030A0"/>
                </a:solidFill>
              </a:rPr>
              <a:t> (exemples)</a:t>
            </a:r>
          </a:p>
        </p:txBody>
      </p:sp>
    </p:spTree>
    <p:extLst>
      <p:ext uri="{BB962C8B-B14F-4D97-AF65-F5344CB8AC3E}">
        <p14:creationId xmlns:p14="http://schemas.microsoft.com/office/powerpoint/2010/main" val="2208773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13B32E80-E7C4-4186-85BC-2BEE4FA4ADF1}"/>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B9319331-FF00-48BB-8E19-F6898582599A}"/>
              </a:ext>
            </a:extLst>
          </p:cNvPr>
          <p:cNvSpPr>
            <a:spLocks noChangeArrowheads="1"/>
          </p:cNvSpPr>
          <p:nvPr/>
        </p:nvSpPr>
        <p:spPr bwMode="auto">
          <a:xfrm>
            <a:off x="215899" y="806823"/>
            <a:ext cx="1055250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u="sng" dirty="0">
                <a:solidFill>
                  <a:srgbClr val="9900CC"/>
                </a:solidFill>
                <a:latin typeface="Arial" panose="020B0604020202020204" pitchFamily="34" charset="0"/>
                <a:cs typeface="Arial" panose="020B0604020202020204" pitchFamily="34" charset="0"/>
              </a:rPr>
              <a:t>II. Sommaire (suite et fin)</a:t>
            </a:r>
            <a:endParaRPr lang="fr-FR" altLang="fr-FR" sz="1800" u="sng" dirty="0">
              <a:solidFill>
                <a:srgbClr val="9900CC"/>
              </a:solidFill>
              <a:latin typeface="Arial" panose="020B0604020202020204" pitchFamily="34" charset="0"/>
              <a:cs typeface="Arial" panose="020B0604020202020204" pitchFamily="34" charset="0"/>
            </a:endParaRPr>
          </a:p>
          <a:p>
            <a:pPr algn="just" eaLnBrk="1" hangingPunct="1">
              <a:spcBef>
                <a:spcPct val="0"/>
              </a:spcBef>
              <a:buFontTx/>
              <a:buNone/>
            </a:pPr>
            <a:endParaRPr lang="fr-FR" altLang="fr-FR" sz="1600" dirty="0">
              <a:solidFill>
                <a:srgbClr val="9900CC"/>
              </a:solidFill>
            </a:endParaRPr>
          </a:p>
          <a:p>
            <a:pPr algn="just">
              <a:spcBef>
                <a:spcPct val="0"/>
              </a:spcBef>
              <a:buNone/>
            </a:pPr>
            <a:endParaRPr lang="fr-FR" altLang="fr-FR" sz="1600" dirty="0">
              <a:solidFill>
                <a:srgbClr val="6600CC"/>
              </a:solidFill>
            </a:endParaRPr>
          </a:p>
          <a:p>
            <a:pPr algn="just" eaLnBrk="1" hangingPunct="1">
              <a:spcBef>
                <a:spcPct val="0"/>
              </a:spcBef>
              <a:buFontTx/>
              <a:buNone/>
            </a:pPr>
            <a:endParaRPr lang="fr-FR" altLang="fr-FR" sz="1600" dirty="0">
              <a:solidFill>
                <a:srgbClr val="6600CC"/>
              </a:solidFill>
            </a:endParaRPr>
          </a:p>
        </p:txBody>
      </p:sp>
      <p:sp>
        <p:nvSpPr>
          <p:cNvPr id="5" name="ZoneTexte 4">
            <a:extLst>
              <a:ext uri="{FF2B5EF4-FFF2-40B4-BE49-F238E27FC236}">
                <a16:creationId xmlns:a16="http://schemas.microsoft.com/office/drawing/2014/main" id="{B45C9E40-933E-4D05-8893-448BD03FD2BE}"/>
              </a:ext>
            </a:extLst>
          </p:cNvPr>
          <p:cNvSpPr txBox="1"/>
          <p:nvPr/>
        </p:nvSpPr>
        <p:spPr>
          <a:xfrm>
            <a:off x="215899" y="1331782"/>
            <a:ext cx="6158381" cy="5262979"/>
          </a:xfrm>
          <a:prstGeom prst="rect">
            <a:avLst/>
          </a:prstGeom>
          <a:noFill/>
        </p:spPr>
        <p:txBody>
          <a:bodyPr wrap="square" rtlCol="0">
            <a:spAutoFit/>
          </a:bodyPr>
          <a:lstStyle/>
          <a:p>
            <a:r>
              <a:rPr lang="fr-FR" altLang="fr-FR" sz="1600" dirty="0">
                <a:solidFill>
                  <a:srgbClr val="7030A0"/>
                </a:solidFill>
              </a:rPr>
              <a:t>Annexe 9 : préparation du purin de neem</a:t>
            </a:r>
          </a:p>
          <a:p>
            <a:r>
              <a:rPr lang="fr-FR" sz="1600" dirty="0">
                <a:solidFill>
                  <a:srgbClr val="7030A0"/>
                </a:solidFill>
              </a:rPr>
              <a:t>Annexe 10 : plantes biopesticides africaines</a:t>
            </a:r>
          </a:p>
          <a:p>
            <a:r>
              <a:rPr lang="fr-FR" sz="1600" dirty="0">
                <a:solidFill>
                  <a:srgbClr val="7030A0"/>
                </a:solidFill>
              </a:rPr>
              <a:t>Annexe 11 : Régulation des populations</a:t>
            </a:r>
          </a:p>
          <a:p>
            <a:r>
              <a:rPr lang="fr-FR" sz="1600" dirty="0">
                <a:solidFill>
                  <a:srgbClr val="7030A0"/>
                </a:solidFill>
              </a:rPr>
              <a:t>Annexe 12 : Déroulement d’un programme de recherche en lutte biologique classique </a:t>
            </a:r>
          </a:p>
          <a:p>
            <a:r>
              <a:rPr lang="fr-FR" sz="1600" dirty="0">
                <a:solidFill>
                  <a:srgbClr val="7030A0"/>
                </a:solidFill>
              </a:rPr>
              <a:t>Annexe 13 : Recettes maison contre les ravageurs et les maladies </a:t>
            </a:r>
          </a:p>
          <a:p>
            <a:r>
              <a:rPr lang="fr-FR" sz="1600" dirty="0">
                <a:solidFill>
                  <a:srgbClr val="7030A0"/>
                </a:solidFill>
              </a:rPr>
              <a:t>Annexe 14 : Glossaire </a:t>
            </a:r>
          </a:p>
          <a:p>
            <a:r>
              <a:rPr lang="fr-FR" sz="1600" dirty="0">
                <a:solidFill>
                  <a:srgbClr val="7030A0"/>
                </a:solidFill>
              </a:rPr>
              <a:t>Annexe 15 : Lexique de la lutte biologique</a:t>
            </a:r>
          </a:p>
          <a:p>
            <a:r>
              <a:rPr lang="fr-FR" sz="1600" dirty="0">
                <a:solidFill>
                  <a:srgbClr val="7030A0"/>
                </a:solidFill>
              </a:rPr>
              <a:t>Annexe 16 : Associations</a:t>
            </a:r>
          </a:p>
          <a:p>
            <a:r>
              <a:rPr lang="fr-FR" sz="1600" dirty="0">
                <a:solidFill>
                  <a:srgbClr val="7030A0"/>
                </a:solidFill>
              </a:rPr>
              <a:t>Annexe 17 : Organismes étatiques spécialisées dans la lutte biologique</a:t>
            </a:r>
          </a:p>
          <a:p>
            <a:r>
              <a:rPr lang="fr-FR" sz="1600" dirty="0">
                <a:solidFill>
                  <a:srgbClr val="7030A0"/>
                </a:solidFill>
              </a:rPr>
              <a:t>Annexe 18 : Sociétés spécialisées dans la lutte biologique</a:t>
            </a:r>
          </a:p>
          <a:p>
            <a:r>
              <a:rPr lang="fr-FR" sz="1600" dirty="0">
                <a:solidFill>
                  <a:srgbClr val="7030A0"/>
                </a:solidFill>
              </a:rPr>
              <a:t>Annexe 19 : Bibliographie</a:t>
            </a:r>
          </a:p>
          <a:p>
            <a:r>
              <a:rPr lang="fr-FR" sz="1600" dirty="0">
                <a:solidFill>
                  <a:srgbClr val="7030A0"/>
                </a:solidFill>
              </a:rPr>
              <a:t>A19.1. Livres</a:t>
            </a:r>
          </a:p>
          <a:p>
            <a:r>
              <a:rPr lang="fr-FR" sz="1600" dirty="0">
                <a:solidFill>
                  <a:srgbClr val="7030A0"/>
                </a:solidFill>
              </a:rPr>
              <a:t>A19.2. Revues</a:t>
            </a:r>
          </a:p>
          <a:p>
            <a:r>
              <a:rPr lang="fr-FR" sz="1600" dirty="0">
                <a:solidFill>
                  <a:srgbClr val="7030A0"/>
                </a:solidFill>
              </a:rPr>
              <a:t>A19.3. Articles</a:t>
            </a:r>
          </a:p>
          <a:p>
            <a:r>
              <a:rPr lang="fr-FR" sz="1600" dirty="0">
                <a:solidFill>
                  <a:srgbClr val="7030A0"/>
                </a:solidFill>
              </a:rPr>
              <a:t>A19.4. Diaporamas</a:t>
            </a:r>
          </a:p>
          <a:p>
            <a:r>
              <a:rPr lang="fr-FR" sz="1600" dirty="0">
                <a:solidFill>
                  <a:srgbClr val="7030A0"/>
                </a:solidFill>
              </a:rPr>
              <a:t>A19.5. Sites web</a:t>
            </a:r>
          </a:p>
          <a:p>
            <a:r>
              <a:rPr lang="fr-FR" sz="1600" dirty="0">
                <a:solidFill>
                  <a:srgbClr val="7030A0"/>
                </a:solidFill>
              </a:rPr>
              <a:t>Annexe 20 : Comparaison entre les méthodes de lutte en protection des plantes </a:t>
            </a:r>
          </a:p>
          <a:p>
            <a:r>
              <a:rPr lang="fr-FR" sz="1600" dirty="0">
                <a:solidFill>
                  <a:srgbClr val="7030A0"/>
                </a:solidFill>
              </a:rPr>
              <a:t>Annexe 21 : Le problème des limaces</a:t>
            </a:r>
          </a:p>
          <a:p>
            <a:r>
              <a:rPr lang="fr-FR" sz="1600" dirty="0">
                <a:solidFill>
                  <a:srgbClr val="7030A0"/>
                </a:solidFill>
              </a:rPr>
              <a:t>Annexe 22 : Bio-productions et leurs utilisations dans le monde</a:t>
            </a:r>
          </a:p>
        </p:txBody>
      </p:sp>
      <p:sp>
        <p:nvSpPr>
          <p:cNvPr id="14" name="Espace réservé du numéro de diapositive 1">
            <a:extLst>
              <a:ext uri="{FF2B5EF4-FFF2-40B4-BE49-F238E27FC236}">
                <a16:creationId xmlns:a16="http://schemas.microsoft.com/office/drawing/2014/main" id="{EE8EFD5C-3456-41C0-84B5-3856FDED8870}"/>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6</a:t>
            </a:fld>
            <a:endParaRPr lang="fr-FR" altLang="fr-FR" sz="1200">
              <a:solidFill>
                <a:srgbClr val="898989"/>
              </a:solidFill>
              <a:latin typeface="Times New Roman" panose="02020603050405020304" pitchFamily="18" charset="0"/>
            </a:endParaRPr>
          </a:p>
        </p:txBody>
      </p:sp>
      <p:sp>
        <p:nvSpPr>
          <p:cNvPr id="7" name="Rectangle 6">
            <a:extLst>
              <a:ext uri="{FF2B5EF4-FFF2-40B4-BE49-F238E27FC236}">
                <a16:creationId xmlns:a16="http://schemas.microsoft.com/office/drawing/2014/main" id="{2001CE34-8278-4CD1-BFD9-CC6FBC99BCAA}"/>
              </a:ext>
            </a:extLst>
          </p:cNvPr>
          <p:cNvSpPr/>
          <p:nvPr/>
        </p:nvSpPr>
        <p:spPr>
          <a:xfrm>
            <a:off x="7343924" y="6240990"/>
            <a:ext cx="4610342" cy="461665"/>
          </a:xfrm>
          <a:prstGeom prst="rect">
            <a:avLst/>
          </a:prstGeom>
        </p:spPr>
        <p:txBody>
          <a:bodyPr wrap="square">
            <a:spAutoFit/>
          </a:bodyPr>
          <a:lstStyle/>
          <a:p>
            <a:r>
              <a:rPr lang="fr-FR" sz="1200" dirty="0">
                <a:solidFill>
                  <a:srgbClr val="7030A0"/>
                </a:solidFill>
              </a:rPr>
              <a:t>Source : </a:t>
            </a:r>
            <a:r>
              <a:rPr lang="fr-FR" sz="1200" i="1" dirty="0">
                <a:solidFill>
                  <a:srgbClr val="7030A0"/>
                </a:solidFill>
              </a:rPr>
              <a:t>Les auxiliaires dans les cultures tropicales / </a:t>
            </a:r>
            <a:r>
              <a:rPr lang="fr-FR" sz="1200" i="1" dirty="0" err="1">
                <a:solidFill>
                  <a:srgbClr val="7030A0"/>
                </a:solidFill>
              </a:rPr>
              <a:t>Beneficials</a:t>
            </a:r>
            <a:r>
              <a:rPr lang="fr-FR" sz="1200" i="1" dirty="0">
                <a:solidFill>
                  <a:srgbClr val="7030A0"/>
                </a:solidFill>
              </a:rPr>
              <a:t> in Tropical </a:t>
            </a:r>
            <a:r>
              <a:rPr lang="fr-FR" sz="1200" i="1" dirty="0" err="1">
                <a:solidFill>
                  <a:srgbClr val="7030A0"/>
                </a:solidFill>
              </a:rPr>
              <a:t>Crops</a:t>
            </a:r>
            <a:r>
              <a:rPr lang="fr-FR" sz="1200" dirty="0">
                <a:solidFill>
                  <a:srgbClr val="7030A0"/>
                </a:solidFill>
              </a:rPr>
              <a:t>, Jean-Paul </a:t>
            </a:r>
            <a:r>
              <a:rPr lang="fr-FR" sz="1200" dirty="0" err="1">
                <a:solidFill>
                  <a:srgbClr val="7030A0"/>
                </a:solidFill>
              </a:rPr>
              <a:t>Bournier</a:t>
            </a:r>
            <a:r>
              <a:rPr lang="fr-FR" sz="1200" dirty="0">
                <a:solidFill>
                  <a:srgbClr val="7030A0"/>
                </a:solidFill>
              </a:rPr>
              <a:t>, Bruno Michel, Ed. </a:t>
            </a:r>
            <a:r>
              <a:rPr lang="fr-FR" sz="1200" dirty="0" err="1">
                <a:solidFill>
                  <a:srgbClr val="7030A0"/>
                </a:solidFill>
              </a:rPr>
              <a:t>Quae</a:t>
            </a:r>
            <a:r>
              <a:rPr lang="fr-FR" sz="1200" dirty="0">
                <a:solidFill>
                  <a:srgbClr val="7030A0"/>
                </a:solidFill>
              </a:rPr>
              <a:t>, 1997.</a:t>
            </a:r>
          </a:p>
        </p:txBody>
      </p:sp>
      <p:pic>
        <p:nvPicPr>
          <p:cNvPr id="8" name="Image 7" descr="Une image contenant insecte, animal&#10;&#10;Description générée avec un niveau de confiance très élevé">
            <a:extLst>
              <a:ext uri="{FF2B5EF4-FFF2-40B4-BE49-F238E27FC236}">
                <a16:creationId xmlns:a16="http://schemas.microsoft.com/office/drawing/2014/main" id="{3CE35148-A930-49A6-BBC7-586605F7F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6531" y="1168731"/>
            <a:ext cx="1609725" cy="1362075"/>
          </a:xfrm>
          <a:prstGeom prst="rect">
            <a:avLst/>
          </a:prstGeom>
        </p:spPr>
      </p:pic>
      <p:pic>
        <p:nvPicPr>
          <p:cNvPr id="10" name="Image 9" descr="Une image contenant animal, assis, table, insecte&#10;&#10;Description générée avec un niveau de confiance élevé">
            <a:extLst>
              <a:ext uri="{FF2B5EF4-FFF2-40B4-BE49-F238E27FC236}">
                <a16:creationId xmlns:a16="http://schemas.microsoft.com/office/drawing/2014/main" id="{455DFDD0-7FF9-43DE-AA4D-C869F31E4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9095" y="962683"/>
            <a:ext cx="1657350" cy="2076450"/>
          </a:xfrm>
          <a:prstGeom prst="rect">
            <a:avLst/>
          </a:prstGeom>
        </p:spPr>
      </p:pic>
      <p:pic>
        <p:nvPicPr>
          <p:cNvPr id="12" name="Image 11" descr="Une image contenant animal, insecte, herbe, chien&#10;&#10;Description générée avec un niveau de confiance très élevé">
            <a:extLst>
              <a:ext uri="{FF2B5EF4-FFF2-40B4-BE49-F238E27FC236}">
                <a16:creationId xmlns:a16="http://schemas.microsoft.com/office/drawing/2014/main" id="{DCCD17EA-EADB-4D42-B66F-0396B261C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292" y="4008680"/>
            <a:ext cx="1533525" cy="1495425"/>
          </a:xfrm>
          <a:prstGeom prst="rect">
            <a:avLst/>
          </a:prstGeom>
        </p:spPr>
      </p:pic>
      <p:pic>
        <p:nvPicPr>
          <p:cNvPr id="15" name="Image 14" descr="Une image contenant arbre, animal, insecte, extérieur&#10;&#10;Description générée avec un niveau de confiance très élevé">
            <a:extLst>
              <a:ext uri="{FF2B5EF4-FFF2-40B4-BE49-F238E27FC236}">
                <a16:creationId xmlns:a16="http://schemas.microsoft.com/office/drawing/2014/main" id="{D785514D-54B6-4EC3-9134-A4346016A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858" y="3494330"/>
            <a:ext cx="1438275" cy="2009775"/>
          </a:xfrm>
          <a:prstGeom prst="rect">
            <a:avLst/>
          </a:prstGeom>
        </p:spPr>
      </p:pic>
      <p:sp>
        <p:nvSpPr>
          <p:cNvPr id="16" name="Rectangle 15">
            <a:extLst>
              <a:ext uri="{FF2B5EF4-FFF2-40B4-BE49-F238E27FC236}">
                <a16:creationId xmlns:a16="http://schemas.microsoft.com/office/drawing/2014/main" id="{08019C67-B9F4-43E0-A611-9C05202A93C6}"/>
              </a:ext>
            </a:extLst>
          </p:cNvPr>
          <p:cNvSpPr/>
          <p:nvPr/>
        </p:nvSpPr>
        <p:spPr>
          <a:xfrm>
            <a:off x="8963711" y="5560685"/>
            <a:ext cx="2586032" cy="461665"/>
          </a:xfrm>
          <a:prstGeom prst="rect">
            <a:avLst/>
          </a:prstGeom>
        </p:spPr>
        <p:txBody>
          <a:bodyPr wrap="square">
            <a:spAutoFit/>
          </a:bodyPr>
          <a:lstStyle/>
          <a:p>
            <a:pPr algn="ctr"/>
            <a:r>
              <a:rPr lang="fr-FR" sz="1200" i="1" dirty="0">
                <a:solidFill>
                  <a:srgbClr val="7030A0"/>
                </a:solidFill>
              </a:rPr>
              <a:t>Polistes</a:t>
            </a:r>
            <a:r>
              <a:rPr lang="fr-FR" sz="1200" dirty="0">
                <a:solidFill>
                  <a:srgbClr val="7030A0"/>
                </a:solidFill>
              </a:rPr>
              <a:t> ayant capturé une larve d'</a:t>
            </a:r>
            <a:r>
              <a:rPr lang="fr-FR" sz="1200" i="1" dirty="0" err="1">
                <a:solidFill>
                  <a:srgbClr val="7030A0"/>
                </a:solidFill>
              </a:rPr>
              <a:t>Anthonomus</a:t>
            </a:r>
            <a:r>
              <a:rPr lang="fr-FR" sz="1200" i="1" dirty="0">
                <a:solidFill>
                  <a:srgbClr val="7030A0"/>
                </a:solidFill>
              </a:rPr>
              <a:t> grandis</a:t>
            </a:r>
          </a:p>
        </p:txBody>
      </p:sp>
      <p:sp>
        <p:nvSpPr>
          <p:cNvPr id="17" name="Rectangle 16">
            <a:extLst>
              <a:ext uri="{FF2B5EF4-FFF2-40B4-BE49-F238E27FC236}">
                <a16:creationId xmlns:a16="http://schemas.microsoft.com/office/drawing/2014/main" id="{461A0C34-74AE-4DF6-B90E-17174E7895A8}"/>
              </a:ext>
            </a:extLst>
          </p:cNvPr>
          <p:cNvSpPr/>
          <p:nvPr/>
        </p:nvSpPr>
        <p:spPr>
          <a:xfrm>
            <a:off x="6949858" y="5584245"/>
            <a:ext cx="1167564" cy="276999"/>
          </a:xfrm>
          <a:prstGeom prst="rect">
            <a:avLst/>
          </a:prstGeom>
        </p:spPr>
        <p:txBody>
          <a:bodyPr wrap="none">
            <a:spAutoFit/>
          </a:bodyPr>
          <a:lstStyle/>
          <a:p>
            <a:pPr algn="ctr"/>
            <a:r>
              <a:rPr lang="fr-FR" sz="1200" i="1" dirty="0" err="1">
                <a:solidFill>
                  <a:srgbClr val="7030A0"/>
                </a:solidFill>
              </a:rPr>
              <a:t>Geocoris</a:t>
            </a:r>
            <a:r>
              <a:rPr lang="fr-FR" sz="1200" dirty="0">
                <a:solidFill>
                  <a:srgbClr val="7030A0"/>
                </a:solidFill>
              </a:rPr>
              <a:t> adulte</a:t>
            </a:r>
          </a:p>
        </p:txBody>
      </p:sp>
      <p:sp>
        <p:nvSpPr>
          <p:cNvPr id="18" name="Rectangle 17">
            <a:extLst>
              <a:ext uri="{FF2B5EF4-FFF2-40B4-BE49-F238E27FC236}">
                <a16:creationId xmlns:a16="http://schemas.microsoft.com/office/drawing/2014/main" id="{220A84CC-9579-4411-9760-2BB63D449B05}"/>
              </a:ext>
            </a:extLst>
          </p:cNvPr>
          <p:cNvSpPr/>
          <p:nvPr/>
        </p:nvSpPr>
        <p:spPr>
          <a:xfrm>
            <a:off x="6590286" y="2667331"/>
            <a:ext cx="2637389" cy="276999"/>
          </a:xfrm>
          <a:prstGeom prst="rect">
            <a:avLst/>
          </a:prstGeom>
        </p:spPr>
        <p:txBody>
          <a:bodyPr wrap="none">
            <a:spAutoFit/>
          </a:bodyPr>
          <a:lstStyle/>
          <a:p>
            <a:pPr algn="ctr"/>
            <a:r>
              <a:rPr lang="fr-FR" sz="1200" i="1" dirty="0" err="1">
                <a:solidFill>
                  <a:srgbClr val="7030A0"/>
                </a:solidFill>
              </a:rPr>
              <a:t>Probergrothius</a:t>
            </a:r>
            <a:r>
              <a:rPr lang="fr-FR" sz="1200" dirty="0">
                <a:solidFill>
                  <a:srgbClr val="7030A0"/>
                </a:solidFill>
              </a:rPr>
              <a:t> prédateur de </a:t>
            </a:r>
            <a:r>
              <a:rPr lang="fr-FR" sz="1200" i="1" dirty="0" err="1">
                <a:solidFill>
                  <a:srgbClr val="7030A0"/>
                </a:solidFill>
              </a:rPr>
              <a:t>Dysdercus</a:t>
            </a:r>
            <a:endParaRPr lang="fr-FR" sz="1200" i="1" dirty="0">
              <a:solidFill>
                <a:srgbClr val="7030A0"/>
              </a:solidFill>
            </a:endParaRPr>
          </a:p>
        </p:txBody>
      </p:sp>
      <p:sp>
        <p:nvSpPr>
          <p:cNvPr id="19" name="Rectangle 18">
            <a:extLst>
              <a:ext uri="{FF2B5EF4-FFF2-40B4-BE49-F238E27FC236}">
                <a16:creationId xmlns:a16="http://schemas.microsoft.com/office/drawing/2014/main" id="{2637E508-B123-4FD8-88E6-D373BBE6230D}"/>
              </a:ext>
            </a:extLst>
          </p:cNvPr>
          <p:cNvSpPr/>
          <p:nvPr/>
        </p:nvSpPr>
        <p:spPr>
          <a:xfrm>
            <a:off x="9227675" y="3132701"/>
            <a:ext cx="2729529" cy="276999"/>
          </a:xfrm>
          <a:prstGeom prst="rect">
            <a:avLst/>
          </a:prstGeom>
        </p:spPr>
        <p:txBody>
          <a:bodyPr wrap="none">
            <a:spAutoFit/>
          </a:bodyPr>
          <a:lstStyle/>
          <a:p>
            <a:pPr algn="ctr"/>
            <a:r>
              <a:rPr lang="fr-FR" sz="1200" i="1" dirty="0" err="1">
                <a:solidFill>
                  <a:srgbClr val="7030A0"/>
                </a:solidFill>
              </a:rPr>
              <a:t>Glypsus</a:t>
            </a:r>
            <a:r>
              <a:rPr lang="fr-FR" sz="1200" dirty="0">
                <a:solidFill>
                  <a:srgbClr val="7030A0"/>
                </a:solidFill>
              </a:rPr>
              <a:t> avec une chenille de </a:t>
            </a:r>
            <a:r>
              <a:rPr lang="fr-FR" sz="1200" i="1" dirty="0" err="1">
                <a:solidFill>
                  <a:srgbClr val="7030A0"/>
                </a:solidFill>
              </a:rPr>
              <a:t>Spodoptera</a:t>
            </a:r>
            <a:endParaRPr lang="fr-FR" sz="1200" i="1" dirty="0">
              <a:solidFill>
                <a:srgbClr val="7030A0"/>
              </a:solidFill>
            </a:endParaRPr>
          </a:p>
        </p:txBody>
      </p:sp>
    </p:spTree>
    <p:extLst>
      <p:ext uri="{BB962C8B-B14F-4D97-AF65-F5344CB8AC3E}">
        <p14:creationId xmlns:p14="http://schemas.microsoft.com/office/powerpoint/2010/main" val="29938357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E3C89779-A2CD-4643-AD53-ED380B69E679}"/>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FA639636-3C67-4965-8E9E-5B60BF443191}"/>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ZoneTexte 3">
            <a:extLst>
              <a:ext uri="{FF2B5EF4-FFF2-40B4-BE49-F238E27FC236}">
                <a16:creationId xmlns:a16="http://schemas.microsoft.com/office/drawing/2014/main" id="{E65DBE01-FFA9-4413-BC2E-A47FC636300D}"/>
              </a:ext>
            </a:extLst>
          </p:cNvPr>
          <p:cNvSpPr txBox="1"/>
          <p:nvPr/>
        </p:nvSpPr>
        <p:spPr>
          <a:xfrm>
            <a:off x="200789" y="1095376"/>
            <a:ext cx="2892703" cy="369332"/>
          </a:xfrm>
          <a:prstGeom prst="rect">
            <a:avLst/>
          </a:prstGeom>
          <a:noFill/>
        </p:spPr>
        <p:txBody>
          <a:bodyPr wrap="square" rtlCol="0">
            <a:spAutoFit/>
          </a:bodyPr>
          <a:lstStyle/>
          <a:p>
            <a:r>
              <a:rPr lang="fr-FR" b="1" dirty="0">
                <a:solidFill>
                  <a:srgbClr val="7030A0"/>
                </a:solidFill>
              </a:rPr>
              <a:t>5.9. Applications pratiques </a:t>
            </a:r>
          </a:p>
        </p:txBody>
      </p:sp>
      <p:sp>
        <p:nvSpPr>
          <p:cNvPr id="5" name="ZoneTexte 4">
            <a:extLst>
              <a:ext uri="{FF2B5EF4-FFF2-40B4-BE49-F238E27FC236}">
                <a16:creationId xmlns:a16="http://schemas.microsoft.com/office/drawing/2014/main" id="{D7E41ABB-91B6-4B30-9B29-37D5FFE733BB}"/>
              </a:ext>
            </a:extLst>
          </p:cNvPr>
          <p:cNvSpPr txBox="1">
            <a:spLocks noChangeArrowheads="1"/>
          </p:cNvSpPr>
          <p:nvPr/>
        </p:nvSpPr>
        <p:spPr bwMode="auto">
          <a:xfrm>
            <a:off x="4474266" y="3229528"/>
            <a:ext cx="425018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dirty="0">
                <a:solidFill>
                  <a:srgbClr val="7030A0"/>
                </a:solidFill>
                <a:latin typeface="Arial" panose="020B0604020202020204" pitchFamily="34" charset="0"/>
              </a:rPr>
              <a:t>Ses atouts :</a:t>
            </a:r>
          </a:p>
          <a:p>
            <a:pPr eaLnBrk="1" hangingPunct="1">
              <a:spcBef>
                <a:spcPct val="0"/>
              </a:spcBef>
              <a:buFontTx/>
              <a:buNone/>
            </a:pPr>
            <a:r>
              <a:rPr lang="fr-FR" altLang="fr-FR" sz="1600" dirty="0">
                <a:solidFill>
                  <a:srgbClr val="7030A0"/>
                </a:solidFill>
                <a:latin typeface="Arial" panose="020B0604020202020204" pitchFamily="34" charset="0"/>
              </a:rPr>
              <a:t>• peut être appliqué dans plusieurs cultures</a:t>
            </a:r>
          </a:p>
          <a:p>
            <a:pPr eaLnBrk="1" hangingPunct="1">
              <a:spcBef>
                <a:spcPct val="0"/>
              </a:spcBef>
              <a:buFontTx/>
              <a:buNone/>
            </a:pPr>
            <a:r>
              <a:rPr lang="fr-FR" altLang="fr-FR" sz="1600" dirty="0">
                <a:solidFill>
                  <a:srgbClr val="7030A0"/>
                </a:solidFill>
                <a:latin typeface="Arial" panose="020B0604020202020204" pitchFamily="34" charset="0"/>
              </a:rPr>
              <a:t>• bon comportement de recherche</a:t>
            </a:r>
          </a:p>
          <a:p>
            <a:pPr eaLnBrk="1" hangingPunct="1">
              <a:spcBef>
                <a:spcPct val="0"/>
              </a:spcBef>
              <a:buFontTx/>
              <a:buNone/>
            </a:pPr>
            <a:r>
              <a:rPr lang="fr-FR" altLang="fr-FR" sz="1600" dirty="0">
                <a:solidFill>
                  <a:srgbClr val="7030A0"/>
                </a:solidFill>
                <a:latin typeface="Arial" panose="020B0604020202020204" pitchFamily="34" charset="0"/>
              </a:rPr>
              <a:t>• les pupes parasitées sont bien visibles</a:t>
            </a:r>
          </a:p>
          <a:p>
            <a:pPr eaLnBrk="1" hangingPunct="1">
              <a:spcBef>
                <a:spcPct val="0"/>
              </a:spcBef>
              <a:buFontTx/>
              <a:buNone/>
            </a:pPr>
            <a:r>
              <a:rPr lang="fr-FR" altLang="fr-FR" sz="1600" dirty="0">
                <a:solidFill>
                  <a:srgbClr val="7030A0"/>
                </a:solidFill>
                <a:latin typeface="Arial" panose="020B0604020202020204" pitchFamily="34" charset="0"/>
              </a:rPr>
              <a:t>• prédation de l'hôte</a:t>
            </a:r>
          </a:p>
          <a:p>
            <a:pPr eaLnBrk="1" hangingPunct="1">
              <a:spcBef>
                <a:spcPct val="0"/>
              </a:spcBef>
              <a:buFontTx/>
              <a:buNone/>
            </a:pPr>
            <a:r>
              <a:rPr lang="fr-FR" altLang="fr-FR" sz="1600" dirty="0">
                <a:solidFill>
                  <a:srgbClr val="7030A0"/>
                </a:solidFill>
                <a:latin typeface="Arial" panose="020B0604020202020204" pitchFamily="34" charset="0"/>
              </a:rPr>
              <a:t>• méthode de lâcher très pratique</a:t>
            </a:r>
          </a:p>
          <a:p>
            <a:pPr eaLnBrk="1" hangingPunct="1">
              <a:spcBef>
                <a:spcPct val="0"/>
              </a:spcBef>
              <a:buFontTx/>
              <a:buNone/>
            </a:pPr>
            <a:r>
              <a:rPr lang="fr-FR" altLang="fr-FR" sz="1600" dirty="0">
                <a:solidFill>
                  <a:srgbClr val="7030A0"/>
                </a:solidFill>
                <a:latin typeface="Arial" panose="020B0604020202020204" pitchFamily="34" charset="0"/>
              </a:rPr>
              <a:t>• économique</a:t>
            </a:r>
          </a:p>
        </p:txBody>
      </p:sp>
      <p:sp>
        <p:nvSpPr>
          <p:cNvPr id="6" name="ZoneTexte 5">
            <a:extLst>
              <a:ext uri="{FF2B5EF4-FFF2-40B4-BE49-F238E27FC236}">
                <a16:creationId xmlns:a16="http://schemas.microsoft.com/office/drawing/2014/main" id="{59B3693D-33C5-4726-B61B-C9DCB7B44DA4}"/>
              </a:ext>
            </a:extLst>
          </p:cNvPr>
          <p:cNvSpPr txBox="1">
            <a:spLocks noChangeArrowheads="1"/>
          </p:cNvSpPr>
          <p:nvPr/>
        </p:nvSpPr>
        <p:spPr bwMode="auto">
          <a:xfrm>
            <a:off x="-1" y="4941888"/>
            <a:ext cx="121920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7030A0"/>
                </a:solidFill>
                <a:latin typeface="Arial" panose="020B0604020202020204" pitchFamily="34" charset="0"/>
              </a:rPr>
              <a:t>Les précautions à prendre :</a:t>
            </a:r>
          </a:p>
          <a:p>
            <a:pPr algn="just" eaLnBrk="1" hangingPunct="1">
              <a:spcBef>
                <a:spcPct val="0"/>
              </a:spcBef>
              <a:buFontTx/>
              <a:buNone/>
            </a:pPr>
            <a:r>
              <a:rPr lang="fr-FR" altLang="fr-FR" sz="1800" dirty="0">
                <a:solidFill>
                  <a:srgbClr val="7030A0"/>
                </a:solidFill>
                <a:latin typeface="Arial" panose="020B0604020202020204" pitchFamily="34" charset="0"/>
              </a:rPr>
              <a:t>En dessous de 18°C, </a:t>
            </a:r>
            <a:r>
              <a:rPr lang="fr-FR" altLang="fr-FR" sz="1800" i="1" dirty="0" err="1">
                <a:solidFill>
                  <a:srgbClr val="7030A0"/>
                </a:solidFill>
                <a:latin typeface="Arial" panose="020B0604020202020204" pitchFamily="34" charset="0"/>
              </a:rPr>
              <a:t>Encarsia</a:t>
            </a:r>
            <a:r>
              <a:rPr lang="fr-FR" altLang="fr-FR" sz="1800" dirty="0">
                <a:solidFill>
                  <a:srgbClr val="7030A0"/>
                </a:solidFill>
                <a:latin typeface="Arial" panose="020B0604020202020204" pitchFamily="34" charset="0"/>
              </a:rPr>
              <a:t> ne vole plus et son comportement de recherche est très limité. </a:t>
            </a:r>
          </a:p>
          <a:p>
            <a:pPr algn="just" eaLnBrk="1" hangingPunct="1">
              <a:spcBef>
                <a:spcPct val="0"/>
              </a:spcBef>
              <a:buFontTx/>
              <a:buNone/>
            </a:pPr>
            <a:r>
              <a:rPr lang="fr-FR" altLang="fr-FR" sz="1800" dirty="0">
                <a:solidFill>
                  <a:srgbClr val="7030A0"/>
                </a:solidFill>
                <a:latin typeface="Arial" panose="020B0604020202020204" pitchFamily="34" charset="0"/>
              </a:rPr>
              <a:t>Au-dessus de 30°C la durée de vie des adultes se réduit considérablement.</a:t>
            </a:r>
          </a:p>
          <a:p>
            <a:pPr algn="just" eaLnBrk="1" hangingPunct="1">
              <a:spcBef>
                <a:spcPct val="0"/>
              </a:spcBef>
              <a:buFontTx/>
              <a:buNone/>
            </a:pPr>
            <a:r>
              <a:rPr lang="fr-FR" altLang="fr-FR" sz="1800" dirty="0">
                <a:solidFill>
                  <a:srgbClr val="7030A0"/>
                </a:solidFill>
                <a:latin typeface="Arial" panose="020B0604020202020204" pitchFamily="34" charset="0"/>
              </a:rPr>
              <a:t>Certains produits phytosanitaires (ex. des </a:t>
            </a:r>
            <a:r>
              <a:rPr lang="fr-FR" altLang="fr-FR" sz="1800" dirty="0" err="1">
                <a:solidFill>
                  <a:srgbClr val="7030A0"/>
                </a:solidFill>
                <a:latin typeface="Arial" panose="020B0604020202020204" pitchFamily="34" charset="0"/>
              </a:rPr>
              <a:t>pyrethroides</a:t>
            </a:r>
            <a:r>
              <a:rPr lang="fr-FR" altLang="fr-FR" sz="1800" dirty="0">
                <a:solidFill>
                  <a:srgbClr val="7030A0"/>
                </a:solidFill>
                <a:latin typeface="Arial" panose="020B0604020202020204" pitchFamily="34" charset="0"/>
              </a:rPr>
              <a:t>) peuvent avoir un effet très persistant sur </a:t>
            </a:r>
            <a:r>
              <a:rPr lang="fr-FR" altLang="fr-FR" sz="1800" i="1" dirty="0" err="1">
                <a:solidFill>
                  <a:srgbClr val="7030A0"/>
                </a:solidFill>
                <a:latin typeface="Arial" panose="020B0604020202020204" pitchFamily="34" charset="0"/>
              </a:rPr>
              <a:t>Encarsia</a:t>
            </a:r>
            <a:r>
              <a:rPr lang="fr-FR" altLang="fr-FR" sz="1800" dirty="0">
                <a:solidFill>
                  <a:srgbClr val="7030A0"/>
                </a:solidFill>
                <a:latin typeface="Arial" panose="020B0604020202020204" pitchFamily="34" charset="0"/>
              </a:rPr>
              <a:t>.</a:t>
            </a:r>
          </a:p>
          <a:p>
            <a:pPr algn="just" eaLnBrk="1" hangingPunct="1">
              <a:spcBef>
                <a:spcPct val="0"/>
              </a:spcBef>
              <a:buFontTx/>
              <a:buNone/>
            </a:pPr>
            <a:r>
              <a:rPr lang="fr-FR" altLang="fr-FR" sz="1800" dirty="0">
                <a:solidFill>
                  <a:srgbClr val="7030A0"/>
                </a:solidFill>
                <a:latin typeface="Arial" panose="020B0604020202020204" pitchFamily="34" charset="0"/>
              </a:rPr>
              <a:t>Si on lâche </a:t>
            </a:r>
            <a:r>
              <a:rPr lang="fr-FR" altLang="fr-FR" sz="1800" i="1" dirty="0" err="1">
                <a:solidFill>
                  <a:srgbClr val="7030A0"/>
                </a:solidFill>
                <a:latin typeface="Arial" panose="020B0604020202020204" pitchFamily="34" charset="0"/>
              </a:rPr>
              <a:t>Encarsia</a:t>
            </a:r>
            <a:r>
              <a:rPr lang="fr-FR" altLang="fr-FR" sz="1800" dirty="0">
                <a:solidFill>
                  <a:srgbClr val="7030A0"/>
                </a:solidFill>
                <a:latin typeface="Arial" panose="020B0604020202020204" pitchFamily="34" charset="0"/>
              </a:rPr>
              <a:t> trop tard, le miellat sur la feuille empêchera la mobilité </a:t>
            </a:r>
            <a:r>
              <a:rPr lang="fr-FR" altLang="fr-FR" sz="1800" i="1" dirty="0">
                <a:solidFill>
                  <a:srgbClr val="7030A0"/>
                </a:solidFill>
                <a:latin typeface="Arial" panose="020B0604020202020204" pitchFamily="34" charset="0"/>
              </a:rPr>
              <a:t>d'</a:t>
            </a:r>
            <a:r>
              <a:rPr lang="fr-FR" altLang="fr-FR" sz="1800" i="1" dirty="0" err="1">
                <a:solidFill>
                  <a:srgbClr val="7030A0"/>
                </a:solidFill>
                <a:latin typeface="Arial" panose="020B0604020202020204" pitchFamily="34" charset="0"/>
              </a:rPr>
              <a:t>Encarsia</a:t>
            </a:r>
            <a:r>
              <a:rPr lang="fr-FR" altLang="fr-FR" sz="1800" dirty="0">
                <a:solidFill>
                  <a:srgbClr val="7030A0"/>
                </a:solidFill>
                <a:latin typeface="Arial" panose="020B0604020202020204" pitchFamily="34" charset="0"/>
              </a:rPr>
              <a:t> et par conséquent le parasitisme. En effeuillant trop tôt, on peut enlever des pupes récemment parasitées.</a:t>
            </a:r>
          </a:p>
        </p:txBody>
      </p:sp>
      <p:pic>
        <p:nvPicPr>
          <p:cNvPr id="7" name="Image 6" descr="conditionnementParasitoides.jpg">
            <a:extLst>
              <a:ext uri="{FF2B5EF4-FFF2-40B4-BE49-F238E27FC236}">
                <a16:creationId xmlns:a16="http://schemas.microsoft.com/office/drawing/2014/main" id="{060E9747-E2BA-4BD9-B27F-86C89D02FB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2026" y="1811122"/>
            <a:ext cx="1142757" cy="200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Encarsia_formosa.jpg">
            <a:extLst>
              <a:ext uri="{FF2B5EF4-FFF2-40B4-BE49-F238E27FC236}">
                <a16:creationId xmlns:a16="http://schemas.microsoft.com/office/drawing/2014/main" id="{D43616D0-B557-44B2-B688-6746C52C52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3516" y="2221467"/>
            <a:ext cx="907619" cy="123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descr="tomate2.jpg">
            <a:extLst>
              <a:ext uri="{FF2B5EF4-FFF2-40B4-BE49-F238E27FC236}">
                <a16:creationId xmlns:a16="http://schemas.microsoft.com/office/drawing/2014/main" id="{F792B1A6-0839-4C78-90DD-A400512EC3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53372" y="3167656"/>
            <a:ext cx="1365777" cy="174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E18E899D-A4A5-4596-BD64-FF8DA8103C3E}"/>
              </a:ext>
            </a:extLst>
          </p:cNvPr>
          <p:cNvSpPr>
            <a:spLocks noChangeArrowheads="1"/>
          </p:cNvSpPr>
          <p:nvPr/>
        </p:nvSpPr>
        <p:spPr bwMode="auto">
          <a:xfrm>
            <a:off x="250825" y="3573463"/>
            <a:ext cx="23764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a:solidFill>
                  <a:srgbClr val="7030A0"/>
                </a:solidFill>
                <a:latin typeface="Arial" panose="020B0604020202020204" pitchFamily="34" charset="0"/>
                <a:hlinkClick r:id="rId5"/>
              </a:rPr>
              <a:t>http://www.agroparistech.fr/IMG/pdf/Spataro_lutteBio.pdf</a:t>
            </a:r>
            <a:r>
              <a:rPr lang="fr-FR" altLang="fr-FR" sz="1200">
                <a:solidFill>
                  <a:srgbClr val="7030A0"/>
                </a:solidFill>
                <a:latin typeface="Arial" panose="020B0604020202020204" pitchFamily="34" charset="0"/>
              </a:rPr>
              <a:t> </a:t>
            </a:r>
          </a:p>
        </p:txBody>
      </p:sp>
      <p:sp>
        <p:nvSpPr>
          <p:cNvPr id="11" name="Rectangle 10">
            <a:extLst>
              <a:ext uri="{FF2B5EF4-FFF2-40B4-BE49-F238E27FC236}">
                <a16:creationId xmlns:a16="http://schemas.microsoft.com/office/drawing/2014/main" id="{FC2FADB6-8DF5-4971-A3BB-C1155E41B0D7}"/>
              </a:ext>
            </a:extLst>
          </p:cNvPr>
          <p:cNvSpPr/>
          <p:nvPr/>
        </p:nvSpPr>
        <p:spPr>
          <a:xfrm>
            <a:off x="200789" y="1419028"/>
            <a:ext cx="8943211" cy="1785104"/>
          </a:xfrm>
          <a:prstGeom prst="rect">
            <a:avLst/>
          </a:prstGeom>
        </p:spPr>
        <p:txBody>
          <a:bodyPr wrap="square">
            <a:spAutoFit/>
          </a:bodyPr>
          <a:lstStyle/>
          <a:p>
            <a:pPr algn="just">
              <a:spcBef>
                <a:spcPct val="0"/>
              </a:spcBef>
            </a:pPr>
            <a:r>
              <a:rPr lang="fr-FR" altLang="fr-FR" b="1" dirty="0">
                <a:solidFill>
                  <a:srgbClr val="7030A0"/>
                </a:solidFill>
                <a:latin typeface="Arial" panose="020B0604020202020204" pitchFamily="34" charset="0"/>
              </a:rPr>
              <a:t>Utilisation d'</a:t>
            </a:r>
            <a:r>
              <a:rPr lang="fr-FR" altLang="fr-FR" b="1" i="1" dirty="0" err="1">
                <a:solidFill>
                  <a:srgbClr val="7030A0"/>
                </a:solidFill>
                <a:latin typeface="Arial" panose="020B0604020202020204" pitchFamily="34" charset="0"/>
              </a:rPr>
              <a:t>Encarsia</a:t>
            </a:r>
            <a:r>
              <a:rPr lang="fr-FR" altLang="fr-FR" b="1" i="1" dirty="0">
                <a:solidFill>
                  <a:srgbClr val="7030A0"/>
                </a:solidFill>
                <a:latin typeface="Arial" panose="020B0604020202020204" pitchFamily="34" charset="0"/>
              </a:rPr>
              <a:t> </a:t>
            </a:r>
            <a:r>
              <a:rPr lang="fr-FR" altLang="fr-FR" b="1" i="1" dirty="0" err="1">
                <a:solidFill>
                  <a:srgbClr val="7030A0"/>
                </a:solidFill>
                <a:latin typeface="Arial" panose="020B0604020202020204" pitchFamily="34" charset="0"/>
              </a:rPr>
              <a:t>formosa</a:t>
            </a:r>
            <a:r>
              <a:rPr lang="fr-FR" altLang="fr-FR" b="1" i="1" dirty="0">
                <a:solidFill>
                  <a:srgbClr val="7030A0"/>
                </a:solidFill>
                <a:latin typeface="Arial" panose="020B0604020202020204" pitchFamily="34" charset="0"/>
              </a:rPr>
              <a:t> </a:t>
            </a:r>
            <a:r>
              <a:rPr lang="fr-FR" altLang="fr-FR" b="1" dirty="0">
                <a:solidFill>
                  <a:srgbClr val="7030A0"/>
                </a:solidFill>
                <a:latin typeface="Arial" panose="020B0604020202020204" pitchFamily="34" charset="0"/>
              </a:rPr>
              <a:t>contre l’aleurode </a:t>
            </a:r>
            <a:r>
              <a:rPr lang="fr-FR" altLang="fr-FR" dirty="0">
                <a:solidFill>
                  <a:srgbClr val="7030A0"/>
                </a:solidFill>
                <a:latin typeface="Arial" panose="020B0604020202020204" pitchFamily="34" charset="0"/>
              </a:rPr>
              <a:t>:</a:t>
            </a:r>
          </a:p>
          <a:p>
            <a:pPr>
              <a:spcBef>
                <a:spcPct val="0"/>
              </a:spcBef>
            </a:pPr>
            <a:r>
              <a:rPr lang="fr-FR" altLang="fr-FR" i="1" dirty="0" err="1">
                <a:solidFill>
                  <a:srgbClr val="7030A0"/>
                </a:solidFill>
                <a:latin typeface="Arial" panose="020B0604020202020204" pitchFamily="34" charset="0"/>
              </a:rPr>
              <a:t>Encarsia</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formosa</a:t>
            </a:r>
            <a:r>
              <a:rPr lang="fr-FR" altLang="fr-FR" i="1" dirty="0">
                <a:solidFill>
                  <a:srgbClr val="7030A0"/>
                </a:solidFill>
                <a:latin typeface="Arial" panose="020B0604020202020204" pitchFamily="34" charset="0"/>
              </a:rPr>
              <a:t> : </a:t>
            </a:r>
            <a:r>
              <a:rPr lang="fr-FR" altLang="fr-FR" i="1" dirty="0" err="1">
                <a:solidFill>
                  <a:srgbClr val="7030A0"/>
                </a:solidFill>
                <a:latin typeface="Arial" panose="020B0604020202020204" pitchFamily="34" charset="0"/>
              </a:rPr>
              <a:t>microhyménoptère</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endoparasitoïde</a:t>
            </a:r>
            <a:r>
              <a:rPr lang="fr-FR" altLang="fr-FR" i="1" dirty="0">
                <a:solidFill>
                  <a:srgbClr val="7030A0"/>
                </a:solidFill>
                <a:latin typeface="Arial" panose="020B0604020202020204" pitchFamily="34" charset="0"/>
              </a:rPr>
              <a:t> solitaire des larves d’aleurode</a:t>
            </a:r>
          </a:p>
          <a:p>
            <a:pPr>
              <a:spcBef>
                <a:spcPct val="0"/>
              </a:spcBef>
            </a:pPr>
            <a:r>
              <a:rPr lang="fr-FR" altLang="fr-FR" dirty="0">
                <a:solidFill>
                  <a:srgbClr val="7030A0"/>
                </a:solidFill>
                <a:latin typeface="Arial" panose="020B0604020202020204" pitchFamily="34" charset="0"/>
              </a:rPr>
              <a:t>Auxiliaire le plus utilisé en France</a:t>
            </a:r>
          </a:p>
          <a:p>
            <a:pPr>
              <a:spcBef>
                <a:spcPct val="0"/>
              </a:spcBef>
            </a:pPr>
            <a:r>
              <a:rPr lang="fr-FR" altLang="fr-FR" b="1" dirty="0">
                <a:solidFill>
                  <a:srgbClr val="7030A0"/>
                </a:solidFill>
                <a:latin typeface="Arial" panose="020B0604020202020204" pitchFamily="34" charset="0"/>
              </a:rPr>
              <a:t>Application :</a:t>
            </a:r>
          </a:p>
          <a:p>
            <a:pPr>
              <a:spcBef>
                <a:spcPct val="0"/>
              </a:spcBef>
            </a:pPr>
            <a:r>
              <a:rPr lang="fr-FR" altLang="fr-FR" dirty="0">
                <a:solidFill>
                  <a:srgbClr val="7030A0"/>
                </a:solidFill>
                <a:latin typeface="Arial" panose="020B0604020202020204" pitchFamily="34" charset="0"/>
              </a:rPr>
              <a:t>Livré sous forme de pupes d'aleurodes parasitées présentées</a:t>
            </a:r>
          </a:p>
          <a:p>
            <a:pPr>
              <a:spcBef>
                <a:spcPct val="0"/>
              </a:spcBef>
            </a:pPr>
            <a:r>
              <a:rPr lang="fr-FR" altLang="fr-FR" dirty="0">
                <a:solidFill>
                  <a:srgbClr val="7030A0"/>
                </a:solidFill>
                <a:latin typeface="Arial" panose="020B0604020202020204" pitchFamily="34" charset="0"/>
              </a:rPr>
              <a:t>sur des petites cartes qu'il suffit d'accrocher sur la plante.</a:t>
            </a:r>
          </a:p>
        </p:txBody>
      </p:sp>
      <p:sp>
        <p:nvSpPr>
          <p:cNvPr id="12" name="Espace réservé du numéro de diapositive 1">
            <a:extLst>
              <a:ext uri="{FF2B5EF4-FFF2-40B4-BE49-F238E27FC236}">
                <a16:creationId xmlns:a16="http://schemas.microsoft.com/office/drawing/2014/main" id="{9AE7BE74-E8B7-4D53-A3D3-E888DDF96184}"/>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60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728742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AF94E2D9-86A2-48ED-8104-7940AA3D6B4E}"/>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8BB72A79-1176-4B3A-A1FB-CCF06A5A6C69}"/>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ZoneTexte 3">
            <a:extLst>
              <a:ext uri="{FF2B5EF4-FFF2-40B4-BE49-F238E27FC236}">
                <a16:creationId xmlns:a16="http://schemas.microsoft.com/office/drawing/2014/main" id="{D1FB95D5-3202-462D-8EF3-E5D77673C058}"/>
              </a:ext>
            </a:extLst>
          </p:cNvPr>
          <p:cNvSpPr txBox="1"/>
          <p:nvPr/>
        </p:nvSpPr>
        <p:spPr>
          <a:xfrm>
            <a:off x="200789" y="1095376"/>
            <a:ext cx="3973178" cy="369332"/>
          </a:xfrm>
          <a:prstGeom prst="rect">
            <a:avLst/>
          </a:prstGeom>
          <a:noFill/>
        </p:spPr>
        <p:txBody>
          <a:bodyPr wrap="square" rtlCol="0">
            <a:spAutoFit/>
          </a:bodyPr>
          <a:lstStyle/>
          <a:p>
            <a:r>
              <a:rPr lang="fr-FR" b="1" dirty="0">
                <a:solidFill>
                  <a:srgbClr val="7030A0"/>
                </a:solidFill>
              </a:rPr>
              <a:t>5.9. Applications pratiques (suite) </a:t>
            </a:r>
          </a:p>
        </p:txBody>
      </p:sp>
      <p:sp>
        <p:nvSpPr>
          <p:cNvPr id="5" name="Rectangle 4">
            <a:extLst>
              <a:ext uri="{FF2B5EF4-FFF2-40B4-BE49-F238E27FC236}">
                <a16:creationId xmlns:a16="http://schemas.microsoft.com/office/drawing/2014/main" id="{1A8F8A75-8719-4790-91CA-E0625F5CB5C7}"/>
              </a:ext>
            </a:extLst>
          </p:cNvPr>
          <p:cNvSpPr>
            <a:spLocks noChangeArrowheads="1"/>
          </p:cNvSpPr>
          <p:nvPr/>
        </p:nvSpPr>
        <p:spPr bwMode="auto">
          <a:xfrm>
            <a:off x="612775" y="3500438"/>
            <a:ext cx="36718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i="1" dirty="0" err="1">
                <a:solidFill>
                  <a:srgbClr val="7030A0"/>
                </a:solidFill>
                <a:latin typeface="Arial" panose="020B0604020202020204" pitchFamily="34" charset="0"/>
              </a:rPr>
              <a:t>Amblyseius</a:t>
            </a:r>
            <a:r>
              <a:rPr lang="fr-FR" altLang="fr-FR" sz="1800" i="1" dirty="0">
                <a:solidFill>
                  <a:srgbClr val="7030A0"/>
                </a:solidFill>
                <a:latin typeface="Arial" panose="020B0604020202020204" pitchFamily="34" charset="0"/>
              </a:rPr>
              <a:t> </a:t>
            </a:r>
            <a:r>
              <a:rPr lang="fr-FR" altLang="fr-FR" sz="1800" i="1" dirty="0" err="1">
                <a:solidFill>
                  <a:srgbClr val="7030A0"/>
                </a:solidFill>
                <a:latin typeface="Arial" panose="020B0604020202020204" pitchFamily="34" charset="0"/>
              </a:rPr>
              <a:t>cucumeris</a:t>
            </a:r>
            <a:r>
              <a:rPr lang="fr-FR" altLang="fr-FR" sz="1800" i="1" dirty="0">
                <a:solidFill>
                  <a:srgbClr val="7030A0"/>
                </a:solidFill>
                <a:latin typeface="Arial" panose="020B0604020202020204" pitchFamily="34" charset="0"/>
              </a:rPr>
              <a:t> est un</a:t>
            </a:r>
          </a:p>
          <a:p>
            <a:pPr eaLnBrk="1" hangingPunct="1">
              <a:spcBef>
                <a:spcPct val="0"/>
              </a:spcBef>
              <a:buFontTx/>
              <a:buNone/>
            </a:pPr>
            <a:r>
              <a:rPr lang="fr-FR" altLang="fr-FR" sz="1800" dirty="0">
                <a:solidFill>
                  <a:srgbClr val="7030A0"/>
                </a:solidFill>
                <a:latin typeface="Arial" panose="020B0604020202020204" pitchFamily="34" charset="0"/>
              </a:rPr>
              <a:t>acarien qui se nourrit des larves</a:t>
            </a:r>
          </a:p>
          <a:p>
            <a:pPr eaLnBrk="1" hangingPunct="1">
              <a:spcBef>
                <a:spcPct val="0"/>
              </a:spcBef>
              <a:buFontTx/>
              <a:buNone/>
            </a:pPr>
            <a:r>
              <a:rPr lang="fr-FR" altLang="fr-FR" sz="1800" dirty="0">
                <a:solidFill>
                  <a:srgbClr val="7030A0"/>
                </a:solidFill>
                <a:latin typeface="Arial" panose="020B0604020202020204" pitchFamily="34" charset="0"/>
              </a:rPr>
              <a:t>du thrips </a:t>
            </a:r>
            <a:r>
              <a:rPr lang="fr-FR" altLang="fr-FR" sz="1800" i="1" dirty="0">
                <a:solidFill>
                  <a:srgbClr val="7030A0"/>
                </a:solidFill>
                <a:latin typeface="Arial" panose="020B0604020202020204" pitchFamily="34" charset="0"/>
              </a:rPr>
              <a:t>F. occidentalis</a:t>
            </a:r>
          </a:p>
          <a:p>
            <a:pPr eaLnBrk="1" hangingPunct="1">
              <a:spcBef>
                <a:spcPct val="0"/>
              </a:spcBef>
              <a:buFontTx/>
              <a:buNone/>
            </a:pPr>
            <a:r>
              <a:rPr lang="fr-FR" altLang="fr-FR" sz="1800" dirty="0">
                <a:solidFill>
                  <a:srgbClr val="7030A0"/>
                </a:solidFill>
                <a:latin typeface="Arial" panose="020B0604020202020204" pitchFamily="34" charset="0"/>
              </a:rPr>
              <a:t>• En serre, semble plus efficace</a:t>
            </a:r>
          </a:p>
          <a:p>
            <a:pPr eaLnBrk="1" hangingPunct="1">
              <a:spcBef>
                <a:spcPct val="0"/>
              </a:spcBef>
              <a:buFontTx/>
              <a:buNone/>
            </a:pPr>
            <a:r>
              <a:rPr lang="fr-FR" altLang="fr-FR" sz="1800" dirty="0">
                <a:solidFill>
                  <a:srgbClr val="7030A0"/>
                </a:solidFill>
                <a:latin typeface="Arial" panose="020B0604020202020204" pitchFamily="34" charset="0"/>
              </a:rPr>
              <a:t>que les punaises prédatrices</a:t>
            </a:r>
          </a:p>
          <a:p>
            <a:pPr eaLnBrk="1" hangingPunct="1">
              <a:spcBef>
                <a:spcPct val="0"/>
              </a:spcBef>
              <a:buFontTx/>
              <a:buNone/>
            </a:pPr>
            <a:r>
              <a:rPr lang="fr-FR" altLang="fr-FR" sz="1800" dirty="0">
                <a:solidFill>
                  <a:srgbClr val="7030A0"/>
                </a:solidFill>
                <a:latin typeface="Arial" panose="020B0604020202020204" pitchFamily="34" charset="0"/>
              </a:rPr>
              <a:t>• vendu conditionné en sachet à</a:t>
            </a:r>
          </a:p>
          <a:p>
            <a:pPr eaLnBrk="1" hangingPunct="1">
              <a:spcBef>
                <a:spcPct val="0"/>
              </a:spcBef>
              <a:buFontTx/>
              <a:buNone/>
            </a:pPr>
            <a:r>
              <a:rPr lang="fr-FR" altLang="fr-FR" sz="1800" dirty="0">
                <a:solidFill>
                  <a:srgbClr val="7030A0"/>
                </a:solidFill>
                <a:latin typeface="Arial" panose="020B0604020202020204" pitchFamily="34" charset="0"/>
              </a:rPr>
              <a:t>libération progressive</a:t>
            </a:r>
          </a:p>
        </p:txBody>
      </p:sp>
      <p:pic>
        <p:nvPicPr>
          <p:cNvPr id="6" name="Image 5" descr="Amblyseius_cucumeris.jpg">
            <a:extLst>
              <a:ext uri="{FF2B5EF4-FFF2-40B4-BE49-F238E27FC236}">
                <a16:creationId xmlns:a16="http://schemas.microsoft.com/office/drawing/2014/main" id="{69FFEF79-6C6F-48A2-BA5F-F230EFB5C8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636838"/>
            <a:ext cx="6477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descr="Amblyseius_cucumeris2.jpg">
            <a:extLst>
              <a:ext uri="{FF2B5EF4-FFF2-40B4-BE49-F238E27FC236}">
                <a16:creationId xmlns:a16="http://schemas.microsoft.com/office/drawing/2014/main" id="{BDA3258D-7B6C-4A90-AC02-F08A90736C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284538"/>
            <a:ext cx="11049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sachet.jpg">
            <a:extLst>
              <a:ext uri="{FF2B5EF4-FFF2-40B4-BE49-F238E27FC236}">
                <a16:creationId xmlns:a16="http://schemas.microsoft.com/office/drawing/2014/main" id="{2E9F8BE3-F2D9-47C3-BF6F-6B96E0D448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4652963"/>
            <a:ext cx="11334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necteur droit avec flèche 8">
            <a:extLst>
              <a:ext uri="{FF2B5EF4-FFF2-40B4-BE49-F238E27FC236}">
                <a16:creationId xmlns:a16="http://schemas.microsoft.com/office/drawing/2014/main" id="{2E133241-3E88-41E6-A104-F2666494807D}"/>
              </a:ext>
            </a:extLst>
          </p:cNvPr>
          <p:cNvCxnSpPr/>
          <p:nvPr/>
        </p:nvCxnSpPr>
        <p:spPr>
          <a:xfrm flipV="1">
            <a:off x="1765300" y="3213100"/>
            <a:ext cx="0" cy="3603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9A91921D-377C-4F8D-B2CD-103B117683E7}"/>
              </a:ext>
            </a:extLst>
          </p:cNvPr>
          <p:cNvCxnSpPr/>
          <p:nvPr/>
        </p:nvCxnSpPr>
        <p:spPr>
          <a:xfrm flipV="1">
            <a:off x="3132138" y="5445125"/>
            <a:ext cx="64928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FC2A71CD-CEC9-4D4E-8DD9-4819A9617448}"/>
              </a:ext>
            </a:extLst>
          </p:cNvPr>
          <p:cNvCxnSpPr/>
          <p:nvPr/>
        </p:nvCxnSpPr>
        <p:spPr>
          <a:xfrm flipV="1">
            <a:off x="3636963" y="4221163"/>
            <a:ext cx="6477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0">
            <a:extLst>
              <a:ext uri="{FF2B5EF4-FFF2-40B4-BE49-F238E27FC236}">
                <a16:creationId xmlns:a16="http://schemas.microsoft.com/office/drawing/2014/main" id="{F8E6A1EC-F28A-41C5-829B-CF475A04B396}"/>
              </a:ext>
            </a:extLst>
          </p:cNvPr>
          <p:cNvSpPr>
            <a:spLocks noChangeArrowheads="1"/>
          </p:cNvSpPr>
          <p:nvPr/>
        </p:nvSpPr>
        <p:spPr bwMode="auto">
          <a:xfrm>
            <a:off x="4572000" y="623728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a:solidFill>
                  <a:srgbClr val="7030A0"/>
                </a:solidFill>
                <a:latin typeface="Arial" panose="020B0604020202020204" pitchFamily="34" charset="0"/>
                <a:hlinkClick r:id="rId5"/>
              </a:rPr>
              <a:t>http://www.agroparistech.fr/IMG/pdf/Spataro_lutteBio.pdf</a:t>
            </a:r>
            <a:r>
              <a:rPr lang="fr-FR" altLang="fr-FR" sz="1200">
                <a:solidFill>
                  <a:srgbClr val="7030A0"/>
                </a:solidFill>
                <a:latin typeface="Arial" panose="020B0604020202020204" pitchFamily="34" charset="0"/>
              </a:rPr>
              <a:t> </a:t>
            </a:r>
          </a:p>
        </p:txBody>
      </p:sp>
      <p:sp>
        <p:nvSpPr>
          <p:cNvPr id="13" name="Rectangle 12">
            <a:extLst>
              <a:ext uri="{FF2B5EF4-FFF2-40B4-BE49-F238E27FC236}">
                <a16:creationId xmlns:a16="http://schemas.microsoft.com/office/drawing/2014/main" id="{6205ABD3-D613-4B78-A826-80E840459D6B}"/>
              </a:ext>
            </a:extLst>
          </p:cNvPr>
          <p:cNvSpPr/>
          <p:nvPr/>
        </p:nvSpPr>
        <p:spPr>
          <a:xfrm>
            <a:off x="225034" y="1548369"/>
            <a:ext cx="4275529" cy="369332"/>
          </a:xfrm>
          <a:prstGeom prst="rect">
            <a:avLst/>
          </a:prstGeom>
        </p:spPr>
        <p:txBody>
          <a:bodyPr wrap="none">
            <a:spAutoFit/>
          </a:bodyPr>
          <a:lstStyle/>
          <a:p>
            <a:pPr algn="just">
              <a:spcBef>
                <a:spcPct val="0"/>
              </a:spcBef>
            </a:pPr>
            <a:r>
              <a:rPr lang="fr-FR" altLang="fr-FR" b="1" dirty="0">
                <a:solidFill>
                  <a:srgbClr val="7030A0"/>
                </a:solidFill>
                <a:latin typeface="Arial" panose="020B0604020202020204" pitchFamily="34" charset="0"/>
              </a:rPr>
              <a:t>Acariens prédateurs contre les thrips</a:t>
            </a:r>
          </a:p>
        </p:txBody>
      </p:sp>
      <p:sp>
        <p:nvSpPr>
          <p:cNvPr id="14" name="Espace réservé du numéro de diapositive 1">
            <a:extLst>
              <a:ext uri="{FF2B5EF4-FFF2-40B4-BE49-F238E27FC236}">
                <a16:creationId xmlns:a16="http://schemas.microsoft.com/office/drawing/2014/main" id="{499CE09C-C1DD-44E4-A8BC-5D0110B26EF5}"/>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61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3675584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948A386-F612-476A-BC14-219F31C5FD72}"/>
              </a:ext>
            </a:extLst>
          </p:cNvPr>
          <p:cNvSpPr>
            <a:spLocks noChangeArrowheads="1"/>
          </p:cNvSpPr>
          <p:nvPr/>
        </p:nvSpPr>
        <p:spPr bwMode="auto">
          <a:xfrm>
            <a:off x="200789" y="2034690"/>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7030A0"/>
                </a:solidFill>
                <a:latin typeface="Arial" panose="020B0604020202020204" pitchFamily="34" charset="0"/>
              </a:rPr>
              <a:t>Exemple de la lutte contre </a:t>
            </a:r>
            <a:r>
              <a:rPr lang="fr-FR" altLang="fr-FR" sz="1800" i="1" dirty="0">
                <a:solidFill>
                  <a:srgbClr val="7030A0"/>
                </a:solidFill>
                <a:latin typeface="Arial" panose="020B0604020202020204" pitchFamily="34" charset="0"/>
              </a:rPr>
              <a:t>Aphis </a:t>
            </a:r>
            <a:r>
              <a:rPr lang="fr-FR" altLang="fr-FR" sz="1800" i="1" dirty="0" err="1">
                <a:solidFill>
                  <a:srgbClr val="7030A0"/>
                </a:solidFill>
                <a:latin typeface="Arial" panose="020B0604020202020204" pitchFamily="34" charset="0"/>
              </a:rPr>
              <a:t>gossypii</a:t>
            </a:r>
            <a:r>
              <a:rPr lang="fr-FR" altLang="fr-FR" sz="1800" i="1" dirty="0">
                <a:solidFill>
                  <a:srgbClr val="7030A0"/>
                </a:solidFill>
                <a:latin typeface="Arial" panose="020B0604020202020204" pitchFamily="34" charset="0"/>
              </a:rPr>
              <a:t> </a:t>
            </a:r>
            <a:r>
              <a:rPr lang="fr-FR" altLang="fr-FR" sz="1800" dirty="0">
                <a:solidFill>
                  <a:srgbClr val="7030A0"/>
                </a:solidFill>
                <a:latin typeface="Arial" panose="020B0604020202020204" pitchFamily="34" charset="0"/>
              </a:rPr>
              <a:t>par </a:t>
            </a:r>
            <a:r>
              <a:rPr lang="fr-FR" altLang="fr-FR" sz="1800" i="1" dirty="0">
                <a:solidFill>
                  <a:srgbClr val="7030A0"/>
                </a:solidFill>
                <a:latin typeface="Arial" panose="020B0604020202020204" pitchFamily="34" charset="0"/>
              </a:rPr>
              <a:t>Aphidius </a:t>
            </a:r>
            <a:r>
              <a:rPr lang="fr-FR" altLang="fr-FR" sz="1800" i="1" dirty="0" err="1">
                <a:solidFill>
                  <a:srgbClr val="7030A0"/>
                </a:solidFill>
                <a:latin typeface="Arial" panose="020B0604020202020204" pitchFamily="34" charset="0"/>
              </a:rPr>
              <a:t>colemani</a:t>
            </a:r>
            <a:endParaRPr lang="fr-FR" altLang="fr-FR" sz="1800" i="1" dirty="0">
              <a:solidFill>
                <a:srgbClr val="7030A0"/>
              </a:solidFill>
              <a:latin typeface="Arial" panose="020B0604020202020204" pitchFamily="34" charset="0"/>
            </a:endParaRPr>
          </a:p>
        </p:txBody>
      </p:sp>
      <p:sp>
        <p:nvSpPr>
          <p:cNvPr id="3" name="Rectangle 12">
            <a:extLst>
              <a:ext uri="{FF2B5EF4-FFF2-40B4-BE49-F238E27FC236}">
                <a16:creationId xmlns:a16="http://schemas.microsoft.com/office/drawing/2014/main" id="{EDADE910-39CD-49B4-B02B-64C5F7796919}"/>
              </a:ext>
            </a:extLst>
          </p:cNvPr>
          <p:cNvSpPr>
            <a:spLocks noChangeArrowheads="1"/>
          </p:cNvSpPr>
          <p:nvPr/>
        </p:nvSpPr>
        <p:spPr bwMode="auto">
          <a:xfrm>
            <a:off x="3419475" y="2420938"/>
            <a:ext cx="5473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7030A0"/>
                </a:solidFill>
                <a:latin typeface="Arial" panose="020B0604020202020204" pitchFamily="34" charset="0"/>
              </a:rPr>
              <a:t>Les plantes relais infestées par </a:t>
            </a:r>
            <a:r>
              <a:rPr lang="fr-FR" altLang="fr-FR" sz="1800" i="1">
                <a:solidFill>
                  <a:srgbClr val="7030A0"/>
                </a:solidFill>
                <a:latin typeface="Arial" panose="020B0604020202020204" pitchFamily="34" charset="0"/>
              </a:rPr>
              <a:t>Acyrthosiphon pisum sont placées dans les serres </a:t>
            </a:r>
            <a:r>
              <a:rPr lang="fr-FR" altLang="fr-FR" sz="1800">
                <a:solidFill>
                  <a:srgbClr val="7030A0"/>
                </a:solidFill>
                <a:latin typeface="Arial" panose="020B0604020202020204" pitchFamily="34" charset="0"/>
              </a:rPr>
              <a:t>dès le démarrage de la culture</a:t>
            </a:r>
          </a:p>
          <a:p>
            <a:pPr eaLnBrk="1" hangingPunct="1">
              <a:spcBef>
                <a:spcPct val="0"/>
              </a:spcBef>
              <a:buFontTx/>
              <a:buNone/>
            </a:pPr>
            <a:r>
              <a:rPr lang="fr-FR" altLang="fr-FR" sz="1800">
                <a:solidFill>
                  <a:srgbClr val="7030A0"/>
                </a:solidFill>
                <a:latin typeface="Arial" panose="020B0604020202020204" pitchFamily="34" charset="0"/>
              </a:rPr>
              <a:t>• Le parasitoïde </a:t>
            </a:r>
            <a:r>
              <a:rPr lang="fr-FR" altLang="fr-FR" sz="1800" i="1">
                <a:solidFill>
                  <a:srgbClr val="7030A0"/>
                </a:solidFill>
                <a:latin typeface="Arial" panose="020B0604020202020204" pitchFamily="34" charset="0"/>
              </a:rPr>
              <a:t>Aphidius colemani est lui aussi </a:t>
            </a:r>
            <a:r>
              <a:rPr lang="fr-FR" altLang="fr-FR" sz="1800">
                <a:solidFill>
                  <a:srgbClr val="7030A0"/>
                </a:solidFill>
                <a:latin typeface="Arial" panose="020B0604020202020204" pitchFamily="34" charset="0"/>
              </a:rPr>
              <a:t>introduit dans la serre</a:t>
            </a:r>
          </a:p>
          <a:p>
            <a:pPr eaLnBrk="1" hangingPunct="1">
              <a:spcBef>
                <a:spcPct val="0"/>
              </a:spcBef>
              <a:buFontTx/>
              <a:buNone/>
            </a:pPr>
            <a:r>
              <a:rPr lang="fr-FR" altLang="fr-FR" sz="1800">
                <a:solidFill>
                  <a:srgbClr val="7030A0"/>
                </a:solidFill>
                <a:latin typeface="Arial" panose="020B0604020202020204" pitchFamily="34" charset="0"/>
              </a:rPr>
              <a:t>• Il s’y maintient et s’y développe grâce à la présence de </a:t>
            </a:r>
            <a:r>
              <a:rPr lang="fr-FR" altLang="fr-FR" sz="1800" i="1">
                <a:solidFill>
                  <a:srgbClr val="7030A0"/>
                </a:solidFill>
                <a:latin typeface="Arial" panose="020B0604020202020204" pitchFamily="34" charset="0"/>
              </a:rPr>
              <a:t>Acyrthosiphon pisum</a:t>
            </a:r>
          </a:p>
          <a:p>
            <a:pPr eaLnBrk="1" hangingPunct="1">
              <a:spcBef>
                <a:spcPct val="0"/>
              </a:spcBef>
            </a:pPr>
            <a:r>
              <a:rPr lang="fr-FR" altLang="fr-FR" sz="1800">
                <a:solidFill>
                  <a:srgbClr val="7030A0"/>
                </a:solidFill>
                <a:latin typeface="Arial" panose="020B0604020202020204" pitchFamily="34" charset="0"/>
              </a:rPr>
              <a:t> </a:t>
            </a:r>
            <a:r>
              <a:rPr lang="fr-FR" altLang="fr-FR" sz="1800" b="1">
                <a:solidFill>
                  <a:srgbClr val="7030A0"/>
                </a:solidFill>
                <a:latin typeface="Arial" panose="020B0604020202020204" pitchFamily="34" charset="0"/>
              </a:rPr>
              <a:t>ils peuvent intervenir sur </a:t>
            </a:r>
            <a:r>
              <a:rPr lang="fr-FR" altLang="fr-FR" sz="1800" b="1" i="1">
                <a:solidFill>
                  <a:srgbClr val="7030A0"/>
                </a:solidFill>
                <a:latin typeface="Arial" panose="020B0604020202020204" pitchFamily="34" charset="0"/>
              </a:rPr>
              <a:t>Aphis gossypii dès l’apparition des </a:t>
            </a:r>
          </a:p>
          <a:p>
            <a:pPr eaLnBrk="1" hangingPunct="1">
              <a:spcBef>
                <a:spcPct val="0"/>
              </a:spcBef>
              <a:buFontTx/>
              <a:buNone/>
            </a:pPr>
            <a:r>
              <a:rPr lang="fr-FR" altLang="fr-FR" sz="1800" b="1">
                <a:solidFill>
                  <a:srgbClr val="7030A0"/>
                </a:solidFill>
                <a:latin typeface="Arial" panose="020B0604020202020204" pitchFamily="34" charset="0"/>
              </a:rPr>
              <a:t>premiers individus</a:t>
            </a:r>
          </a:p>
          <a:p>
            <a:pPr eaLnBrk="1" hangingPunct="1">
              <a:spcBef>
                <a:spcPct val="0"/>
              </a:spcBef>
              <a:buFontTx/>
              <a:buNone/>
            </a:pPr>
            <a:r>
              <a:rPr lang="fr-FR" altLang="fr-FR" sz="1800" b="1">
                <a:solidFill>
                  <a:srgbClr val="7030A0"/>
                </a:solidFill>
                <a:latin typeface="Arial" panose="020B0604020202020204" pitchFamily="34" charset="0"/>
              </a:rPr>
              <a:t> sur la culture de </a:t>
            </a:r>
          </a:p>
          <a:p>
            <a:pPr eaLnBrk="1" hangingPunct="1">
              <a:spcBef>
                <a:spcPct val="0"/>
              </a:spcBef>
              <a:buFontTx/>
              <a:buNone/>
            </a:pPr>
            <a:r>
              <a:rPr lang="fr-FR" altLang="fr-FR" sz="1800" b="1">
                <a:solidFill>
                  <a:srgbClr val="7030A0"/>
                </a:solidFill>
                <a:latin typeface="Arial" panose="020B0604020202020204" pitchFamily="34" charset="0"/>
              </a:rPr>
              <a:t>cucurbitacées</a:t>
            </a:r>
            <a:endParaRPr lang="fr-FR" altLang="fr-FR" sz="1800">
              <a:solidFill>
                <a:srgbClr val="7030A0"/>
              </a:solidFill>
              <a:latin typeface="Arial" panose="020B0604020202020204" pitchFamily="34" charset="0"/>
            </a:endParaRPr>
          </a:p>
        </p:txBody>
      </p:sp>
      <p:pic>
        <p:nvPicPr>
          <p:cNvPr id="4" name="Image 13" descr="UtilisationPlanteRelais.jpg">
            <a:extLst>
              <a:ext uri="{FF2B5EF4-FFF2-40B4-BE49-F238E27FC236}">
                <a16:creationId xmlns:a16="http://schemas.microsoft.com/office/drawing/2014/main" id="{6AFC4B63-0A27-43CA-8474-D208EBBB20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565400"/>
            <a:ext cx="27622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4">
            <a:extLst>
              <a:ext uri="{FF2B5EF4-FFF2-40B4-BE49-F238E27FC236}">
                <a16:creationId xmlns:a16="http://schemas.microsoft.com/office/drawing/2014/main" id="{CA39FB9C-19CC-4BA2-858A-AE96A7D6CBF8}"/>
              </a:ext>
            </a:extLst>
          </p:cNvPr>
          <p:cNvSpPr txBox="1">
            <a:spLocks noChangeArrowheads="1"/>
          </p:cNvSpPr>
          <p:nvPr/>
        </p:nvSpPr>
        <p:spPr bwMode="auto">
          <a:xfrm>
            <a:off x="107950" y="5373688"/>
            <a:ext cx="856773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7030A0"/>
                </a:solidFill>
                <a:latin typeface="Arial" panose="020B0604020202020204" pitchFamily="34" charset="0"/>
              </a:rPr>
              <a:t>Les pucerons</a:t>
            </a:r>
          </a:p>
          <a:p>
            <a:pPr eaLnBrk="1" hangingPunct="1">
              <a:spcBef>
                <a:spcPct val="0"/>
              </a:spcBef>
              <a:buFontTx/>
              <a:buNone/>
            </a:pPr>
            <a:r>
              <a:rPr lang="fr-FR" altLang="fr-FR" sz="1400">
                <a:solidFill>
                  <a:srgbClr val="7030A0"/>
                </a:solidFill>
                <a:latin typeface="Arial" panose="020B0604020202020204" pitchFamily="34" charset="0"/>
              </a:rPr>
              <a:t>Principales espèces (sous serres)</a:t>
            </a:r>
          </a:p>
          <a:p>
            <a:pPr eaLnBrk="1" hangingPunct="1">
              <a:spcBef>
                <a:spcPct val="0"/>
              </a:spcBef>
              <a:buFontTx/>
              <a:buNone/>
            </a:pPr>
            <a:r>
              <a:rPr lang="fr-FR" altLang="fr-FR" sz="1400">
                <a:solidFill>
                  <a:srgbClr val="7030A0"/>
                </a:solidFill>
                <a:latin typeface="Arial" panose="020B0604020202020204" pitchFamily="34" charset="0"/>
              </a:rPr>
              <a:t>• Puceron du cotonnier (</a:t>
            </a:r>
            <a:r>
              <a:rPr lang="fr-FR" altLang="fr-FR" sz="1400" i="1">
                <a:solidFill>
                  <a:srgbClr val="7030A0"/>
                </a:solidFill>
                <a:latin typeface="Arial" panose="020B0604020202020204" pitchFamily="34" charset="0"/>
              </a:rPr>
              <a:t>Aphis gossypii</a:t>
            </a:r>
            <a:r>
              <a:rPr lang="fr-FR" altLang="fr-FR" sz="1400">
                <a:solidFill>
                  <a:srgbClr val="7030A0"/>
                </a:solidFill>
                <a:latin typeface="Arial" panose="020B0604020202020204" pitchFamily="34" charset="0"/>
              </a:rPr>
              <a:t>) =&gt; cucurbitacés, fraisiers</a:t>
            </a:r>
          </a:p>
          <a:p>
            <a:pPr eaLnBrk="1" hangingPunct="1">
              <a:spcBef>
                <a:spcPct val="0"/>
              </a:spcBef>
              <a:buFontTx/>
              <a:buNone/>
            </a:pPr>
            <a:r>
              <a:rPr lang="fr-FR" altLang="fr-FR" sz="1400">
                <a:solidFill>
                  <a:srgbClr val="7030A0"/>
                </a:solidFill>
                <a:latin typeface="Arial" panose="020B0604020202020204" pitchFamily="34" charset="0"/>
              </a:rPr>
              <a:t>• Puceron vert de pomme de terre (</a:t>
            </a:r>
            <a:r>
              <a:rPr lang="fr-FR" altLang="fr-FR" sz="1400" i="1">
                <a:solidFill>
                  <a:srgbClr val="7030A0"/>
                </a:solidFill>
                <a:latin typeface="Arial" panose="020B0604020202020204" pitchFamily="34" charset="0"/>
              </a:rPr>
              <a:t>Macrosiphum euphorbiae</a:t>
            </a:r>
            <a:r>
              <a:rPr lang="fr-FR" altLang="fr-FR" sz="1400">
                <a:solidFill>
                  <a:srgbClr val="7030A0"/>
                </a:solidFill>
                <a:latin typeface="Arial" panose="020B0604020202020204" pitchFamily="34" charset="0"/>
              </a:rPr>
              <a:t>) =&gt; cucurbitacés</a:t>
            </a:r>
          </a:p>
          <a:p>
            <a:pPr eaLnBrk="1" hangingPunct="1">
              <a:spcBef>
                <a:spcPct val="0"/>
              </a:spcBef>
              <a:buFontTx/>
              <a:buNone/>
            </a:pPr>
            <a:r>
              <a:rPr lang="fr-FR" altLang="fr-FR" sz="1400">
                <a:solidFill>
                  <a:srgbClr val="7030A0"/>
                </a:solidFill>
                <a:latin typeface="Arial" panose="020B0604020202020204" pitchFamily="34" charset="0"/>
              </a:rPr>
              <a:t>• Puceron vert du pêcher (</a:t>
            </a:r>
            <a:r>
              <a:rPr lang="fr-FR" altLang="fr-FR" sz="1400" i="1">
                <a:solidFill>
                  <a:srgbClr val="7030A0"/>
                </a:solidFill>
                <a:latin typeface="Arial" panose="020B0604020202020204" pitchFamily="34" charset="0"/>
              </a:rPr>
              <a:t>Myzus persicae</a:t>
            </a:r>
            <a:r>
              <a:rPr lang="fr-FR" altLang="fr-FR" sz="1400">
                <a:solidFill>
                  <a:srgbClr val="7030A0"/>
                </a:solidFill>
                <a:latin typeface="Arial" panose="020B0604020202020204" pitchFamily="34" charset="0"/>
              </a:rPr>
              <a:t>) =&gt; pêcher</a:t>
            </a:r>
          </a:p>
        </p:txBody>
      </p:sp>
      <p:pic>
        <p:nvPicPr>
          <p:cNvPr id="6" name="Image 15" descr="Macrosiphum_euphorbiae.jpg">
            <a:extLst>
              <a:ext uri="{FF2B5EF4-FFF2-40B4-BE49-F238E27FC236}">
                <a16:creationId xmlns:a16="http://schemas.microsoft.com/office/drawing/2014/main" id="{7BA1B36E-57F5-49F6-9264-EA6ABA2B81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6675" y="5732463"/>
            <a:ext cx="14573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6" descr="Myzus_persicae.jpg">
            <a:extLst>
              <a:ext uri="{FF2B5EF4-FFF2-40B4-BE49-F238E27FC236}">
                <a16:creationId xmlns:a16="http://schemas.microsoft.com/office/drawing/2014/main" id="{3A09B937-4200-485C-9AC7-C4DEDBD0CE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2713" y="4724400"/>
            <a:ext cx="1143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7" descr="Aphis_gossypii.jpg">
            <a:extLst>
              <a:ext uri="{FF2B5EF4-FFF2-40B4-BE49-F238E27FC236}">
                <a16:creationId xmlns:a16="http://schemas.microsoft.com/office/drawing/2014/main" id="{68838F6A-A810-4A90-8EC9-CAE880FEDE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6675" y="4724400"/>
            <a:ext cx="14001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a:extLst>
              <a:ext uri="{FF2B5EF4-FFF2-40B4-BE49-F238E27FC236}">
                <a16:creationId xmlns:a16="http://schemas.microsoft.com/office/drawing/2014/main" id="{AA3A76B2-2B50-48B0-952B-05A0E4809924}"/>
              </a:ext>
            </a:extLst>
          </p:cNvPr>
          <p:cNvSpPr>
            <a:spLocks noChangeArrowheads="1"/>
          </p:cNvSpPr>
          <p:nvPr/>
        </p:nvSpPr>
        <p:spPr bwMode="auto">
          <a:xfrm>
            <a:off x="7368242" y="1829694"/>
            <a:ext cx="4537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dirty="0">
                <a:solidFill>
                  <a:srgbClr val="7030A0"/>
                </a:solidFill>
                <a:latin typeface="Arial" panose="020B0604020202020204" pitchFamily="34" charset="0"/>
                <a:hlinkClick r:id="rId6"/>
              </a:rPr>
              <a:t>http://www.agroparistech.fr/IMG/pdf/Spataro_lutteBio.pdf</a:t>
            </a:r>
            <a:r>
              <a:rPr lang="fr-FR" altLang="fr-FR" sz="1200" dirty="0">
                <a:solidFill>
                  <a:srgbClr val="7030A0"/>
                </a:solidFill>
                <a:latin typeface="Arial" panose="020B0604020202020204" pitchFamily="34" charset="0"/>
              </a:rPr>
              <a:t> </a:t>
            </a:r>
          </a:p>
        </p:txBody>
      </p:sp>
      <p:sp>
        <p:nvSpPr>
          <p:cNvPr id="10" name="WordArt 4">
            <a:extLst>
              <a:ext uri="{FF2B5EF4-FFF2-40B4-BE49-F238E27FC236}">
                <a16:creationId xmlns:a16="http://schemas.microsoft.com/office/drawing/2014/main" id="{DFB21161-349F-488D-8148-5647DF907E6C}"/>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11" name="Rectangle 10">
            <a:extLst>
              <a:ext uri="{FF2B5EF4-FFF2-40B4-BE49-F238E27FC236}">
                <a16:creationId xmlns:a16="http://schemas.microsoft.com/office/drawing/2014/main" id="{1E78F5CA-E98C-4E8A-B60B-7D8D02D15C7B}"/>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12" name="ZoneTexte 11">
            <a:extLst>
              <a:ext uri="{FF2B5EF4-FFF2-40B4-BE49-F238E27FC236}">
                <a16:creationId xmlns:a16="http://schemas.microsoft.com/office/drawing/2014/main" id="{522290C6-94F7-4B5E-BD80-E0EFF5338F03}"/>
              </a:ext>
            </a:extLst>
          </p:cNvPr>
          <p:cNvSpPr txBox="1"/>
          <p:nvPr/>
        </p:nvSpPr>
        <p:spPr>
          <a:xfrm>
            <a:off x="200789" y="1095376"/>
            <a:ext cx="3973178" cy="369332"/>
          </a:xfrm>
          <a:prstGeom prst="rect">
            <a:avLst/>
          </a:prstGeom>
          <a:noFill/>
        </p:spPr>
        <p:txBody>
          <a:bodyPr wrap="square" rtlCol="0">
            <a:spAutoFit/>
          </a:bodyPr>
          <a:lstStyle/>
          <a:p>
            <a:r>
              <a:rPr lang="fr-FR" b="1" dirty="0">
                <a:solidFill>
                  <a:srgbClr val="7030A0"/>
                </a:solidFill>
              </a:rPr>
              <a:t>5.9. Applications pratiques (suite) </a:t>
            </a:r>
          </a:p>
        </p:txBody>
      </p:sp>
      <p:sp>
        <p:nvSpPr>
          <p:cNvPr id="13" name="Rectangle 12">
            <a:extLst>
              <a:ext uri="{FF2B5EF4-FFF2-40B4-BE49-F238E27FC236}">
                <a16:creationId xmlns:a16="http://schemas.microsoft.com/office/drawing/2014/main" id="{7840EA29-935A-4A7E-85BD-0CF16CA22D4E}"/>
              </a:ext>
            </a:extLst>
          </p:cNvPr>
          <p:cNvSpPr/>
          <p:nvPr/>
        </p:nvSpPr>
        <p:spPr>
          <a:xfrm>
            <a:off x="200789" y="1499620"/>
            <a:ext cx="3300904" cy="369332"/>
          </a:xfrm>
          <a:prstGeom prst="rect">
            <a:avLst/>
          </a:prstGeom>
        </p:spPr>
        <p:txBody>
          <a:bodyPr wrap="none">
            <a:spAutoFit/>
          </a:bodyPr>
          <a:lstStyle/>
          <a:p>
            <a:pPr algn="just">
              <a:spcBef>
                <a:spcPct val="0"/>
              </a:spcBef>
            </a:pPr>
            <a:r>
              <a:rPr lang="fr-FR" altLang="fr-FR" b="1" dirty="0">
                <a:solidFill>
                  <a:srgbClr val="7030A0"/>
                </a:solidFill>
                <a:latin typeface="Arial" panose="020B0604020202020204" pitchFamily="34" charset="0"/>
              </a:rPr>
              <a:t>Utilisation des plantes relais</a:t>
            </a:r>
          </a:p>
        </p:txBody>
      </p:sp>
      <p:sp>
        <p:nvSpPr>
          <p:cNvPr id="14" name="Espace réservé du numéro de diapositive 1">
            <a:extLst>
              <a:ext uri="{FF2B5EF4-FFF2-40B4-BE49-F238E27FC236}">
                <a16:creationId xmlns:a16="http://schemas.microsoft.com/office/drawing/2014/main" id="{325DF65D-8E73-4D69-A35A-B600B780E42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62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433538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A71C5A36-5AF0-4559-B4A2-DABB024F9DE6}"/>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7885CBED-04A9-4E63-AEF6-228CB75FBCF2}"/>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ZoneTexte 3">
            <a:extLst>
              <a:ext uri="{FF2B5EF4-FFF2-40B4-BE49-F238E27FC236}">
                <a16:creationId xmlns:a16="http://schemas.microsoft.com/office/drawing/2014/main" id="{D8C872AF-1224-4A3E-9BF4-0DFF99E219E7}"/>
              </a:ext>
            </a:extLst>
          </p:cNvPr>
          <p:cNvSpPr txBox="1"/>
          <p:nvPr/>
        </p:nvSpPr>
        <p:spPr>
          <a:xfrm>
            <a:off x="200789" y="1095376"/>
            <a:ext cx="3973178" cy="369332"/>
          </a:xfrm>
          <a:prstGeom prst="rect">
            <a:avLst/>
          </a:prstGeom>
          <a:noFill/>
        </p:spPr>
        <p:txBody>
          <a:bodyPr wrap="square" rtlCol="0">
            <a:spAutoFit/>
          </a:bodyPr>
          <a:lstStyle/>
          <a:p>
            <a:r>
              <a:rPr lang="fr-FR" b="1" dirty="0">
                <a:solidFill>
                  <a:srgbClr val="7030A0"/>
                </a:solidFill>
              </a:rPr>
              <a:t>5.9. Applications pratiques (suite) </a:t>
            </a:r>
          </a:p>
        </p:txBody>
      </p:sp>
      <p:sp>
        <p:nvSpPr>
          <p:cNvPr id="5" name="Rectangle 3">
            <a:extLst>
              <a:ext uri="{FF2B5EF4-FFF2-40B4-BE49-F238E27FC236}">
                <a16:creationId xmlns:a16="http://schemas.microsoft.com/office/drawing/2014/main" id="{42B5837A-49DA-4AD4-9A08-D737B78963EA}"/>
              </a:ext>
            </a:extLst>
          </p:cNvPr>
          <p:cNvSpPr>
            <a:spLocks noChangeArrowheads="1"/>
          </p:cNvSpPr>
          <p:nvPr/>
        </p:nvSpPr>
        <p:spPr bwMode="auto">
          <a:xfrm>
            <a:off x="200788" y="1464708"/>
            <a:ext cx="878522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Lutte contre la pyrale du maïs par lâcher </a:t>
            </a:r>
            <a:r>
              <a:rPr lang="fr-FR" altLang="fr-FR" sz="1800" b="1" dirty="0" err="1">
                <a:solidFill>
                  <a:srgbClr val="7030A0"/>
                </a:solidFill>
                <a:latin typeface="Arial" panose="020B0604020202020204" pitchFamily="34" charset="0"/>
              </a:rPr>
              <a:t>inondatifs</a:t>
            </a:r>
            <a:r>
              <a:rPr lang="fr-FR" altLang="fr-FR" sz="1800" b="1" dirty="0">
                <a:solidFill>
                  <a:srgbClr val="7030A0"/>
                </a:solidFill>
                <a:latin typeface="Arial" panose="020B0604020202020204" pitchFamily="34" charset="0"/>
              </a:rPr>
              <a:t> </a:t>
            </a:r>
            <a:r>
              <a:rPr lang="fr-FR" altLang="fr-FR" sz="1800" dirty="0">
                <a:solidFill>
                  <a:srgbClr val="7030A0"/>
                </a:solidFill>
                <a:latin typeface="Arial" panose="020B0604020202020204" pitchFamily="34" charset="0"/>
              </a:rPr>
              <a:t>:</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La larve de la pyrale creuse des</a:t>
            </a:r>
          </a:p>
          <a:p>
            <a:pPr algn="just" eaLnBrk="1" hangingPunct="1">
              <a:spcBef>
                <a:spcPct val="0"/>
              </a:spcBef>
              <a:buFontTx/>
              <a:buNone/>
            </a:pPr>
            <a:r>
              <a:rPr lang="fr-FR" altLang="fr-FR" sz="1800" dirty="0">
                <a:solidFill>
                  <a:srgbClr val="7030A0"/>
                </a:solidFill>
                <a:latin typeface="Arial" panose="020B0604020202020204" pitchFamily="34" charset="0"/>
              </a:rPr>
              <a:t>tunnels qui fragilisent les tiges</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Trichogrammes : hyménoptères</a:t>
            </a:r>
          </a:p>
          <a:p>
            <a:pPr algn="just" eaLnBrk="1" hangingPunct="1">
              <a:spcBef>
                <a:spcPct val="0"/>
              </a:spcBef>
              <a:buFontTx/>
              <a:buNone/>
            </a:pPr>
            <a:r>
              <a:rPr lang="fr-FR" altLang="fr-FR" sz="1800" dirty="0">
                <a:solidFill>
                  <a:srgbClr val="7030A0"/>
                </a:solidFill>
                <a:latin typeface="Arial" panose="020B0604020202020204" pitchFamily="34" charset="0"/>
              </a:rPr>
              <a:t>parasitoïdes qui s’attaquent aux œufs </a:t>
            </a:r>
          </a:p>
          <a:p>
            <a:pPr algn="just" eaLnBrk="1" hangingPunct="1">
              <a:spcBef>
                <a:spcPct val="0"/>
              </a:spcBef>
              <a:buFontTx/>
              <a:buNone/>
            </a:pPr>
            <a:r>
              <a:rPr lang="fr-FR" altLang="fr-FR" sz="1800" dirty="0">
                <a:solidFill>
                  <a:srgbClr val="7030A0"/>
                </a:solidFill>
                <a:latin typeface="Arial" panose="020B0604020202020204" pitchFamily="34" charset="0"/>
              </a:rPr>
              <a:t>des pyrales</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 production en masse facilitée grâce à un hôte de substitution (teigne de la farine)</a:t>
            </a:r>
          </a:p>
          <a:p>
            <a:pPr algn="just" eaLnBrk="1" hangingPunct="1">
              <a:spcBef>
                <a:spcPct val="0"/>
              </a:spcBef>
              <a:buFontTx/>
              <a:buNone/>
            </a:pPr>
            <a:r>
              <a:rPr lang="fr-FR" altLang="fr-FR" sz="1800" dirty="0">
                <a:solidFill>
                  <a:srgbClr val="7030A0"/>
                </a:solidFill>
                <a:latin typeface="Arial" panose="020B0604020202020204" pitchFamily="34" charset="0"/>
              </a:rPr>
              <a:t>- Nb de traitements réduit de 3 à 1 (capsules "retardées")</a:t>
            </a:r>
          </a:p>
          <a:p>
            <a:pPr algn="just" eaLnBrk="1" hangingPunct="1">
              <a:spcBef>
                <a:spcPct val="0"/>
              </a:spcBef>
              <a:buFontTx/>
              <a:buNone/>
            </a:pPr>
            <a:r>
              <a:rPr lang="fr-FR" altLang="fr-FR" sz="1800" dirty="0">
                <a:solidFill>
                  <a:srgbClr val="7030A0"/>
                </a:solidFill>
                <a:latin typeface="Arial" panose="020B0604020202020204" pitchFamily="34" charset="0"/>
              </a:rPr>
              <a:t>=&gt; coût équivalent aux pesticides chimiques</a:t>
            </a:r>
          </a:p>
          <a:p>
            <a:pPr algn="just" eaLnBrk="1" hangingPunct="1">
              <a:spcBef>
                <a:spcPct val="0"/>
              </a:spcBef>
              <a:buFontTx/>
              <a:buNone/>
            </a:pPr>
            <a:r>
              <a:rPr lang="fr-FR" altLang="fr-FR" sz="1800" dirty="0">
                <a:solidFill>
                  <a:srgbClr val="7030A0"/>
                </a:solidFill>
                <a:latin typeface="Arial" panose="020B0604020202020204" pitchFamily="34" charset="0"/>
              </a:rPr>
              <a:t>mais utilisation délicate (épandage manuel)</a:t>
            </a:r>
          </a:p>
        </p:txBody>
      </p:sp>
      <p:pic>
        <p:nvPicPr>
          <p:cNvPr id="6" name="Image 4" descr="pyraleMaisTunnel.jpg">
            <a:extLst>
              <a:ext uri="{FF2B5EF4-FFF2-40B4-BE49-F238E27FC236}">
                <a16:creationId xmlns:a16="http://schemas.microsoft.com/office/drawing/2014/main" id="{A99B3413-D50D-449E-A0D4-1EEA03DD87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1600" y="1989377"/>
            <a:ext cx="16668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cteur droit avec flèche 6">
            <a:extLst>
              <a:ext uri="{FF2B5EF4-FFF2-40B4-BE49-F238E27FC236}">
                <a16:creationId xmlns:a16="http://schemas.microsoft.com/office/drawing/2014/main" id="{E8F16025-7313-4C6C-9D61-0F7CD50B817D}"/>
              </a:ext>
            </a:extLst>
          </p:cNvPr>
          <p:cNvCxnSpPr/>
          <p:nvPr/>
        </p:nvCxnSpPr>
        <p:spPr>
          <a:xfrm flipV="1">
            <a:off x="3440875" y="2494202"/>
            <a:ext cx="6477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CCECCB90-9FD7-4BE4-BB5C-A781B42EF1B6}"/>
              </a:ext>
            </a:extLst>
          </p:cNvPr>
          <p:cNvCxnSpPr/>
          <p:nvPr/>
        </p:nvCxnSpPr>
        <p:spPr>
          <a:xfrm flipV="1">
            <a:off x="4233038" y="3430827"/>
            <a:ext cx="6477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Image 7" descr="Trichogramme_s.jpg">
            <a:extLst>
              <a:ext uri="{FF2B5EF4-FFF2-40B4-BE49-F238E27FC236}">
                <a16:creationId xmlns:a16="http://schemas.microsoft.com/office/drawing/2014/main" id="{234372CA-423E-407F-AEA3-49AD0622F5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8225" y="3214927"/>
            <a:ext cx="9525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avec flèche 9">
            <a:extLst>
              <a:ext uri="{FF2B5EF4-FFF2-40B4-BE49-F238E27FC236}">
                <a16:creationId xmlns:a16="http://schemas.microsoft.com/office/drawing/2014/main" id="{A6F452F1-7B26-481D-B712-68C406BF5D57}"/>
              </a:ext>
            </a:extLst>
          </p:cNvPr>
          <p:cNvCxnSpPr/>
          <p:nvPr/>
        </p:nvCxnSpPr>
        <p:spPr>
          <a:xfrm flipV="1">
            <a:off x="6249163" y="4581764"/>
            <a:ext cx="6477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2136813-E686-43FE-8B0D-EA2C9533DD0C}"/>
              </a:ext>
            </a:extLst>
          </p:cNvPr>
          <p:cNvSpPr>
            <a:spLocks noChangeArrowheads="1"/>
          </p:cNvSpPr>
          <p:nvPr/>
        </p:nvSpPr>
        <p:spPr bwMode="auto">
          <a:xfrm>
            <a:off x="92044" y="5316777"/>
            <a:ext cx="871378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solidFill>
                  <a:srgbClr val="7030A0"/>
                </a:solidFill>
                <a:latin typeface="Arial" panose="020B0604020202020204" pitchFamily="34" charset="0"/>
              </a:rPr>
              <a:t>• Trichogrammes également utilisés pour lutter contre d'autres espèces (noctuelles …)</a:t>
            </a:r>
            <a:r>
              <a:rPr lang="fr-FR" altLang="fr-FR" sz="1600">
                <a:solidFill>
                  <a:srgbClr val="7030A0"/>
                </a:solidFill>
              </a:rPr>
              <a:t>→</a:t>
            </a:r>
            <a:endParaRPr lang="fr-FR" altLang="fr-FR" sz="1600">
              <a:solidFill>
                <a:srgbClr val="7030A0"/>
              </a:solidFill>
              <a:latin typeface="Arial" panose="020B0604020202020204" pitchFamily="34" charset="0"/>
            </a:endParaRPr>
          </a:p>
          <a:p>
            <a:pPr eaLnBrk="1" hangingPunct="1">
              <a:spcBef>
                <a:spcPct val="0"/>
              </a:spcBef>
              <a:buFontTx/>
              <a:buNone/>
            </a:pPr>
            <a:r>
              <a:rPr lang="fr-FR" altLang="fr-FR" sz="1600">
                <a:solidFill>
                  <a:srgbClr val="7030A0"/>
                </a:solidFill>
                <a:latin typeface="Arial" panose="020B0604020202020204" pitchFamily="34" charset="0"/>
              </a:rPr>
              <a:t>• En 2002, dans le monde, plus de 30 millions d'ha sont traités par des trichogrammes.</a:t>
            </a:r>
          </a:p>
          <a:p>
            <a:pPr eaLnBrk="1" hangingPunct="1">
              <a:spcBef>
                <a:spcPct val="0"/>
              </a:spcBef>
              <a:buFontTx/>
              <a:buNone/>
            </a:pPr>
            <a:endParaRPr lang="fr-FR" altLang="fr-FR" sz="1600">
              <a:solidFill>
                <a:srgbClr val="7030A0"/>
              </a:solidFill>
              <a:latin typeface="Arial" panose="020B0604020202020204" pitchFamily="34" charset="0"/>
            </a:endParaRPr>
          </a:p>
          <a:p>
            <a:pPr eaLnBrk="1" hangingPunct="1">
              <a:spcBef>
                <a:spcPct val="0"/>
              </a:spcBef>
              <a:buFontTx/>
              <a:buNone/>
            </a:pPr>
            <a:endParaRPr lang="fr-FR" altLang="fr-FR" sz="1600">
              <a:solidFill>
                <a:srgbClr val="7030A0"/>
              </a:solidFill>
              <a:latin typeface="Arial" panose="020B0604020202020204" pitchFamily="34" charset="0"/>
            </a:endParaRPr>
          </a:p>
          <a:p>
            <a:pPr eaLnBrk="1" hangingPunct="1">
              <a:spcBef>
                <a:spcPct val="0"/>
              </a:spcBef>
              <a:buFontTx/>
              <a:buNone/>
            </a:pPr>
            <a:r>
              <a:rPr lang="fr-FR" altLang="fr-FR" sz="1200">
                <a:solidFill>
                  <a:srgbClr val="7030A0"/>
                </a:solidFill>
                <a:latin typeface="Arial" panose="020B0604020202020204" pitchFamily="34" charset="0"/>
              </a:rPr>
              <a:t>Lire aussi : </a:t>
            </a:r>
            <a:r>
              <a:rPr lang="fr-FR" altLang="fr-FR" sz="1200" i="1">
                <a:solidFill>
                  <a:srgbClr val="7030A0"/>
                </a:solidFill>
                <a:latin typeface="Arial" panose="020B0604020202020204" pitchFamily="34" charset="0"/>
              </a:rPr>
              <a:t>Nuisibilité des insectes sur maïs</a:t>
            </a:r>
            <a:r>
              <a:rPr lang="fr-FR" altLang="fr-FR" sz="1200">
                <a:solidFill>
                  <a:srgbClr val="7030A0"/>
                </a:solidFill>
                <a:latin typeface="Arial" panose="020B0604020202020204" pitchFamily="34" charset="0"/>
              </a:rPr>
              <a:t>, </a:t>
            </a:r>
          </a:p>
          <a:p>
            <a:pPr eaLnBrk="1" hangingPunct="1">
              <a:spcBef>
                <a:spcPct val="0"/>
              </a:spcBef>
              <a:buFontTx/>
              <a:buNone/>
            </a:pPr>
            <a:r>
              <a:rPr lang="fr-FR" altLang="fr-FR" sz="1200">
                <a:solidFill>
                  <a:srgbClr val="7030A0"/>
                </a:solidFill>
                <a:latin typeface="Arial" panose="020B0604020202020204" pitchFamily="34" charset="0"/>
                <a:hlinkClick r:id="rId4"/>
              </a:rPr>
              <a:t>http://www.univ-lehavre.fr/enseign/fst/projets/amenagements_entomofaune/pages/mais.htm</a:t>
            </a:r>
            <a:r>
              <a:rPr lang="fr-FR" altLang="fr-FR" sz="1200">
                <a:solidFill>
                  <a:srgbClr val="7030A0"/>
                </a:solidFill>
                <a:latin typeface="Arial" panose="020B0604020202020204" pitchFamily="34" charset="0"/>
              </a:rPr>
              <a:t> </a:t>
            </a:r>
          </a:p>
        </p:txBody>
      </p:sp>
      <p:pic>
        <p:nvPicPr>
          <p:cNvPr id="12" name="Image 11" descr="capsuleEnAction2.jpg">
            <a:extLst>
              <a:ext uri="{FF2B5EF4-FFF2-40B4-BE49-F238E27FC236}">
                <a16:creationId xmlns:a16="http://schemas.microsoft.com/office/drawing/2014/main" id="{E41C192B-F2AF-4FD5-9E73-47BA318CA8F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30250" y="1198802"/>
            <a:ext cx="11239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B1CA4F3-89E0-4D2A-9EA9-0569AD910348}"/>
              </a:ext>
            </a:extLst>
          </p:cNvPr>
          <p:cNvSpPr>
            <a:spLocks noChangeArrowheads="1"/>
          </p:cNvSpPr>
          <p:nvPr/>
        </p:nvSpPr>
        <p:spPr bwMode="auto">
          <a:xfrm>
            <a:off x="6896863" y="2638664"/>
            <a:ext cx="195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7030A0"/>
                </a:solidFill>
                <a:latin typeface="Arial" panose="020B0604020202020204" pitchFamily="34" charset="0"/>
              </a:rPr>
              <a:t>Capsule © BASF/HYPPZ</a:t>
            </a:r>
            <a:endParaRPr lang="fr-FR" altLang="fr-FR" sz="1200">
              <a:solidFill>
                <a:srgbClr val="7030A0"/>
              </a:solidFill>
              <a:latin typeface="Arial" panose="020B0604020202020204" pitchFamily="34" charset="0"/>
            </a:endParaRPr>
          </a:p>
        </p:txBody>
      </p:sp>
      <p:sp>
        <p:nvSpPr>
          <p:cNvPr id="14" name="Rectangle 10">
            <a:extLst>
              <a:ext uri="{FF2B5EF4-FFF2-40B4-BE49-F238E27FC236}">
                <a16:creationId xmlns:a16="http://schemas.microsoft.com/office/drawing/2014/main" id="{C47F89FC-CE47-40BA-866C-070DB54F95F6}"/>
              </a:ext>
            </a:extLst>
          </p:cNvPr>
          <p:cNvSpPr>
            <a:spLocks noChangeArrowheads="1"/>
          </p:cNvSpPr>
          <p:nvPr/>
        </p:nvSpPr>
        <p:spPr bwMode="auto">
          <a:xfrm>
            <a:off x="4448938" y="6094652"/>
            <a:ext cx="4537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a:solidFill>
                  <a:srgbClr val="7030A0"/>
                </a:solidFill>
                <a:latin typeface="Arial" panose="020B0604020202020204" pitchFamily="34" charset="0"/>
                <a:hlinkClick r:id="rId6"/>
              </a:rPr>
              <a:t>http://www.agroparistech.fr/IMG/pdf/Spataro_lutteBio.pdf</a:t>
            </a:r>
            <a:r>
              <a:rPr lang="fr-FR" altLang="fr-FR" sz="1200">
                <a:solidFill>
                  <a:srgbClr val="7030A0"/>
                </a:solidFill>
                <a:latin typeface="Arial" panose="020B0604020202020204" pitchFamily="34" charset="0"/>
              </a:rPr>
              <a:t> </a:t>
            </a:r>
          </a:p>
        </p:txBody>
      </p:sp>
      <p:pic>
        <p:nvPicPr>
          <p:cNvPr id="15" name="Image 14" descr="noctuelle2_s.jpg">
            <a:extLst>
              <a:ext uri="{FF2B5EF4-FFF2-40B4-BE49-F238E27FC236}">
                <a16:creationId xmlns:a16="http://schemas.microsoft.com/office/drawing/2014/main" id="{67EAD3BA-9D6B-49F7-8267-81D6E892BA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27200" y="5158027"/>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descr="capsulesRetardees.jpg">
            <a:extLst>
              <a:ext uri="{FF2B5EF4-FFF2-40B4-BE49-F238E27FC236}">
                <a16:creationId xmlns:a16="http://schemas.microsoft.com/office/drawing/2014/main" id="{B651DA1C-B0AF-40D2-A00C-487E881BBD8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41325" y="4438889"/>
            <a:ext cx="1371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numéro de diapositive 1">
            <a:extLst>
              <a:ext uri="{FF2B5EF4-FFF2-40B4-BE49-F238E27FC236}">
                <a16:creationId xmlns:a16="http://schemas.microsoft.com/office/drawing/2014/main" id="{82B66CBD-192A-403D-8157-5F33783E0B3F}"/>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63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997001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255A4736-5C43-43DA-9694-4034517A12A8}"/>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1B30BF93-453E-4FE9-B119-2811619DA3BE}"/>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ZoneTexte 3">
            <a:extLst>
              <a:ext uri="{FF2B5EF4-FFF2-40B4-BE49-F238E27FC236}">
                <a16:creationId xmlns:a16="http://schemas.microsoft.com/office/drawing/2014/main" id="{C2445D8B-F4D8-4E14-AD6D-BC9E6E6F6934}"/>
              </a:ext>
            </a:extLst>
          </p:cNvPr>
          <p:cNvSpPr txBox="1"/>
          <p:nvPr/>
        </p:nvSpPr>
        <p:spPr>
          <a:xfrm>
            <a:off x="200789" y="1095376"/>
            <a:ext cx="3973178" cy="369332"/>
          </a:xfrm>
          <a:prstGeom prst="rect">
            <a:avLst/>
          </a:prstGeom>
          <a:noFill/>
        </p:spPr>
        <p:txBody>
          <a:bodyPr wrap="square" rtlCol="0">
            <a:spAutoFit/>
          </a:bodyPr>
          <a:lstStyle/>
          <a:p>
            <a:r>
              <a:rPr lang="fr-FR" b="1" dirty="0">
                <a:solidFill>
                  <a:srgbClr val="7030A0"/>
                </a:solidFill>
              </a:rPr>
              <a:t>5.9. Applications pratiques (suite) </a:t>
            </a:r>
          </a:p>
        </p:txBody>
      </p:sp>
      <p:sp>
        <p:nvSpPr>
          <p:cNvPr id="5" name="Rectangle 3">
            <a:extLst>
              <a:ext uri="{FF2B5EF4-FFF2-40B4-BE49-F238E27FC236}">
                <a16:creationId xmlns:a16="http://schemas.microsoft.com/office/drawing/2014/main" id="{353ECA1F-DE2A-49CB-B3F3-6CAC67D5818B}"/>
              </a:ext>
            </a:extLst>
          </p:cNvPr>
          <p:cNvSpPr>
            <a:spLocks noChangeArrowheads="1"/>
          </p:cNvSpPr>
          <p:nvPr/>
        </p:nvSpPr>
        <p:spPr bwMode="auto">
          <a:xfrm>
            <a:off x="200788" y="914399"/>
            <a:ext cx="87852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7030A0"/>
                </a:solidFill>
                <a:latin typeface="Arial" panose="020B0604020202020204" pitchFamily="34" charset="0"/>
              </a:rPr>
              <a:t>Exemple de la cicadelle de la vigne aux USA </a:t>
            </a:r>
            <a:r>
              <a:rPr lang="fr-FR" altLang="fr-FR" sz="1800" dirty="0">
                <a:solidFill>
                  <a:srgbClr val="7030A0"/>
                </a:solidFill>
                <a:latin typeface="Arial" panose="020B0604020202020204" pitchFamily="34" charset="0"/>
              </a:rPr>
              <a:t>:</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Les œufs  de cicadelle de la vigne sont attaqués par un</a:t>
            </a:r>
          </a:p>
          <a:p>
            <a:pPr algn="just" eaLnBrk="1" hangingPunct="1">
              <a:spcBef>
                <a:spcPct val="0"/>
              </a:spcBef>
              <a:buFontTx/>
              <a:buNone/>
            </a:pPr>
            <a:r>
              <a:rPr lang="fr-FR" altLang="fr-FR" sz="1600" dirty="0">
                <a:solidFill>
                  <a:srgbClr val="7030A0"/>
                </a:solidFill>
                <a:latin typeface="Arial" panose="020B0604020202020204" pitchFamily="34" charset="0"/>
              </a:rPr>
              <a:t>hyménoptère parasitoïde : </a:t>
            </a:r>
            <a:r>
              <a:rPr lang="fr-FR" altLang="fr-FR" sz="1600" i="1" dirty="0" err="1">
                <a:solidFill>
                  <a:srgbClr val="7030A0"/>
                </a:solidFill>
                <a:latin typeface="Arial" panose="020B0604020202020204" pitchFamily="34" charset="0"/>
              </a:rPr>
              <a:t>Anagrus</a:t>
            </a:r>
            <a:r>
              <a:rPr lang="fr-FR" altLang="fr-FR" sz="1600" i="1" dirty="0">
                <a:solidFill>
                  <a:srgbClr val="7030A0"/>
                </a:solidFill>
                <a:latin typeface="Arial" panose="020B0604020202020204" pitchFamily="34" charset="0"/>
              </a:rPr>
              <a:t> </a:t>
            </a:r>
            <a:r>
              <a:rPr lang="fr-FR" altLang="fr-FR" sz="1600" i="1" dirty="0" err="1">
                <a:solidFill>
                  <a:srgbClr val="7030A0"/>
                </a:solidFill>
                <a:latin typeface="Arial" panose="020B0604020202020204" pitchFamily="34" charset="0"/>
              </a:rPr>
              <a:t>epos</a:t>
            </a:r>
            <a:r>
              <a:rPr lang="fr-FR" altLang="fr-FR" sz="1600" dirty="0">
                <a:solidFill>
                  <a:srgbClr val="7030A0"/>
                </a:solidFill>
                <a:latin typeface="Arial" panose="020B0604020202020204" pitchFamily="34" charset="0"/>
              </a:rPr>
              <a:t>.</a:t>
            </a:r>
          </a:p>
          <a:p>
            <a:pPr algn="just" eaLnBrk="1" hangingPunct="1">
              <a:spcBef>
                <a:spcPct val="0"/>
              </a:spcBef>
              <a:buFontTx/>
              <a:buNone/>
            </a:pPr>
            <a:r>
              <a:rPr lang="fr-FR" altLang="fr-FR" sz="1600" dirty="0">
                <a:solidFill>
                  <a:srgbClr val="7030A0"/>
                </a:solidFill>
                <a:latin typeface="Arial" panose="020B0604020202020204" pitchFamily="34" charset="0"/>
              </a:rPr>
              <a:t>- Ce parasitoïde attaque également les œufs  d'une autre</a:t>
            </a:r>
          </a:p>
          <a:p>
            <a:pPr algn="just" eaLnBrk="1" hangingPunct="1">
              <a:spcBef>
                <a:spcPct val="0"/>
              </a:spcBef>
              <a:buFontTx/>
              <a:buNone/>
            </a:pPr>
            <a:r>
              <a:rPr lang="fr-FR" altLang="fr-FR" sz="1600" dirty="0">
                <a:solidFill>
                  <a:srgbClr val="7030A0"/>
                </a:solidFill>
                <a:latin typeface="Arial" panose="020B0604020202020204" pitchFamily="34" charset="0"/>
              </a:rPr>
              <a:t>cicadelle (</a:t>
            </a:r>
            <a:r>
              <a:rPr lang="fr-FR" altLang="fr-FR" sz="1600" i="1" dirty="0" err="1">
                <a:solidFill>
                  <a:srgbClr val="7030A0"/>
                </a:solidFill>
                <a:latin typeface="Arial" panose="020B0604020202020204" pitchFamily="34" charset="0"/>
              </a:rPr>
              <a:t>Dikrella</a:t>
            </a:r>
            <a:r>
              <a:rPr lang="fr-FR" altLang="fr-FR" sz="1600" i="1" dirty="0">
                <a:solidFill>
                  <a:srgbClr val="7030A0"/>
                </a:solidFill>
                <a:latin typeface="Arial" panose="020B0604020202020204" pitchFamily="34" charset="0"/>
              </a:rPr>
              <a:t> </a:t>
            </a:r>
            <a:r>
              <a:rPr lang="fr-FR" altLang="fr-FR" sz="1600" i="1" dirty="0" err="1">
                <a:solidFill>
                  <a:srgbClr val="7030A0"/>
                </a:solidFill>
                <a:latin typeface="Arial" panose="020B0604020202020204" pitchFamily="34" charset="0"/>
              </a:rPr>
              <a:t>californica</a:t>
            </a:r>
            <a:r>
              <a:rPr lang="fr-FR" altLang="fr-FR" sz="1600" dirty="0">
                <a:solidFill>
                  <a:srgbClr val="7030A0"/>
                </a:solidFill>
                <a:latin typeface="Arial" panose="020B0604020202020204" pitchFamily="34" charset="0"/>
              </a:rPr>
              <a:t>) présente dans les ronces</a:t>
            </a:r>
          </a:p>
          <a:p>
            <a:pPr algn="just" eaLnBrk="1" hangingPunct="1">
              <a:spcBef>
                <a:spcPct val="0"/>
              </a:spcBef>
              <a:buFontTx/>
              <a:buNone/>
            </a:pPr>
            <a:r>
              <a:rPr lang="fr-FR" altLang="fr-FR" sz="1600" dirty="0">
                <a:solidFill>
                  <a:srgbClr val="7030A0"/>
                </a:solidFill>
                <a:latin typeface="Arial" panose="020B0604020202020204" pitchFamily="34" charset="0"/>
              </a:rPr>
              <a:t>la cicadelle de la vigne (</a:t>
            </a:r>
            <a:r>
              <a:rPr lang="fr-FR" altLang="fr-FR" sz="1600" i="1" dirty="0" err="1">
                <a:solidFill>
                  <a:srgbClr val="7030A0"/>
                </a:solidFill>
                <a:latin typeface="Arial" panose="020B0604020202020204" pitchFamily="34" charset="0"/>
              </a:rPr>
              <a:t>Erytrhoneura</a:t>
            </a:r>
            <a:r>
              <a:rPr lang="fr-FR" altLang="fr-FR" sz="1600" i="1" dirty="0">
                <a:solidFill>
                  <a:srgbClr val="7030A0"/>
                </a:solidFill>
                <a:latin typeface="Arial" panose="020B0604020202020204" pitchFamily="34" charset="0"/>
              </a:rPr>
              <a:t> </a:t>
            </a:r>
            <a:r>
              <a:rPr lang="fr-FR" altLang="fr-FR" sz="1600" i="1" dirty="0" err="1">
                <a:solidFill>
                  <a:srgbClr val="7030A0"/>
                </a:solidFill>
                <a:latin typeface="Arial" panose="020B0604020202020204" pitchFamily="34" charset="0"/>
              </a:rPr>
              <a:t>eleganta</a:t>
            </a:r>
            <a:r>
              <a:rPr lang="fr-FR" altLang="fr-FR" sz="1600" dirty="0">
                <a:solidFill>
                  <a:srgbClr val="7030A0"/>
                </a:solidFill>
                <a:latin typeface="Arial" panose="020B0604020202020204" pitchFamily="34" charset="0"/>
              </a:rPr>
              <a:t>) :</a:t>
            </a:r>
          </a:p>
          <a:p>
            <a:pPr algn="just" eaLnBrk="1" hangingPunct="1">
              <a:spcBef>
                <a:spcPct val="0"/>
              </a:spcBef>
              <a:buFontTx/>
              <a:buNone/>
            </a:pPr>
            <a:r>
              <a:rPr lang="fr-FR" altLang="fr-FR" sz="1600" dirty="0">
                <a:solidFill>
                  <a:srgbClr val="7030A0"/>
                </a:solidFill>
                <a:latin typeface="Arial" panose="020B0604020202020204" pitchFamily="34" charset="0"/>
              </a:rPr>
              <a:t>" dégâts importants dans les grandes vignes de Californie</a:t>
            </a:r>
          </a:p>
          <a:p>
            <a:pPr algn="just" eaLnBrk="1" hangingPunct="1">
              <a:spcBef>
                <a:spcPct val="0"/>
              </a:spcBef>
              <a:buFontTx/>
              <a:buNone/>
            </a:pPr>
            <a:r>
              <a:rPr lang="fr-FR" altLang="fr-FR" sz="1600" dirty="0">
                <a:solidFill>
                  <a:srgbClr val="7030A0"/>
                </a:solidFill>
                <a:latin typeface="Arial" panose="020B0604020202020204" pitchFamily="34" charset="0"/>
              </a:rPr>
              <a:t>" dégâts mineurs dans les vignes plus petites</a:t>
            </a:r>
          </a:p>
          <a:p>
            <a:pPr algn="just" eaLnBrk="1" hangingPunct="1">
              <a:spcBef>
                <a:spcPct val="0"/>
              </a:spcBef>
              <a:buFontTx/>
              <a:buNone/>
            </a:pPr>
            <a:r>
              <a:rPr lang="fr-FR" altLang="fr-FR" sz="1600" dirty="0">
                <a:solidFill>
                  <a:srgbClr val="7030A0"/>
                </a:solidFill>
                <a:latin typeface="Arial" panose="020B0604020202020204" pitchFamily="34" charset="0"/>
              </a:rPr>
              <a:t>bordées par des buissons de ronces</a:t>
            </a:r>
          </a:p>
          <a:p>
            <a:pPr algn="just" eaLnBrk="1" hangingPunct="1">
              <a:spcBef>
                <a:spcPct val="0"/>
              </a:spcBef>
              <a:buFontTx/>
              <a:buNone/>
            </a:pPr>
            <a:r>
              <a:rPr lang="fr-FR" altLang="fr-FR" sz="1600" i="1" dirty="0" err="1">
                <a:solidFill>
                  <a:srgbClr val="7030A0"/>
                </a:solidFill>
                <a:latin typeface="Arial" panose="020B0604020202020204" pitchFamily="34" charset="0"/>
              </a:rPr>
              <a:t>Dikrella</a:t>
            </a:r>
            <a:r>
              <a:rPr lang="fr-FR" altLang="fr-FR" sz="1600" i="1" dirty="0">
                <a:solidFill>
                  <a:srgbClr val="7030A0"/>
                </a:solidFill>
                <a:latin typeface="Arial" panose="020B0604020202020204" pitchFamily="34" charset="0"/>
              </a:rPr>
              <a:t> </a:t>
            </a:r>
            <a:r>
              <a:rPr lang="fr-FR" altLang="fr-FR" sz="1600" i="1" dirty="0" err="1">
                <a:solidFill>
                  <a:srgbClr val="7030A0"/>
                </a:solidFill>
                <a:latin typeface="Arial" panose="020B0604020202020204" pitchFamily="34" charset="0"/>
              </a:rPr>
              <a:t>californica</a:t>
            </a:r>
            <a:r>
              <a:rPr lang="fr-FR" altLang="fr-FR" sz="1600" i="1" dirty="0">
                <a:solidFill>
                  <a:srgbClr val="7030A0"/>
                </a:solidFill>
                <a:latin typeface="Arial" panose="020B0604020202020204" pitchFamily="34" charset="0"/>
              </a:rPr>
              <a:t> </a:t>
            </a:r>
            <a:r>
              <a:rPr lang="fr-FR" altLang="fr-FR" sz="1600" dirty="0">
                <a:solidFill>
                  <a:srgbClr val="7030A0"/>
                </a:solidFill>
                <a:latin typeface="Arial" panose="020B0604020202020204" pitchFamily="34" charset="0"/>
              </a:rPr>
              <a:t>constitue un hôte dans lequel</a:t>
            </a:r>
          </a:p>
          <a:p>
            <a:pPr algn="just" eaLnBrk="1" hangingPunct="1">
              <a:spcBef>
                <a:spcPct val="0"/>
              </a:spcBef>
              <a:buFontTx/>
              <a:buNone/>
            </a:pPr>
            <a:r>
              <a:rPr lang="fr-FR" altLang="fr-FR" sz="1600" i="1" dirty="0" err="1">
                <a:solidFill>
                  <a:srgbClr val="7030A0"/>
                </a:solidFill>
                <a:latin typeface="Arial" panose="020B0604020202020204" pitchFamily="34" charset="0"/>
              </a:rPr>
              <a:t>Anagrus</a:t>
            </a:r>
            <a:r>
              <a:rPr lang="fr-FR" altLang="fr-FR" sz="1600" i="1" dirty="0">
                <a:solidFill>
                  <a:srgbClr val="7030A0"/>
                </a:solidFill>
                <a:latin typeface="Arial" panose="020B0604020202020204" pitchFamily="34" charset="0"/>
              </a:rPr>
              <a:t> </a:t>
            </a:r>
            <a:r>
              <a:rPr lang="fr-FR" altLang="fr-FR" sz="1600" i="1" dirty="0" err="1">
                <a:solidFill>
                  <a:srgbClr val="7030A0"/>
                </a:solidFill>
                <a:latin typeface="Arial" panose="020B0604020202020204" pitchFamily="34" charset="0"/>
              </a:rPr>
              <a:t>epos</a:t>
            </a:r>
            <a:r>
              <a:rPr lang="fr-FR" altLang="fr-FR" sz="1600" i="1" dirty="0">
                <a:solidFill>
                  <a:srgbClr val="7030A0"/>
                </a:solidFill>
                <a:latin typeface="Arial" panose="020B0604020202020204" pitchFamily="34" charset="0"/>
              </a:rPr>
              <a:t> </a:t>
            </a:r>
            <a:r>
              <a:rPr lang="fr-FR" altLang="fr-FR" sz="1600" dirty="0">
                <a:solidFill>
                  <a:srgbClr val="7030A0"/>
                </a:solidFill>
                <a:latin typeface="Arial" panose="020B0604020202020204" pitchFamily="34" charset="0"/>
              </a:rPr>
              <a:t>peut survivre durant l'hiver.</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Plantation dans les vignobles américains de pruniers dans</a:t>
            </a:r>
          </a:p>
          <a:p>
            <a:pPr algn="just" eaLnBrk="1" hangingPunct="1">
              <a:spcBef>
                <a:spcPct val="0"/>
              </a:spcBef>
              <a:buFontTx/>
              <a:buNone/>
            </a:pPr>
            <a:r>
              <a:rPr lang="fr-FR" altLang="fr-FR" sz="1600" dirty="0">
                <a:solidFill>
                  <a:srgbClr val="7030A0"/>
                </a:solidFill>
                <a:latin typeface="Arial" panose="020B0604020202020204" pitchFamily="34" charset="0"/>
              </a:rPr>
              <a:t>lesquels se développe très bien </a:t>
            </a:r>
            <a:r>
              <a:rPr lang="fr-FR" altLang="fr-FR" sz="1600" i="1" dirty="0" err="1">
                <a:solidFill>
                  <a:srgbClr val="7030A0"/>
                </a:solidFill>
                <a:latin typeface="Arial" panose="020B0604020202020204" pitchFamily="34" charset="0"/>
              </a:rPr>
              <a:t>Dikrella</a:t>
            </a:r>
            <a:r>
              <a:rPr lang="fr-FR" altLang="fr-FR" sz="1600" i="1" dirty="0">
                <a:solidFill>
                  <a:srgbClr val="7030A0"/>
                </a:solidFill>
                <a:latin typeface="Arial" panose="020B0604020202020204" pitchFamily="34" charset="0"/>
              </a:rPr>
              <a:t> </a:t>
            </a:r>
            <a:r>
              <a:rPr lang="fr-FR" altLang="fr-FR" sz="1600" i="1" dirty="0" err="1">
                <a:solidFill>
                  <a:srgbClr val="7030A0"/>
                </a:solidFill>
                <a:latin typeface="Arial" panose="020B0604020202020204" pitchFamily="34" charset="0"/>
              </a:rPr>
              <a:t>californica</a:t>
            </a:r>
            <a:endParaRPr lang="fr-FR" altLang="fr-FR" sz="1600" i="1" dirty="0">
              <a:solidFill>
                <a:srgbClr val="7030A0"/>
              </a:solidFill>
              <a:latin typeface="Arial" panose="020B0604020202020204" pitchFamily="34" charset="0"/>
            </a:endParaRPr>
          </a:p>
        </p:txBody>
      </p:sp>
      <p:sp>
        <p:nvSpPr>
          <p:cNvPr id="6" name="Rectangle 10">
            <a:extLst>
              <a:ext uri="{FF2B5EF4-FFF2-40B4-BE49-F238E27FC236}">
                <a16:creationId xmlns:a16="http://schemas.microsoft.com/office/drawing/2014/main" id="{55D7EC20-D98E-460B-8476-663EB3309390}"/>
              </a:ext>
            </a:extLst>
          </p:cNvPr>
          <p:cNvSpPr>
            <a:spLocks noChangeArrowheads="1"/>
          </p:cNvSpPr>
          <p:nvPr/>
        </p:nvSpPr>
        <p:spPr bwMode="auto">
          <a:xfrm>
            <a:off x="4521963" y="6243637"/>
            <a:ext cx="4535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a:solidFill>
                  <a:srgbClr val="7030A0"/>
                </a:solidFill>
                <a:latin typeface="Arial" panose="020B0604020202020204" pitchFamily="34" charset="0"/>
                <a:hlinkClick r:id="rId2"/>
              </a:rPr>
              <a:t>http://www.agroparistech.fr/IMG/pdf/Spataro_lutteBio.pdf</a:t>
            </a:r>
            <a:r>
              <a:rPr lang="fr-FR" altLang="fr-FR" sz="1200">
                <a:solidFill>
                  <a:srgbClr val="7030A0"/>
                </a:solidFill>
                <a:latin typeface="Arial" panose="020B0604020202020204" pitchFamily="34" charset="0"/>
              </a:rPr>
              <a:t> </a:t>
            </a:r>
          </a:p>
        </p:txBody>
      </p:sp>
      <p:sp>
        <p:nvSpPr>
          <p:cNvPr id="7" name="Rectangle 5">
            <a:extLst>
              <a:ext uri="{FF2B5EF4-FFF2-40B4-BE49-F238E27FC236}">
                <a16:creationId xmlns:a16="http://schemas.microsoft.com/office/drawing/2014/main" id="{A2E22927-95E2-4A2A-8BC5-2E8671EE7C74}"/>
              </a:ext>
            </a:extLst>
          </p:cNvPr>
          <p:cNvSpPr>
            <a:spLocks noChangeArrowheads="1"/>
          </p:cNvSpPr>
          <p:nvPr/>
        </p:nvSpPr>
        <p:spPr bwMode="auto">
          <a:xfrm>
            <a:off x="6249163" y="2211387"/>
            <a:ext cx="2447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solidFill>
                  <a:srgbClr val="7030A0"/>
                </a:solidFill>
                <a:latin typeface="Arial" panose="020B0604020202020204" pitchFamily="34" charset="0"/>
              </a:rPr>
              <a:t>Larve de </a:t>
            </a:r>
            <a:r>
              <a:rPr lang="fr-FR" altLang="fr-FR" sz="1200" i="1">
                <a:solidFill>
                  <a:srgbClr val="7030A0"/>
                </a:solidFill>
                <a:latin typeface="Arial" panose="020B0604020202020204" pitchFamily="34" charset="0"/>
              </a:rPr>
              <a:t>Erytrhoneura eleganta  </a:t>
            </a:r>
          </a:p>
        </p:txBody>
      </p:sp>
      <p:sp>
        <p:nvSpPr>
          <p:cNvPr id="8" name="Rectangle 6">
            <a:extLst>
              <a:ext uri="{FF2B5EF4-FFF2-40B4-BE49-F238E27FC236}">
                <a16:creationId xmlns:a16="http://schemas.microsoft.com/office/drawing/2014/main" id="{06EAAB47-837A-483A-B537-C9BA697737A5}"/>
              </a:ext>
            </a:extLst>
          </p:cNvPr>
          <p:cNvSpPr>
            <a:spLocks noChangeArrowheads="1"/>
          </p:cNvSpPr>
          <p:nvPr/>
        </p:nvSpPr>
        <p:spPr bwMode="auto">
          <a:xfrm>
            <a:off x="6825425" y="3867149"/>
            <a:ext cx="1130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i="1">
                <a:solidFill>
                  <a:srgbClr val="7030A0"/>
                </a:solidFill>
                <a:latin typeface="Arial" panose="020B0604020202020204" pitchFamily="34" charset="0"/>
              </a:rPr>
              <a:t>Anagrus epos</a:t>
            </a:r>
          </a:p>
        </p:txBody>
      </p:sp>
      <p:sp>
        <p:nvSpPr>
          <p:cNvPr id="9" name="Rectangle 7">
            <a:extLst>
              <a:ext uri="{FF2B5EF4-FFF2-40B4-BE49-F238E27FC236}">
                <a16:creationId xmlns:a16="http://schemas.microsoft.com/office/drawing/2014/main" id="{5C0929B9-8B44-4024-A8B3-6C479FCDA2AD}"/>
              </a:ext>
            </a:extLst>
          </p:cNvPr>
          <p:cNvSpPr>
            <a:spLocks noChangeArrowheads="1"/>
          </p:cNvSpPr>
          <p:nvPr/>
        </p:nvSpPr>
        <p:spPr bwMode="auto">
          <a:xfrm>
            <a:off x="5745925" y="5522912"/>
            <a:ext cx="3022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solidFill>
                  <a:srgbClr val="7030A0"/>
                </a:solidFill>
                <a:latin typeface="Arial" panose="020B0604020202020204" pitchFamily="34" charset="0"/>
              </a:rPr>
              <a:t>Dégâts causés par </a:t>
            </a:r>
            <a:r>
              <a:rPr lang="fr-FR" altLang="fr-FR" sz="1200" u="sng">
                <a:solidFill>
                  <a:srgbClr val="7030A0"/>
                </a:solidFill>
                <a:latin typeface="Arial" panose="020B0604020202020204" pitchFamily="34" charset="0"/>
              </a:rPr>
              <a:t>Erytrhoneura eleganta</a:t>
            </a:r>
          </a:p>
        </p:txBody>
      </p:sp>
      <p:pic>
        <p:nvPicPr>
          <p:cNvPr id="10" name="Image 8" descr="VigneDegatsCicadelle.jpg">
            <a:extLst>
              <a:ext uri="{FF2B5EF4-FFF2-40B4-BE49-F238E27FC236}">
                <a16:creationId xmlns:a16="http://schemas.microsoft.com/office/drawing/2014/main" id="{045849A6-2EB6-493D-A2C0-0587DC9719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0963" y="4587874"/>
            <a:ext cx="1447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9" descr="Anagrus_epos.jpg">
            <a:extLst>
              <a:ext uri="{FF2B5EF4-FFF2-40B4-BE49-F238E27FC236}">
                <a16:creationId xmlns:a16="http://schemas.microsoft.com/office/drawing/2014/main" id="{3401A4A7-E217-4BA8-A1E8-B2C4472C08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5425" y="2859087"/>
            <a:ext cx="10763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0" descr="larveCicadelle.jpg">
            <a:extLst>
              <a:ext uri="{FF2B5EF4-FFF2-40B4-BE49-F238E27FC236}">
                <a16:creationId xmlns:a16="http://schemas.microsoft.com/office/drawing/2014/main" id="{AE2314A8-92AD-47CF-B917-F213C9DF62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9888" y="1490662"/>
            <a:ext cx="10001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numéro de diapositive 1">
            <a:extLst>
              <a:ext uri="{FF2B5EF4-FFF2-40B4-BE49-F238E27FC236}">
                <a16:creationId xmlns:a16="http://schemas.microsoft.com/office/drawing/2014/main" id="{B2091061-CFDD-43BC-9E6D-D9BB9711003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64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636241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43D8D3-C49C-45B3-A012-E84E135A3E72}"/>
              </a:ext>
            </a:extLst>
          </p:cNvPr>
          <p:cNvSpPr/>
          <p:nvPr/>
        </p:nvSpPr>
        <p:spPr>
          <a:xfrm>
            <a:off x="200789" y="1463040"/>
            <a:ext cx="11804745" cy="2708434"/>
          </a:xfrm>
          <a:prstGeom prst="rect">
            <a:avLst/>
          </a:prstGeom>
        </p:spPr>
        <p:txBody>
          <a:bodyPr wrap="square">
            <a:spAutoFit/>
          </a:bodyPr>
          <a:lstStyle/>
          <a:p>
            <a:pPr algn="just"/>
            <a:r>
              <a:rPr lang="fr-FR" sz="1700" b="1" dirty="0">
                <a:solidFill>
                  <a:srgbClr val="7030A0"/>
                </a:solidFill>
              </a:rPr>
              <a:t>La lutte biologique classique</a:t>
            </a:r>
            <a:r>
              <a:rPr lang="fr-FR" sz="1700" dirty="0">
                <a:solidFill>
                  <a:srgbClr val="7030A0"/>
                </a:solidFill>
              </a:rPr>
              <a:t> est basée sur l</a:t>
            </a:r>
            <a:r>
              <a:rPr lang="fr-FR" sz="1700" b="1" dirty="0">
                <a:solidFill>
                  <a:srgbClr val="7030A0"/>
                </a:solidFill>
              </a:rPr>
              <a:t>'importation d'entomophage ou d'agent pathogène exotique</a:t>
            </a:r>
            <a:r>
              <a:rPr lang="fr-FR" sz="1700" dirty="0">
                <a:solidFill>
                  <a:srgbClr val="7030A0"/>
                </a:solidFill>
              </a:rPr>
              <a:t> contre un ravageur précédemment introduit d'une autre région du globe. Les introductions sont généralement commanditées par les autorités. </a:t>
            </a:r>
          </a:p>
          <a:p>
            <a:pPr algn="just"/>
            <a:r>
              <a:rPr lang="fr-FR" sz="1700" dirty="0">
                <a:solidFill>
                  <a:srgbClr val="7030A0"/>
                </a:solidFill>
              </a:rPr>
              <a:t>En cas d'acclimatation réussie et d'efficacité suffisante, la lutte biologique «s’effectue toute seule », l'auxiliaire devenant un agent efficace et permanent (sur de nombreuses années au moins) de la répression du ravageur.  Deux exemples de réussite : </a:t>
            </a:r>
          </a:p>
          <a:p>
            <a:pPr marL="285750" indent="-285750" algn="just">
              <a:buFont typeface="Arial" panose="020B0604020202020204" pitchFamily="34" charset="0"/>
              <a:buChar char="•"/>
            </a:pPr>
            <a:r>
              <a:rPr lang="fr-FR" sz="1700" b="1" i="1" dirty="0" err="1">
                <a:solidFill>
                  <a:srgbClr val="7030A0"/>
                </a:solidFill>
              </a:rPr>
              <a:t>Teretrius</a:t>
            </a:r>
            <a:r>
              <a:rPr lang="fr-FR" sz="1700" b="1" dirty="0">
                <a:solidFill>
                  <a:srgbClr val="7030A0"/>
                </a:solidFill>
              </a:rPr>
              <a:t> (</a:t>
            </a:r>
            <a:r>
              <a:rPr lang="fr-FR" sz="1700" b="1" i="1" dirty="0" err="1">
                <a:solidFill>
                  <a:srgbClr val="7030A0"/>
                </a:solidFill>
              </a:rPr>
              <a:t>Neotepetrius</a:t>
            </a:r>
            <a:r>
              <a:rPr lang="fr-FR" sz="1700" b="1" dirty="0">
                <a:solidFill>
                  <a:srgbClr val="7030A0"/>
                </a:solidFill>
              </a:rPr>
              <a:t>) </a:t>
            </a:r>
            <a:r>
              <a:rPr lang="fr-FR" sz="1700" b="1" i="1" dirty="0" err="1">
                <a:solidFill>
                  <a:srgbClr val="7030A0"/>
                </a:solidFill>
              </a:rPr>
              <a:t>nigrescens</a:t>
            </a:r>
            <a:r>
              <a:rPr lang="fr-FR" sz="1700" dirty="0">
                <a:solidFill>
                  <a:srgbClr val="7030A0"/>
                </a:solidFill>
              </a:rPr>
              <a:t> Lewis (PHOTO), coléoptère </a:t>
            </a:r>
            <a:r>
              <a:rPr lang="fr-FR" sz="1700" dirty="0" err="1">
                <a:solidFill>
                  <a:srgbClr val="7030A0"/>
                </a:solidFill>
                <a:hlinkClick r:id="rId2" tooltip="Histeridae"/>
              </a:rPr>
              <a:t>Histeridae</a:t>
            </a:r>
            <a:r>
              <a:rPr lang="fr-FR" sz="1700" dirty="0">
                <a:solidFill>
                  <a:srgbClr val="7030A0"/>
                </a:solidFill>
              </a:rPr>
              <a:t> originaire du </a:t>
            </a:r>
            <a:r>
              <a:rPr lang="fr-FR" sz="1700" dirty="0">
                <a:solidFill>
                  <a:srgbClr val="7030A0"/>
                </a:solidFill>
                <a:hlinkClick r:id="rId3" tooltip="Mexique"/>
              </a:rPr>
              <a:t>Mexique</a:t>
            </a:r>
            <a:r>
              <a:rPr lang="fr-FR" sz="1700" dirty="0">
                <a:solidFill>
                  <a:srgbClr val="7030A0"/>
                </a:solidFill>
              </a:rPr>
              <a:t>, a été élevée et introduite en quantité en </a:t>
            </a:r>
            <a:r>
              <a:rPr lang="fr-FR" sz="1700" dirty="0">
                <a:solidFill>
                  <a:srgbClr val="7030A0"/>
                </a:solidFill>
                <a:hlinkClick r:id="rId4" tooltip="Afrique occidentale"/>
              </a:rPr>
              <a:t>Afrique occidentale</a:t>
            </a:r>
            <a:r>
              <a:rPr lang="fr-FR" sz="1700" dirty="0">
                <a:solidFill>
                  <a:srgbClr val="7030A0"/>
                </a:solidFill>
              </a:rPr>
              <a:t> par l'Institut International d'Agriculture Tropicale (</a:t>
            </a:r>
            <a:r>
              <a:rPr lang="fr-FR" sz="1700" dirty="0">
                <a:solidFill>
                  <a:srgbClr val="7030A0"/>
                </a:solidFill>
                <a:hlinkClick r:id="rId5" tooltip="IITA"/>
              </a:rPr>
              <a:t>IITA</a:t>
            </a:r>
            <a:r>
              <a:rPr lang="fr-FR" sz="1700" dirty="0">
                <a:solidFill>
                  <a:srgbClr val="7030A0"/>
                </a:solidFill>
              </a:rPr>
              <a:t>) pour lutter contre les dégâts occasionnés dans les greniers </a:t>
            </a:r>
            <a:r>
              <a:rPr lang="fr-FR" sz="1700" dirty="0">
                <a:solidFill>
                  <a:srgbClr val="7030A0"/>
                </a:solidFill>
                <a:hlinkClick r:id="rId6" tooltip="Indigène"/>
              </a:rPr>
              <a:t>indigènes</a:t>
            </a:r>
            <a:r>
              <a:rPr lang="fr-FR" sz="1700" dirty="0">
                <a:solidFill>
                  <a:srgbClr val="7030A0"/>
                </a:solidFill>
              </a:rPr>
              <a:t> par </a:t>
            </a:r>
            <a:r>
              <a:rPr lang="fr-FR" sz="1700" b="1" i="1" dirty="0" err="1">
                <a:solidFill>
                  <a:srgbClr val="7030A0"/>
                </a:solidFill>
                <a:hlinkClick r:id="rId7" tooltip="Prostephanus truncatus"/>
              </a:rPr>
              <a:t>Prostephanus</a:t>
            </a:r>
            <a:r>
              <a:rPr lang="fr-FR" sz="1700" b="1" i="1" dirty="0">
                <a:solidFill>
                  <a:srgbClr val="7030A0"/>
                </a:solidFill>
                <a:hlinkClick r:id="rId7" tooltip="Prostephanus truncatus"/>
              </a:rPr>
              <a:t> </a:t>
            </a:r>
            <a:r>
              <a:rPr lang="fr-FR" sz="1700" b="1" i="1" dirty="0" err="1">
                <a:solidFill>
                  <a:srgbClr val="7030A0"/>
                </a:solidFill>
                <a:hlinkClick r:id="rId7" tooltip="Prostephanus truncatus"/>
              </a:rPr>
              <a:t>truncatus</a:t>
            </a:r>
            <a:r>
              <a:rPr lang="fr-FR" sz="1700" b="1" dirty="0">
                <a:solidFill>
                  <a:srgbClr val="7030A0"/>
                </a:solidFill>
              </a:rPr>
              <a:t> et </a:t>
            </a:r>
            <a:r>
              <a:rPr lang="fr-FR" sz="1700" b="1" i="1" dirty="0" err="1">
                <a:solidFill>
                  <a:srgbClr val="7030A0"/>
                </a:solidFill>
                <a:hlinkClick r:id="rId8" tooltip="Sitophilus zeamais"/>
              </a:rPr>
              <a:t>Sitophilus</a:t>
            </a:r>
            <a:r>
              <a:rPr lang="fr-FR" sz="1700" b="1" i="1" dirty="0">
                <a:solidFill>
                  <a:srgbClr val="7030A0"/>
                </a:solidFill>
                <a:hlinkClick r:id="rId8" tooltip="Sitophilus zeamais"/>
              </a:rPr>
              <a:t> </a:t>
            </a:r>
            <a:r>
              <a:rPr lang="fr-FR" sz="1700" b="1" i="1" dirty="0" err="1">
                <a:solidFill>
                  <a:srgbClr val="7030A0"/>
                </a:solidFill>
                <a:hlinkClick r:id="rId8" tooltip="Sitophilus zeamais"/>
              </a:rPr>
              <a:t>zeamais</a:t>
            </a:r>
            <a:r>
              <a:rPr lang="fr-FR" sz="1700" dirty="0">
                <a:solidFill>
                  <a:srgbClr val="7030A0"/>
                </a:solidFill>
              </a:rPr>
              <a:t>.</a:t>
            </a:r>
          </a:p>
          <a:p>
            <a:pPr marL="285750" indent="-285750" algn="just">
              <a:buFont typeface="Arial" panose="020B0604020202020204" pitchFamily="34" charset="0"/>
              <a:buChar char="•"/>
            </a:pPr>
            <a:r>
              <a:rPr lang="fr-FR" sz="1700" dirty="0">
                <a:solidFill>
                  <a:srgbClr val="7030A0"/>
                </a:solidFill>
              </a:rPr>
              <a:t>Le parasitoïde </a:t>
            </a:r>
            <a:r>
              <a:rPr lang="fr-FR" sz="1700" b="1" i="1" dirty="0" err="1">
                <a:solidFill>
                  <a:srgbClr val="7030A0"/>
                </a:solidFill>
              </a:rPr>
              <a:t>Gonatocerus</a:t>
            </a:r>
            <a:r>
              <a:rPr lang="fr-FR" sz="1700" b="1" i="1" dirty="0">
                <a:solidFill>
                  <a:srgbClr val="7030A0"/>
                </a:solidFill>
              </a:rPr>
              <a:t> </a:t>
            </a:r>
            <a:r>
              <a:rPr lang="fr-FR" sz="1700" b="1" i="1" dirty="0" err="1">
                <a:solidFill>
                  <a:srgbClr val="7030A0"/>
                </a:solidFill>
              </a:rPr>
              <a:t>ashmeadi</a:t>
            </a:r>
            <a:r>
              <a:rPr lang="fr-FR" sz="1700" dirty="0">
                <a:solidFill>
                  <a:srgbClr val="7030A0"/>
                </a:solidFill>
              </a:rPr>
              <a:t> (</a:t>
            </a:r>
            <a:r>
              <a:rPr lang="fr-FR" sz="1700" dirty="0" err="1">
                <a:solidFill>
                  <a:srgbClr val="7030A0"/>
                </a:solidFill>
                <a:hlinkClick r:id="rId9" tooltip="Hymenoptera"/>
              </a:rPr>
              <a:t>Hymenoptera</a:t>
            </a:r>
            <a:r>
              <a:rPr lang="fr-FR" sz="1700" dirty="0">
                <a:solidFill>
                  <a:srgbClr val="7030A0"/>
                </a:solidFill>
              </a:rPr>
              <a:t> : </a:t>
            </a:r>
            <a:r>
              <a:rPr lang="fr-FR" sz="1700" dirty="0" err="1">
                <a:solidFill>
                  <a:srgbClr val="7030A0"/>
                </a:solidFill>
              </a:rPr>
              <a:t>Mymaridae</a:t>
            </a:r>
            <a:r>
              <a:rPr lang="fr-FR" sz="1700" dirty="0">
                <a:solidFill>
                  <a:srgbClr val="7030A0"/>
                </a:solidFill>
              </a:rPr>
              <a:t>) a été Introduit en </a:t>
            </a:r>
            <a:r>
              <a:rPr lang="fr-FR" sz="1700" dirty="0">
                <a:solidFill>
                  <a:srgbClr val="7030A0"/>
                </a:solidFill>
                <a:hlinkClick r:id="rId10" tooltip="Polynésie française"/>
              </a:rPr>
              <a:t>Polynésie française</a:t>
            </a:r>
            <a:r>
              <a:rPr lang="fr-FR" sz="1700" dirty="0">
                <a:solidFill>
                  <a:srgbClr val="7030A0"/>
                </a:solidFill>
              </a:rPr>
              <a:t> pour lutter contre la </a:t>
            </a:r>
            <a:r>
              <a:rPr lang="fr-FR" sz="1700" b="1" dirty="0">
                <a:solidFill>
                  <a:srgbClr val="7030A0"/>
                </a:solidFill>
              </a:rPr>
              <a:t>cicadelle pisseuse </a:t>
            </a:r>
            <a:r>
              <a:rPr lang="fr-FR" sz="1700" b="1" i="1" dirty="0" err="1">
                <a:solidFill>
                  <a:srgbClr val="7030A0"/>
                </a:solidFill>
                <a:hlinkClick r:id="rId11" tooltip="Mouche chieusse (page inexistante)"/>
              </a:rPr>
              <a:t>Homalodisca</a:t>
            </a:r>
            <a:r>
              <a:rPr lang="fr-FR" sz="1700" b="1" i="1" dirty="0">
                <a:solidFill>
                  <a:srgbClr val="7030A0"/>
                </a:solidFill>
                <a:hlinkClick r:id="rId11" tooltip="Mouche chieusse (page inexistante)"/>
              </a:rPr>
              <a:t> </a:t>
            </a:r>
            <a:r>
              <a:rPr lang="fr-FR" sz="1700" b="1" i="1" dirty="0" err="1">
                <a:solidFill>
                  <a:srgbClr val="7030A0"/>
                </a:solidFill>
                <a:hlinkClick r:id="rId11" tooltip="Mouche chieusse (page inexistante)"/>
              </a:rPr>
              <a:t>vitripennis</a:t>
            </a:r>
            <a:r>
              <a:rPr lang="fr-FR" sz="1700" b="1" dirty="0">
                <a:solidFill>
                  <a:srgbClr val="7030A0"/>
                </a:solidFill>
              </a:rPr>
              <a:t> (</a:t>
            </a:r>
            <a:r>
              <a:rPr lang="fr-FR" sz="1700" b="1" dirty="0" err="1">
                <a:solidFill>
                  <a:srgbClr val="7030A0"/>
                </a:solidFill>
                <a:hlinkClick r:id="rId12" tooltip="Homoptera"/>
              </a:rPr>
              <a:t>Homoptera</a:t>
            </a:r>
            <a:r>
              <a:rPr lang="fr-FR" sz="1700" b="1" dirty="0">
                <a:solidFill>
                  <a:srgbClr val="7030A0"/>
                </a:solidFill>
              </a:rPr>
              <a:t>: </a:t>
            </a:r>
            <a:r>
              <a:rPr lang="fr-FR" sz="1700" b="1" dirty="0" err="1">
                <a:solidFill>
                  <a:srgbClr val="7030A0"/>
                </a:solidFill>
                <a:hlinkClick r:id="rId13" tooltip="Cicadellidae"/>
              </a:rPr>
              <a:t>Cicadellidae</a:t>
            </a:r>
            <a:r>
              <a:rPr lang="fr-FR" sz="1700" b="1" dirty="0">
                <a:solidFill>
                  <a:srgbClr val="7030A0"/>
                </a:solidFill>
              </a:rPr>
              <a:t>). </a:t>
            </a:r>
            <a:r>
              <a:rPr lang="fr-FR" sz="1700" dirty="0">
                <a:solidFill>
                  <a:srgbClr val="7030A0"/>
                </a:solidFill>
              </a:rPr>
              <a:t>Il s'est établi avec succès et a contrôlé 95 % des populations de cicadelles pisseuses sans impact collatéral sur la faune locale.</a:t>
            </a:r>
          </a:p>
        </p:txBody>
      </p:sp>
      <p:sp>
        <p:nvSpPr>
          <p:cNvPr id="3" name="WordArt 4">
            <a:extLst>
              <a:ext uri="{FF2B5EF4-FFF2-40B4-BE49-F238E27FC236}">
                <a16:creationId xmlns:a16="http://schemas.microsoft.com/office/drawing/2014/main" id="{A92EA999-45AE-4CC0-ACFD-9088E8F618A4}"/>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17A48052-CC7A-4518-9965-7566A0E1BD32}"/>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5" name="ZoneTexte 4">
            <a:extLst>
              <a:ext uri="{FF2B5EF4-FFF2-40B4-BE49-F238E27FC236}">
                <a16:creationId xmlns:a16="http://schemas.microsoft.com/office/drawing/2014/main" id="{3D392A95-8407-45F2-9F07-9FC38786DBCE}"/>
              </a:ext>
            </a:extLst>
          </p:cNvPr>
          <p:cNvSpPr txBox="1"/>
          <p:nvPr/>
        </p:nvSpPr>
        <p:spPr>
          <a:xfrm>
            <a:off x="200789" y="1095376"/>
            <a:ext cx="2155136" cy="367664"/>
          </a:xfrm>
          <a:prstGeom prst="rect">
            <a:avLst/>
          </a:prstGeom>
          <a:noFill/>
        </p:spPr>
        <p:txBody>
          <a:bodyPr wrap="square" rtlCol="0">
            <a:spAutoFit/>
          </a:bodyPr>
          <a:lstStyle/>
          <a:p>
            <a:r>
              <a:rPr lang="fr-FR" b="1" dirty="0">
                <a:solidFill>
                  <a:srgbClr val="7030A0"/>
                </a:solidFill>
              </a:rPr>
              <a:t>5.10. Réussites </a:t>
            </a:r>
          </a:p>
        </p:txBody>
      </p:sp>
      <p:sp>
        <p:nvSpPr>
          <p:cNvPr id="6" name="ZoneTexte 5">
            <a:extLst>
              <a:ext uri="{FF2B5EF4-FFF2-40B4-BE49-F238E27FC236}">
                <a16:creationId xmlns:a16="http://schemas.microsoft.com/office/drawing/2014/main" id="{6EB09D6D-8D5C-4E49-BBE5-1BEC74C64207}"/>
              </a:ext>
            </a:extLst>
          </p:cNvPr>
          <p:cNvSpPr txBox="1"/>
          <p:nvPr/>
        </p:nvSpPr>
        <p:spPr>
          <a:xfrm>
            <a:off x="200789" y="4286549"/>
            <a:ext cx="7480172" cy="2446824"/>
          </a:xfrm>
          <a:prstGeom prst="rect">
            <a:avLst/>
          </a:prstGeom>
          <a:noFill/>
          <a:ln>
            <a:solidFill>
              <a:srgbClr val="7030A0"/>
            </a:solidFill>
          </a:ln>
        </p:spPr>
        <p:txBody>
          <a:bodyPr wrap="square" rtlCol="0">
            <a:spAutoFit/>
          </a:bodyPr>
          <a:lstStyle/>
          <a:p>
            <a:r>
              <a:rPr lang="fr-FR" sz="1700" dirty="0">
                <a:solidFill>
                  <a:srgbClr val="7030A0"/>
                </a:solidFill>
              </a:rPr>
              <a:t>Les </a:t>
            </a:r>
            <a:r>
              <a:rPr lang="fr-FR" sz="1700" b="1" dirty="0">
                <a:solidFill>
                  <a:srgbClr val="7030A0"/>
                </a:solidFill>
              </a:rPr>
              <a:t>avantages</a:t>
            </a:r>
            <a:r>
              <a:rPr lang="fr-FR" sz="1700" dirty="0">
                <a:solidFill>
                  <a:srgbClr val="7030A0"/>
                </a:solidFill>
              </a:rPr>
              <a:t> (et propriétés recherchées) d'une lutte biologique classique sont :</a:t>
            </a:r>
          </a:p>
          <a:p>
            <a:pPr marL="285750" indent="-285750" algn="just">
              <a:buFont typeface="Arial" panose="020B0604020202020204" pitchFamily="34" charset="0"/>
              <a:buChar char="•"/>
            </a:pPr>
            <a:r>
              <a:rPr lang="fr-FR" sz="1700" dirty="0">
                <a:solidFill>
                  <a:srgbClr val="7030A0"/>
                </a:solidFill>
              </a:rPr>
              <a:t>Une </a:t>
            </a:r>
            <a:r>
              <a:rPr lang="fr-FR" sz="1700" b="1" dirty="0">
                <a:solidFill>
                  <a:srgbClr val="7030A0"/>
                </a:solidFill>
              </a:rPr>
              <a:t>grande autonomie et une importante mobilité des agents auxiliaires </a:t>
            </a:r>
            <a:r>
              <a:rPr lang="fr-FR" sz="1700" dirty="0">
                <a:solidFill>
                  <a:srgbClr val="7030A0"/>
                </a:solidFill>
              </a:rPr>
              <a:t>se traduisant par de bonnes capacités de dispersion, de découverte du ravageur et de survie dans le milieu.</a:t>
            </a:r>
          </a:p>
          <a:p>
            <a:pPr marL="285750" indent="-285750" algn="just">
              <a:buFont typeface="Arial" panose="020B0604020202020204" pitchFamily="34" charset="0"/>
              <a:buChar char="•"/>
            </a:pPr>
            <a:r>
              <a:rPr lang="fr-FR" sz="1700" dirty="0">
                <a:solidFill>
                  <a:srgbClr val="7030A0"/>
                </a:solidFill>
              </a:rPr>
              <a:t>Une </a:t>
            </a:r>
            <a:r>
              <a:rPr lang="fr-FR" sz="1700" b="1" dirty="0">
                <a:solidFill>
                  <a:srgbClr val="7030A0"/>
                </a:solidFill>
              </a:rPr>
              <a:t>bonne capacité d'</a:t>
            </a:r>
            <a:r>
              <a:rPr lang="fr-FR" sz="1700" b="1" dirty="0" err="1">
                <a:solidFill>
                  <a:srgbClr val="7030A0"/>
                </a:solidFill>
              </a:rPr>
              <a:t>autopropagation</a:t>
            </a:r>
            <a:r>
              <a:rPr lang="fr-FR" sz="1700" dirty="0">
                <a:solidFill>
                  <a:srgbClr val="7030A0"/>
                </a:solidFill>
              </a:rPr>
              <a:t>, avec un effet durable, voire permanent et modérément amplifié lorsque l'hôte est disponible.</a:t>
            </a:r>
          </a:p>
          <a:p>
            <a:pPr marL="285750" indent="-285750" algn="just">
              <a:buFont typeface="Arial" panose="020B0604020202020204" pitchFamily="34" charset="0"/>
              <a:buChar char="•"/>
            </a:pPr>
            <a:r>
              <a:rPr lang="fr-FR" sz="1700" dirty="0">
                <a:solidFill>
                  <a:srgbClr val="7030A0"/>
                </a:solidFill>
              </a:rPr>
              <a:t>Une </a:t>
            </a:r>
            <a:r>
              <a:rPr lang="fr-FR" sz="1700" b="1" dirty="0">
                <a:solidFill>
                  <a:srgbClr val="7030A0"/>
                </a:solidFill>
              </a:rPr>
              <a:t>sécurité pour la santé humaine et le respect de l'environnement</a:t>
            </a:r>
            <a:r>
              <a:rPr lang="fr-FR" sz="1700" dirty="0">
                <a:solidFill>
                  <a:srgbClr val="7030A0"/>
                </a:solidFill>
              </a:rPr>
              <a:t>.</a:t>
            </a:r>
          </a:p>
          <a:p>
            <a:pPr marL="285750" indent="-285750" algn="just">
              <a:buFont typeface="Arial" panose="020B0604020202020204" pitchFamily="34" charset="0"/>
              <a:buChar char="•"/>
            </a:pPr>
            <a:r>
              <a:rPr lang="fr-FR" sz="1700" dirty="0">
                <a:solidFill>
                  <a:srgbClr val="7030A0"/>
                </a:solidFill>
              </a:rPr>
              <a:t>Une spécificité élevée permettant le </a:t>
            </a:r>
            <a:r>
              <a:rPr lang="fr-FR" sz="1700" b="1" dirty="0">
                <a:solidFill>
                  <a:srgbClr val="7030A0"/>
                </a:solidFill>
              </a:rPr>
              <a:t>ciblage précis d'un ravageur</a:t>
            </a:r>
            <a:r>
              <a:rPr lang="fr-FR" sz="1700" dirty="0">
                <a:solidFill>
                  <a:srgbClr val="7030A0"/>
                </a:solidFill>
              </a:rPr>
              <a:t> donné ou d'un groupe apparenté.</a:t>
            </a:r>
          </a:p>
        </p:txBody>
      </p:sp>
      <p:sp>
        <p:nvSpPr>
          <p:cNvPr id="7" name="ZoneTexte 6">
            <a:extLst>
              <a:ext uri="{FF2B5EF4-FFF2-40B4-BE49-F238E27FC236}">
                <a16:creationId xmlns:a16="http://schemas.microsoft.com/office/drawing/2014/main" id="{49841F9E-8432-428C-98F9-344E1DB68815}"/>
              </a:ext>
            </a:extLst>
          </p:cNvPr>
          <p:cNvSpPr txBox="1"/>
          <p:nvPr/>
        </p:nvSpPr>
        <p:spPr>
          <a:xfrm>
            <a:off x="7949901" y="6271708"/>
            <a:ext cx="4055633" cy="461665"/>
          </a:xfrm>
          <a:prstGeom prst="rect">
            <a:avLst/>
          </a:prstGeom>
          <a:noFill/>
        </p:spPr>
        <p:txBody>
          <a:bodyPr wrap="square" rtlCol="0">
            <a:spAutoFit/>
          </a:bodyPr>
          <a:lstStyle/>
          <a:p>
            <a:r>
              <a:rPr lang="fr-FR" sz="1200" dirty="0">
                <a:solidFill>
                  <a:srgbClr val="7030A0"/>
                </a:solidFill>
              </a:rPr>
              <a:t>Vue d'ensemble, dorsale et ventrale, de </a:t>
            </a:r>
            <a:r>
              <a:rPr lang="fr-FR" sz="1200" i="1" u="sng" dirty="0" err="1">
                <a:solidFill>
                  <a:srgbClr val="7030A0"/>
                </a:solidFill>
                <a:hlinkClick r:id="rId14" tooltip="Teretrius (Neotepetrius) nigrescens (page inexistante)"/>
              </a:rPr>
              <a:t>Teretrius</a:t>
            </a:r>
            <a:r>
              <a:rPr lang="fr-FR" sz="1200" i="1" u="sng" dirty="0">
                <a:solidFill>
                  <a:srgbClr val="7030A0"/>
                </a:solidFill>
                <a:hlinkClick r:id="rId14" tooltip="Teretrius (Neotepetrius) nigrescens (page inexistante)"/>
              </a:rPr>
              <a:t> (</a:t>
            </a:r>
            <a:r>
              <a:rPr lang="fr-FR" sz="1200" i="1" u="sng" dirty="0" err="1">
                <a:solidFill>
                  <a:srgbClr val="7030A0"/>
                </a:solidFill>
                <a:hlinkClick r:id="rId14" tooltip="Teretrius (Neotepetrius) nigrescens (page inexistante)"/>
              </a:rPr>
              <a:t>Neotepetrius</a:t>
            </a:r>
            <a:r>
              <a:rPr lang="fr-FR" sz="1200" i="1" u="sng" dirty="0">
                <a:solidFill>
                  <a:srgbClr val="7030A0"/>
                </a:solidFill>
                <a:hlinkClick r:id="rId14" tooltip="Teretrius (Neotepetrius) nigrescens (page inexistante)"/>
              </a:rPr>
              <a:t>) </a:t>
            </a:r>
            <a:r>
              <a:rPr lang="fr-FR" sz="1200" i="1" u="sng" dirty="0" err="1">
                <a:solidFill>
                  <a:srgbClr val="7030A0"/>
                </a:solidFill>
                <a:hlinkClick r:id="rId14" tooltip="Teretrius (Neotepetrius) nigrescens (page inexistante)"/>
              </a:rPr>
              <a:t>nigrescens</a:t>
            </a:r>
            <a:r>
              <a:rPr lang="fr-FR" sz="1200" dirty="0">
                <a:solidFill>
                  <a:srgbClr val="7030A0"/>
                </a:solidFill>
              </a:rPr>
              <a:t> (Lewis, 1891. Source: Wikipedia</a:t>
            </a:r>
          </a:p>
        </p:txBody>
      </p:sp>
      <p:pic>
        <p:nvPicPr>
          <p:cNvPr id="9" name="Image 8">
            <a:extLst>
              <a:ext uri="{FF2B5EF4-FFF2-40B4-BE49-F238E27FC236}">
                <a16:creationId xmlns:a16="http://schemas.microsoft.com/office/drawing/2014/main" id="{98382D58-3FCB-488B-AB2A-114E0B1DC38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1757" y="4920691"/>
            <a:ext cx="1893145" cy="1351017"/>
          </a:xfrm>
          <a:prstGeom prst="rect">
            <a:avLst/>
          </a:prstGeom>
        </p:spPr>
      </p:pic>
      <p:sp>
        <p:nvSpPr>
          <p:cNvPr id="10" name="ZoneTexte 9">
            <a:extLst>
              <a:ext uri="{FF2B5EF4-FFF2-40B4-BE49-F238E27FC236}">
                <a16:creationId xmlns:a16="http://schemas.microsoft.com/office/drawing/2014/main" id="{2842FD8A-22CD-4304-8423-220893CE64D5}"/>
              </a:ext>
            </a:extLst>
          </p:cNvPr>
          <p:cNvSpPr txBox="1"/>
          <p:nvPr/>
        </p:nvSpPr>
        <p:spPr>
          <a:xfrm>
            <a:off x="9955698" y="5102107"/>
            <a:ext cx="1925619" cy="276999"/>
          </a:xfrm>
          <a:prstGeom prst="rect">
            <a:avLst/>
          </a:prstGeom>
          <a:noFill/>
        </p:spPr>
        <p:txBody>
          <a:bodyPr wrap="square" rtlCol="0">
            <a:spAutoFit/>
          </a:bodyPr>
          <a:lstStyle/>
          <a:p>
            <a:pPr algn="ctr"/>
            <a:r>
              <a:rPr lang="fr-FR" sz="1200" i="1" dirty="0" err="1">
                <a:solidFill>
                  <a:srgbClr val="7030A0"/>
                </a:solidFill>
              </a:rPr>
              <a:t>Gonatocerus</a:t>
            </a:r>
            <a:r>
              <a:rPr lang="fr-FR" sz="1200" i="1" dirty="0">
                <a:solidFill>
                  <a:srgbClr val="7030A0"/>
                </a:solidFill>
              </a:rPr>
              <a:t> </a:t>
            </a:r>
            <a:r>
              <a:rPr lang="fr-FR" sz="1200" i="1" dirty="0" err="1">
                <a:solidFill>
                  <a:srgbClr val="7030A0"/>
                </a:solidFill>
              </a:rPr>
              <a:t>ashmeadi</a:t>
            </a:r>
            <a:endParaRPr lang="fr-FR" sz="1200" i="1" dirty="0">
              <a:solidFill>
                <a:srgbClr val="7030A0"/>
              </a:solidFill>
            </a:endParaRPr>
          </a:p>
        </p:txBody>
      </p:sp>
      <p:pic>
        <p:nvPicPr>
          <p:cNvPr id="12" name="Image 11">
            <a:extLst>
              <a:ext uri="{FF2B5EF4-FFF2-40B4-BE49-F238E27FC236}">
                <a16:creationId xmlns:a16="http://schemas.microsoft.com/office/drawing/2014/main" id="{5EF47984-E54C-4559-8871-C88E59DCC5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27993" y="4208165"/>
            <a:ext cx="1314450" cy="857250"/>
          </a:xfrm>
          <a:prstGeom prst="rect">
            <a:avLst/>
          </a:prstGeom>
        </p:spPr>
      </p:pic>
      <p:sp>
        <p:nvSpPr>
          <p:cNvPr id="13" name="Espace réservé du numéro de diapositive 1">
            <a:extLst>
              <a:ext uri="{FF2B5EF4-FFF2-40B4-BE49-F238E27FC236}">
                <a16:creationId xmlns:a16="http://schemas.microsoft.com/office/drawing/2014/main" id="{C624E6CA-2C2D-4BC2-9892-648D404B886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65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70610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866CAF73-72F7-4895-9A93-3F824CCEE91A}"/>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B2551167-463C-4F8B-8106-594AB4A51A29}"/>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ZoneTexte 3">
            <a:extLst>
              <a:ext uri="{FF2B5EF4-FFF2-40B4-BE49-F238E27FC236}">
                <a16:creationId xmlns:a16="http://schemas.microsoft.com/office/drawing/2014/main" id="{2D01F64A-9FDD-41E9-A6C6-55C15FE99815}"/>
              </a:ext>
            </a:extLst>
          </p:cNvPr>
          <p:cNvSpPr txBox="1"/>
          <p:nvPr/>
        </p:nvSpPr>
        <p:spPr>
          <a:xfrm>
            <a:off x="200789" y="1095376"/>
            <a:ext cx="2155136" cy="367664"/>
          </a:xfrm>
          <a:prstGeom prst="rect">
            <a:avLst/>
          </a:prstGeom>
          <a:noFill/>
        </p:spPr>
        <p:txBody>
          <a:bodyPr wrap="square" rtlCol="0">
            <a:spAutoFit/>
          </a:bodyPr>
          <a:lstStyle/>
          <a:p>
            <a:r>
              <a:rPr lang="fr-FR" b="1" dirty="0">
                <a:solidFill>
                  <a:srgbClr val="7030A0"/>
                </a:solidFill>
              </a:rPr>
              <a:t>5.10. Réussites </a:t>
            </a:r>
          </a:p>
        </p:txBody>
      </p:sp>
      <p:sp>
        <p:nvSpPr>
          <p:cNvPr id="5" name="Rectangle 3">
            <a:extLst>
              <a:ext uri="{FF2B5EF4-FFF2-40B4-BE49-F238E27FC236}">
                <a16:creationId xmlns:a16="http://schemas.microsoft.com/office/drawing/2014/main" id="{26D73C46-F11F-4010-872E-90A609724EB1}"/>
              </a:ext>
            </a:extLst>
          </p:cNvPr>
          <p:cNvSpPr>
            <a:spLocks noChangeArrowheads="1"/>
          </p:cNvSpPr>
          <p:nvPr/>
        </p:nvSpPr>
        <p:spPr bwMode="auto">
          <a:xfrm>
            <a:off x="179388" y="981075"/>
            <a:ext cx="8785225"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7030A0"/>
                </a:solidFill>
                <a:latin typeface="Arial" panose="020B0604020202020204" pitchFamily="34" charset="0"/>
              </a:rPr>
              <a:t>Lutte biologique contre une espèce invasive par acclimatation de prédateurs </a:t>
            </a:r>
            <a:r>
              <a:rPr lang="fr-FR" altLang="fr-FR" sz="1800" dirty="0">
                <a:solidFill>
                  <a:srgbClr val="7030A0"/>
                </a:solidFill>
                <a:latin typeface="Arial" panose="020B0604020202020204" pitchFamily="34" charset="0"/>
              </a:rPr>
              <a:t>:</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Exemple de la jacinthe d'eau (</a:t>
            </a:r>
            <a:r>
              <a:rPr lang="fr-FR" altLang="fr-FR" sz="1800" i="1" dirty="0" err="1">
                <a:solidFill>
                  <a:srgbClr val="7030A0"/>
                </a:solidFill>
                <a:latin typeface="Arial" panose="020B0604020202020204" pitchFamily="34" charset="0"/>
              </a:rPr>
              <a:t>Eichornia</a:t>
            </a:r>
            <a:r>
              <a:rPr lang="fr-FR" altLang="fr-FR" sz="1800" i="1" dirty="0">
                <a:solidFill>
                  <a:srgbClr val="7030A0"/>
                </a:solidFill>
                <a:latin typeface="Arial" panose="020B0604020202020204" pitchFamily="34" charset="0"/>
              </a:rPr>
              <a:t> </a:t>
            </a:r>
            <a:r>
              <a:rPr lang="fr-FR" altLang="fr-FR" sz="1800" i="1" dirty="0" err="1">
                <a:solidFill>
                  <a:srgbClr val="7030A0"/>
                </a:solidFill>
                <a:latin typeface="Arial" panose="020B0604020202020204" pitchFamily="34" charset="0"/>
              </a:rPr>
              <a:t>crassipes</a:t>
            </a:r>
            <a:r>
              <a:rPr lang="fr-FR" altLang="fr-FR" sz="1800" dirty="0">
                <a:solidFill>
                  <a:srgbClr val="7030A0"/>
                </a:solidFill>
                <a:latin typeface="Arial" panose="020B0604020202020204" pitchFamily="34" charset="0"/>
              </a:rPr>
              <a:t>) en Floride</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 introduite en 1884 comme une plante ornementale</a:t>
            </a:r>
          </a:p>
          <a:p>
            <a:pPr algn="just" eaLnBrk="1" hangingPunct="1">
              <a:spcBef>
                <a:spcPct val="0"/>
              </a:spcBef>
              <a:buFontTx/>
              <a:buNone/>
            </a:pPr>
            <a:r>
              <a:rPr lang="fr-FR" altLang="fr-FR" sz="1800" dirty="0">
                <a:solidFill>
                  <a:srgbClr val="7030A0"/>
                </a:solidFill>
                <a:latin typeface="Arial" panose="020B0604020202020204" pitchFamily="34" charset="0"/>
              </a:rPr>
              <a:t>• disséminée par les éleveurs de bétail</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problèmes dès 1896 (navigation)</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=&gt; Introduction de </a:t>
            </a:r>
            <a:r>
              <a:rPr lang="fr-FR" altLang="fr-FR" sz="1800" b="1" dirty="0">
                <a:solidFill>
                  <a:srgbClr val="7030A0"/>
                </a:solidFill>
                <a:latin typeface="Arial" panose="020B0604020202020204" pitchFamily="34" charset="0"/>
              </a:rPr>
              <a:t>charançons</a:t>
            </a:r>
            <a:r>
              <a:rPr lang="fr-FR" altLang="fr-FR" sz="1800" dirty="0">
                <a:solidFill>
                  <a:srgbClr val="7030A0"/>
                </a:solidFill>
                <a:latin typeface="Arial" panose="020B0604020202020204" pitchFamily="34" charset="0"/>
              </a:rPr>
              <a:t> dans les années 1970</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les </a:t>
            </a:r>
            <a:r>
              <a:rPr lang="fr-FR" altLang="fr-FR" sz="1800" b="1" dirty="0">
                <a:solidFill>
                  <a:srgbClr val="7030A0"/>
                </a:solidFill>
                <a:latin typeface="Arial" panose="020B0604020202020204" pitchFamily="34" charset="0"/>
              </a:rPr>
              <a:t>charançons</a:t>
            </a:r>
            <a:r>
              <a:rPr lang="fr-FR" altLang="fr-FR" sz="1800" dirty="0">
                <a:solidFill>
                  <a:srgbClr val="7030A0"/>
                </a:solidFill>
                <a:latin typeface="Arial" panose="020B0604020202020204" pitchFamily="34" charset="0"/>
              </a:rPr>
              <a:t> (</a:t>
            </a:r>
            <a:r>
              <a:rPr lang="fr-FR" altLang="fr-FR" sz="1800" i="1" dirty="0" err="1">
                <a:solidFill>
                  <a:srgbClr val="7030A0"/>
                </a:solidFill>
                <a:latin typeface="Arial" panose="020B0604020202020204" pitchFamily="34" charset="0"/>
              </a:rPr>
              <a:t>Neochetina</a:t>
            </a:r>
            <a:r>
              <a:rPr lang="fr-FR" altLang="fr-FR" sz="1800" i="1" dirty="0">
                <a:solidFill>
                  <a:srgbClr val="7030A0"/>
                </a:solidFill>
                <a:latin typeface="Arial" panose="020B0604020202020204" pitchFamily="34" charset="0"/>
              </a:rPr>
              <a:t> </a:t>
            </a:r>
            <a:r>
              <a:rPr lang="fr-FR" altLang="fr-FR" sz="1800" i="1" dirty="0" err="1">
                <a:solidFill>
                  <a:srgbClr val="7030A0"/>
                </a:solidFill>
                <a:latin typeface="Arial" panose="020B0604020202020204" pitchFamily="34" charset="0"/>
              </a:rPr>
              <a:t>eichhorniae</a:t>
            </a:r>
            <a:r>
              <a:rPr lang="fr-FR" altLang="fr-FR" sz="1800" dirty="0">
                <a:solidFill>
                  <a:srgbClr val="7030A0"/>
                </a:solidFill>
                <a:latin typeface="Arial" panose="020B0604020202020204" pitchFamily="34" charset="0"/>
              </a:rPr>
              <a:t>) sont installés et régulent la population de jacinthes à des densités assez faibles</a:t>
            </a:r>
          </a:p>
          <a:p>
            <a:pPr algn="just" eaLnBrk="1" hangingPunct="1">
              <a:spcBef>
                <a:spcPct val="0"/>
              </a:spcBef>
              <a:buFontTx/>
              <a:buNone/>
            </a:pPr>
            <a:endParaRPr lang="fr-FR" altLang="fr-FR" sz="1200" dirty="0">
              <a:solidFill>
                <a:srgbClr val="7030A0"/>
              </a:solidFill>
              <a:latin typeface="Arial" panose="020B0604020202020204" pitchFamily="34" charset="0"/>
            </a:endParaRPr>
          </a:p>
          <a:p>
            <a:pPr algn="just" eaLnBrk="1" hangingPunct="1">
              <a:spcBef>
                <a:spcPct val="0"/>
              </a:spcBef>
              <a:buFontTx/>
              <a:buNone/>
            </a:pPr>
            <a:r>
              <a:rPr lang="fr-FR" altLang="fr-FR" sz="1200" u="sng" dirty="0">
                <a:solidFill>
                  <a:srgbClr val="7030A0"/>
                </a:solidFill>
                <a:latin typeface="Arial" panose="020B0604020202020204" pitchFamily="34" charset="0"/>
              </a:rPr>
              <a:t>Notes</a:t>
            </a:r>
            <a:r>
              <a:rPr lang="fr-FR" altLang="fr-FR" sz="1200" dirty="0">
                <a:solidFill>
                  <a:srgbClr val="7030A0"/>
                </a:solidFill>
                <a:latin typeface="Arial" panose="020B0604020202020204" pitchFamily="34" charset="0"/>
              </a:rPr>
              <a:t> : 1) Cette lutte biologique a été aussi testée avec succès en Zambie (elle pourrait être utilisée à Madagascar).</a:t>
            </a:r>
          </a:p>
          <a:p>
            <a:pPr eaLnBrk="1" hangingPunct="1">
              <a:spcBef>
                <a:spcPct val="0"/>
              </a:spcBef>
              <a:buFontTx/>
              <a:buNone/>
            </a:pPr>
            <a:r>
              <a:rPr lang="fr-FR" altLang="fr-FR" sz="1200" dirty="0">
                <a:solidFill>
                  <a:srgbClr val="7030A0"/>
                </a:solidFill>
                <a:latin typeface="Arial" panose="020B0604020202020204" pitchFamily="34" charset="0"/>
              </a:rPr>
              <a:t>Source : </a:t>
            </a:r>
            <a:r>
              <a:rPr lang="fr-FR" altLang="fr-FR" sz="1200" i="1" dirty="0">
                <a:solidFill>
                  <a:srgbClr val="7030A0"/>
                </a:solidFill>
                <a:latin typeface="Arial" panose="020B0604020202020204" pitchFamily="34" charset="0"/>
              </a:rPr>
              <a:t>Zambie : La jacinthe d'eau vaincue par le charançon</a:t>
            </a:r>
            <a:r>
              <a:rPr lang="fr-FR" altLang="fr-FR" sz="1200" dirty="0">
                <a:solidFill>
                  <a:srgbClr val="7030A0"/>
                </a:solidFill>
                <a:latin typeface="Arial" panose="020B0604020202020204" pitchFamily="34" charset="0"/>
              </a:rPr>
              <a:t>, Denise Williams, </a:t>
            </a:r>
            <a:r>
              <a:rPr lang="fr-FR" altLang="fr-FR" sz="1200" dirty="0" err="1">
                <a:solidFill>
                  <a:srgbClr val="7030A0"/>
                </a:solidFill>
                <a:latin typeface="Arial" panose="020B0604020202020204" pitchFamily="34" charset="0"/>
              </a:rPr>
              <a:t>Bethuel</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rPr>
              <a:t>Kasamwa</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rPr>
              <a:t>Tuseko</a:t>
            </a:r>
            <a:r>
              <a:rPr lang="fr-FR" altLang="fr-FR" sz="1200" dirty="0">
                <a:solidFill>
                  <a:srgbClr val="7030A0"/>
                </a:solidFill>
                <a:latin typeface="Arial" panose="020B0604020202020204" pitchFamily="34" charset="0"/>
              </a:rPr>
              <a:t>, 1997, </a:t>
            </a:r>
            <a:r>
              <a:rPr lang="fr-FR" altLang="fr-FR" sz="1200" dirty="0">
                <a:solidFill>
                  <a:srgbClr val="7030A0"/>
                </a:solidFill>
                <a:latin typeface="Arial" panose="020B0604020202020204" pitchFamily="34" charset="0"/>
                <a:hlinkClick r:id="rId2"/>
              </a:rPr>
              <a:t>http://www.syfia.info/index.php5?view=articles&amp;action=voir&amp;idArticle=393</a:t>
            </a:r>
            <a:endParaRPr lang="fr-FR" altLang="fr-FR" sz="1200" dirty="0">
              <a:solidFill>
                <a:srgbClr val="7030A0"/>
              </a:solidFill>
              <a:latin typeface="Arial" panose="020B0604020202020204" pitchFamily="34" charset="0"/>
            </a:endParaRPr>
          </a:p>
          <a:p>
            <a:pPr eaLnBrk="1" hangingPunct="1">
              <a:spcBef>
                <a:spcPct val="0"/>
              </a:spcBef>
              <a:buFontTx/>
              <a:buNone/>
            </a:pPr>
            <a:r>
              <a:rPr lang="fr-FR" altLang="fr-FR" sz="1200" dirty="0">
                <a:solidFill>
                  <a:srgbClr val="7030A0"/>
                </a:solidFill>
                <a:latin typeface="Arial" panose="020B0604020202020204" pitchFamily="34" charset="0"/>
              </a:rPr>
              <a:t>2</a:t>
            </a:r>
            <a:r>
              <a:rPr lang="fr-FR" altLang="fr-FR" sz="1200" i="1"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rPr>
              <a:t>Le document, ci-dessous, recense toutes les solutions pour contrôler et utiliser les </a:t>
            </a:r>
            <a:r>
              <a:rPr lang="fr-FR" altLang="fr-FR" sz="1200" i="1" dirty="0">
                <a:solidFill>
                  <a:srgbClr val="7030A0"/>
                </a:solidFill>
                <a:latin typeface="Arial" panose="020B0604020202020204" pitchFamily="34" charset="0"/>
              </a:rPr>
              <a:t>jacinthes d’eau </a:t>
            </a:r>
            <a:r>
              <a:rPr lang="fr-FR" altLang="fr-FR" sz="1200" dirty="0">
                <a:solidFill>
                  <a:srgbClr val="7030A0"/>
                </a:solidFill>
                <a:latin typeface="Arial" panose="020B0604020202020204" pitchFamily="34" charset="0"/>
              </a:rPr>
              <a:t>:</a:t>
            </a:r>
          </a:p>
          <a:p>
            <a:pPr eaLnBrk="1" hangingPunct="1">
              <a:spcBef>
                <a:spcPct val="0"/>
              </a:spcBef>
              <a:buFontTx/>
              <a:buNone/>
            </a:pPr>
            <a:r>
              <a:rPr lang="fr-FR" altLang="fr-FR" sz="1200" i="1" dirty="0">
                <a:solidFill>
                  <a:srgbClr val="7030A0"/>
                </a:solidFill>
                <a:latin typeface="Arial" panose="020B0604020202020204" pitchFamily="34" charset="0"/>
              </a:rPr>
              <a:t> </a:t>
            </a:r>
            <a:r>
              <a:rPr lang="en-US" altLang="fr-FR" sz="1200" i="1" dirty="0">
                <a:solidFill>
                  <a:srgbClr val="7030A0"/>
                </a:solidFill>
                <a:latin typeface="Arial" panose="020B0604020202020204" pitchFamily="34" charset="0"/>
              </a:rPr>
              <a:t>Water hyacinth control and possible uses</a:t>
            </a:r>
            <a:r>
              <a:rPr lang="en-US" altLang="fr-FR" sz="1200" dirty="0">
                <a:solidFill>
                  <a:srgbClr val="7030A0"/>
                </a:solidFill>
                <a:latin typeface="Arial" panose="020B0604020202020204" pitchFamily="34" charset="0"/>
              </a:rPr>
              <a:t>, Practical Action, </a:t>
            </a:r>
            <a:r>
              <a:rPr lang="en-US" altLang="fr-FR" sz="1200" dirty="0">
                <a:solidFill>
                  <a:srgbClr val="7030A0"/>
                </a:solidFill>
                <a:latin typeface="Arial" panose="020B0604020202020204" pitchFamily="34" charset="0"/>
                <a:hlinkClick r:id="rId3"/>
              </a:rPr>
              <a:t>http://practicalaction.org/water-hyacinth</a:t>
            </a:r>
            <a:r>
              <a:rPr lang="en-US" altLang="fr-FR" sz="1200" dirty="0">
                <a:solidFill>
                  <a:srgbClr val="7030A0"/>
                </a:solidFill>
                <a:latin typeface="Arial" panose="020B0604020202020204" pitchFamily="34" charset="0"/>
              </a:rPr>
              <a:t> </a:t>
            </a:r>
            <a:endParaRPr lang="fr-FR" altLang="fr-FR" sz="1200" dirty="0">
              <a:solidFill>
                <a:srgbClr val="7030A0"/>
              </a:solidFill>
              <a:latin typeface="Arial" panose="020B0604020202020204" pitchFamily="34" charset="0"/>
            </a:endParaRPr>
          </a:p>
        </p:txBody>
      </p:sp>
      <p:pic>
        <p:nvPicPr>
          <p:cNvPr id="6" name="Image 4" descr="jacintheDEau.jpg">
            <a:extLst>
              <a:ext uri="{FF2B5EF4-FFF2-40B4-BE49-F238E27FC236}">
                <a16:creationId xmlns:a16="http://schemas.microsoft.com/office/drawing/2014/main" id="{5D5C38D5-A96E-4BF7-93EC-572490D2DE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908050"/>
            <a:ext cx="13906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5" descr="riviereObstruee.jpg">
            <a:extLst>
              <a:ext uri="{FF2B5EF4-FFF2-40B4-BE49-F238E27FC236}">
                <a16:creationId xmlns:a16="http://schemas.microsoft.com/office/drawing/2014/main" id="{4A1C0BCE-2519-4286-B353-9CBF545F46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2565400"/>
            <a:ext cx="20478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6" descr="charancon.jpg">
            <a:extLst>
              <a:ext uri="{FF2B5EF4-FFF2-40B4-BE49-F238E27FC236}">
                <a16:creationId xmlns:a16="http://schemas.microsoft.com/office/drawing/2014/main" id="{6CA7BC86-3CFB-45EE-B16E-82FC008904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75463" y="3933825"/>
            <a:ext cx="1547812"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a:extLst>
              <a:ext uri="{FF2B5EF4-FFF2-40B4-BE49-F238E27FC236}">
                <a16:creationId xmlns:a16="http://schemas.microsoft.com/office/drawing/2014/main" id="{92937EC7-933C-473A-83F7-4BBCC7979844}"/>
              </a:ext>
            </a:extLst>
          </p:cNvPr>
          <p:cNvSpPr>
            <a:spLocks noChangeArrowheads="1"/>
          </p:cNvSpPr>
          <p:nvPr/>
        </p:nvSpPr>
        <p:spPr bwMode="auto">
          <a:xfrm>
            <a:off x="2339975" y="1412875"/>
            <a:ext cx="4535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a:solidFill>
                  <a:srgbClr val="7030A0"/>
                </a:solidFill>
                <a:latin typeface="Arial" panose="020B0604020202020204" pitchFamily="34" charset="0"/>
                <a:hlinkClick r:id="rId7"/>
              </a:rPr>
              <a:t>http://www.agroparistech.fr/IMG/pdf/Spataro_lutteBio.pdf</a:t>
            </a:r>
            <a:r>
              <a:rPr lang="fr-FR" altLang="fr-FR" sz="1200">
                <a:solidFill>
                  <a:srgbClr val="7030A0"/>
                </a:solidFill>
                <a:latin typeface="Arial" panose="020B0604020202020204" pitchFamily="34" charset="0"/>
              </a:rPr>
              <a:t> </a:t>
            </a:r>
          </a:p>
        </p:txBody>
      </p:sp>
      <p:sp>
        <p:nvSpPr>
          <p:cNvPr id="10" name="Espace réservé du numéro de diapositive 1">
            <a:extLst>
              <a:ext uri="{FF2B5EF4-FFF2-40B4-BE49-F238E27FC236}">
                <a16:creationId xmlns:a16="http://schemas.microsoft.com/office/drawing/2014/main" id="{375531D5-8AC8-4641-8D84-EF2AA47874C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66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133216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A3905A2-D991-4C6E-80EB-36C47B1B3305}"/>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F3BE8505-AA59-445B-925C-734C51B629A8}"/>
              </a:ext>
            </a:extLst>
          </p:cNvPr>
          <p:cNvSpPr/>
          <p:nvPr/>
        </p:nvSpPr>
        <p:spPr>
          <a:xfrm>
            <a:off x="200790" y="726045"/>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Rectangle 3">
            <a:extLst>
              <a:ext uri="{FF2B5EF4-FFF2-40B4-BE49-F238E27FC236}">
                <a16:creationId xmlns:a16="http://schemas.microsoft.com/office/drawing/2014/main" id="{55B66992-4E70-4C02-8A45-69B379FED7E9}"/>
              </a:ext>
            </a:extLst>
          </p:cNvPr>
          <p:cNvSpPr>
            <a:spLocks noChangeArrowheads="1"/>
          </p:cNvSpPr>
          <p:nvPr/>
        </p:nvSpPr>
        <p:spPr bwMode="auto">
          <a:xfrm>
            <a:off x="250825" y="1143558"/>
            <a:ext cx="8785225"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C00000"/>
                </a:solidFill>
                <a:latin typeface="Arial" panose="020B0604020202020204" pitchFamily="34" charset="0"/>
              </a:rPr>
              <a:t>5.11. Echecs</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En lutte biologique classique, 2 grands types d'échec :</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l'auxiliaire ne s'acclimate pas</a:t>
            </a:r>
          </a:p>
          <a:p>
            <a:pPr algn="just" eaLnBrk="1" hangingPunct="1">
              <a:spcBef>
                <a:spcPct val="0"/>
              </a:spcBef>
              <a:buFontTx/>
              <a:buNone/>
            </a:pPr>
            <a:r>
              <a:rPr lang="fr-FR" altLang="fr-FR" sz="1800" dirty="0">
                <a:solidFill>
                  <a:srgbClr val="C00000"/>
                </a:solidFill>
                <a:latin typeface="Arial" panose="020B0604020202020204" pitchFamily="34" charset="0"/>
              </a:rPr>
              <a:t>• il s'acclimate mais le contrôle est nul ou insuffisant</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a:t>
            </a:r>
            <a:r>
              <a:rPr lang="fr-FR" altLang="fr-FR" sz="1800" b="1" dirty="0">
                <a:solidFill>
                  <a:srgbClr val="C00000"/>
                </a:solidFill>
                <a:latin typeface="Arial" panose="020B0604020202020204" pitchFamily="34" charset="0"/>
              </a:rPr>
              <a:t>Causes liées au choix de l'agent</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climat</a:t>
            </a:r>
          </a:p>
          <a:p>
            <a:pPr algn="just" eaLnBrk="1" hangingPunct="1">
              <a:spcBef>
                <a:spcPct val="0"/>
              </a:spcBef>
              <a:buFontTx/>
              <a:buNone/>
            </a:pPr>
            <a:r>
              <a:rPr lang="fr-FR" altLang="fr-FR" sz="1800" dirty="0">
                <a:solidFill>
                  <a:srgbClr val="C00000"/>
                </a:solidFill>
                <a:latin typeface="Arial" panose="020B0604020202020204" pitchFamily="34" charset="0"/>
              </a:rPr>
              <a:t>- proies ou hôtes absents</a:t>
            </a:r>
          </a:p>
          <a:p>
            <a:pPr algn="just" eaLnBrk="1" hangingPunct="1">
              <a:spcBef>
                <a:spcPct val="0"/>
              </a:spcBef>
              <a:buFontTx/>
              <a:buNone/>
            </a:pPr>
            <a:r>
              <a:rPr lang="fr-FR" altLang="fr-FR" sz="1800" dirty="0">
                <a:solidFill>
                  <a:srgbClr val="C00000"/>
                </a:solidFill>
                <a:latin typeface="Arial" panose="020B0604020202020204" pitchFamily="34" charset="0"/>
              </a:rPr>
              <a:t>- sensibilité aux méthodes de lutte complémentaires</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a:t>
            </a:r>
            <a:r>
              <a:rPr lang="fr-FR" altLang="fr-FR" sz="1800" b="1" dirty="0">
                <a:solidFill>
                  <a:srgbClr val="C00000"/>
                </a:solidFill>
                <a:latin typeface="Arial" panose="020B0604020202020204" pitchFamily="34" charset="0"/>
              </a:rPr>
              <a:t>Causes liées à l'introduction</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mauvais moment</a:t>
            </a:r>
          </a:p>
          <a:p>
            <a:pPr algn="just" eaLnBrk="1" hangingPunct="1">
              <a:spcBef>
                <a:spcPct val="0"/>
              </a:spcBef>
              <a:buFontTx/>
              <a:buNone/>
            </a:pPr>
            <a:r>
              <a:rPr lang="fr-FR" altLang="fr-FR" sz="1800" dirty="0">
                <a:solidFill>
                  <a:srgbClr val="C00000"/>
                </a:solidFill>
                <a:latin typeface="Arial" panose="020B0604020202020204" pitchFamily="34" charset="0"/>
              </a:rPr>
              <a:t>- mauvais endroit</a:t>
            </a:r>
          </a:p>
          <a:p>
            <a:pPr algn="just" eaLnBrk="1" hangingPunct="1">
              <a:spcBef>
                <a:spcPct val="0"/>
              </a:spcBef>
              <a:buFontTx/>
              <a:buNone/>
            </a:pPr>
            <a:r>
              <a:rPr lang="fr-FR" altLang="fr-FR" sz="1800" dirty="0">
                <a:solidFill>
                  <a:srgbClr val="C00000"/>
                </a:solidFill>
                <a:latin typeface="Arial" panose="020B0604020202020204" pitchFamily="34" charset="0"/>
              </a:rPr>
              <a:t>- mauvais individus</a:t>
            </a:r>
          </a:p>
          <a:p>
            <a:pPr algn="just" eaLnBrk="1" hangingPunct="1">
              <a:spcBef>
                <a:spcPct val="0"/>
              </a:spcBef>
              <a:buFontTx/>
              <a:buNone/>
            </a:pPr>
            <a:r>
              <a:rPr lang="fr-FR" altLang="fr-FR" sz="1800" dirty="0">
                <a:solidFill>
                  <a:srgbClr val="C00000"/>
                </a:solidFill>
                <a:latin typeface="Arial" panose="020B0604020202020204" pitchFamily="34" charset="0"/>
              </a:rPr>
              <a:t>- effectifs trop faibles</a:t>
            </a:r>
          </a:p>
        </p:txBody>
      </p:sp>
      <p:sp>
        <p:nvSpPr>
          <p:cNvPr id="5" name="Rectangle 10">
            <a:extLst>
              <a:ext uri="{FF2B5EF4-FFF2-40B4-BE49-F238E27FC236}">
                <a16:creationId xmlns:a16="http://schemas.microsoft.com/office/drawing/2014/main" id="{F23958E0-760F-4F95-8B48-D430D65C043D}"/>
              </a:ext>
            </a:extLst>
          </p:cNvPr>
          <p:cNvSpPr>
            <a:spLocks noChangeArrowheads="1"/>
          </p:cNvSpPr>
          <p:nvPr/>
        </p:nvSpPr>
        <p:spPr bwMode="auto">
          <a:xfrm>
            <a:off x="4500563" y="6237288"/>
            <a:ext cx="4535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a:solidFill>
                  <a:srgbClr val="7030A0"/>
                </a:solidFill>
                <a:latin typeface="Arial" panose="020B0604020202020204" pitchFamily="34" charset="0"/>
                <a:hlinkClick r:id="rId2"/>
              </a:rPr>
              <a:t>http://www.agroparistech.fr/IMG/pdf/Spataro_lutteBio.pdf</a:t>
            </a:r>
            <a:r>
              <a:rPr lang="fr-FR" altLang="fr-FR" sz="1200">
                <a:solidFill>
                  <a:srgbClr val="7030A0"/>
                </a:solidFill>
                <a:latin typeface="Arial" panose="020B0604020202020204" pitchFamily="34" charset="0"/>
              </a:rPr>
              <a:t> </a:t>
            </a:r>
          </a:p>
        </p:txBody>
      </p:sp>
      <p:sp>
        <p:nvSpPr>
          <p:cNvPr id="6" name="ZoneTexte 5">
            <a:extLst>
              <a:ext uri="{FF2B5EF4-FFF2-40B4-BE49-F238E27FC236}">
                <a16:creationId xmlns:a16="http://schemas.microsoft.com/office/drawing/2014/main" id="{7CD57840-53CD-42D9-9BAA-DFD08B4E4A93}"/>
              </a:ext>
            </a:extLst>
          </p:cNvPr>
          <p:cNvSpPr txBox="1">
            <a:spLocks noChangeArrowheads="1"/>
          </p:cNvSpPr>
          <p:nvPr/>
        </p:nvSpPr>
        <p:spPr bwMode="auto">
          <a:xfrm>
            <a:off x="6300788" y="3789363"/>
            <a:ext cx="2592387" cy="20304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a:solidFill>
                  <a:srgbClr val="FF0000"/>
                </a:solidFill>
                <a:latin typeface="Arial" panose="020B0604020202020204" pitchFamily="34" charset="0"/>
              </a:rPr>
              <a:t>Attention !</a:t>
            </a:r>
          </a:p>
          <a:p>
            <a:pPr algn="just" eaLnBrk="1" hangingPunct="1">
              <a:spcBef>
                <a:spcPct val="0"/>
              </a:spcBef>
              <a:buFontTx/>
              <a:buNone/>
            </a:pPr>
            <a:r>
              <a:rPr lang="fr-FR" altLang="fr-FR" sz="1400">
                <a:solidFill>
                  <a:srgbClr val="FF0000"/>
                </a:solidFill>
                <a:latin typeface="Arial" panose="020B0604020202020204" pitchFamily="34" charset="0"/>
              </a:rPr>
              <a:t>Une méthode de lutte de biologique qui marche dans une région du globe ne marchera pas nécessairement de la même manière dans une autre région du globe. Car beaucoup de paramètres sont en jeux, dans chaque région.</a:t>
            </a:r>
          </a:p>
        </p:txBody>
      </p:sp>
      <p:sp>
        <p:nvSpPr>
          <p:cNvPr id="7" name="Espace réservé du numéro de diapositive 1">
            <a:extLst>
              <a:ext uri="{FF2B5EF4-FFF2-40B4-BE49-F238E27FC236}">
                <a16:creationId xmlns:a16="http://schemas.microsoft.com/office/drawing/2014/main" id="{6B6B3B27-2632-4078-B4FA-BD72C732311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67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2477401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2B28A01-DF5F-436E-9E15-FB665976D783}"/>
              </a:ext>
            </a:extLst>
          </p:cNvPr>
          <p:cNvSpPr>
            <a:spLocks noChangeArrowheads="1"/>
          </p:cNvSpPr>
          <p:nvPr/>
        </p:nvSpPr>
        <p:spPr bwMode="auto">
          <a:xfrm>
            <a:off x="179388" y="836613"/>
            <a:ext cx="8856662"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5. </a:t>
            </a:r>
            <a:r>
              <a:rPr lang="fr-FR" altLang="fr-FR" sz="1800" b="1" u="sng" dirty="0">
                <a:solidFill>
                  <a:srgbClr val="7030A0"/>
                </a:solidFill>
                <a:latin typeface="Arial" panose="020B0604020202020204" pitchFamily="34" charset="0"/>
              </a:rPr>
              <a:t>Lutte biologique (suite)</a:t>
            </a:r>
            <a:r>
              <a:rPr lang="fr-FR" altLang="fr-FR" sz="1800" b="1" dirty="0">
                <a:solidFill>
                  <a:srgbClr val="7030A0"/>
                </a:solidFill>
                <a:latin typeface="Arial" panose="020B0604020202020204" pitchFamily="34" charset="0"/>
              </a:rPr>
              <a:t> </a:t>
            </a: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C00000"/>
                </a:solidFill>
                <a:latin typeface="Arial" panose="020B0604020202020204" pitchFamily="34" charset="0"/>
              </a:rPr>
              <a:t>5.11. Echecs (suite) </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a:t>
            </a:r>
            <a:r>
              <a:rPr lang="fr-FR" altLang="fr-FR" sz="1800" b="1" dirty="0">
                <a:solidFill>
                  <a:srgbClr val="C00000"/>
                </a:solidFill>
                <a:latin typeface="Arial" panose="020B0604020202020204" pitchFamily="34" charset="0"/>
              </a:rPr>
              <a:t>Augmentation de la densité de la cible (du ravageur)</a:t>
            </a:r>
          </a:p>
          <a:p>
            <a:pPr algn="just" eaLnBrk="1" hangingPunct="1">
              <a:spcBef>
                <a:spcPct val="0"/>
              </a:spcBef>
              <a:buFontTx/>
              <a:buNone/>
            </a:pPr>
            <a:endParaRPr lang="fr-FR" altLang="fr-FR" sz="1400" dirty="0">
              <a:solidFill>
                <a:srgbClr val="C00000"/>
              </a:solidFill>
              <a:latin typeface="Arial" panose="020B0604020202020204" pitchFamily="34" charset="0"/>
            </a:endParaRPr>
          </a:p>
          <a:p>
            <a:pPr algn="just" eaLnBrk="1" hangingPunct="1">
              <a:spcBef>
                <a:spcPct val="0"/>
              </a:spcBef>
              <a:buFontTx/>
              <a:buNone/>
            </a:pPr>
            <a:r>
              <a:rPr lang="fr-FR" altLang="fr-FR" sz="1400" dirty="0">
                <a:solidFill>
                  <a:srgbClr val="C00000"/>
                </a:solidFill>
                <a:latin typeface="Arial" panose="020B0604020202020204" pitchFamily="34" charset="0"/>
              </a:rPr>
              <a:t>- Attaques sur la cible insuffisantes</a:t>
            </a:r>
          </a:p>
          <a:p>
            <a:pPr algn="just" eaLnBrk="1" hangingPunct="1">
              <a:spcBef>
                <a:spcPct val="0"/>
              </a:spcBef>
              <a:buFontTx/>
              <a:buNone/>
            </a:pPr>
            <a:r>
              <a:rPr lang="fr-FR" altLang="fr-FR" sz="1400" dirty="0">
                <a:solidFill>
                  <a:srgbClr val="C00000"/>
                </a:solidFill>
                <a:latin typeface="Arial" panose="020B0604020202020204" pitchFamily="34" charset="0"/>
              </a:rPr>
              <a:t>- Effets compensatoires :</a:t>
            </a:r>
          </a:p>
          <a:p>
            <a:pPr algn="just" eaLnBrk="1" hangingPunct="1">
              <a:spcBef>
                <a:spcPct val="0"/>
              </a:spcBef>
              <a:buFontTx/>
              <a:buNone/>
            </a:pPr>
            <a:r>
              <a:rPr lang="fr-FR" altLang="fr-FR" sz="1400" dirty="0">
                <a:solidFill>
                  <a:srgbClr val="C00000"/>
                </a:solidFill>
                <a:latin typeface="Arial" panose="020B0604020202020204" pitchFamily="34" charset="0"/>
              </a:rPr>
              <a:t>    - Prédation </a:t>
            </a:r>
            <a:r>
              <a:rPr lang="fr-FR" altLang="fr-FR" sz="1400" dirty="0" err="1">
                <a:solidFill>
                  <a:srgbClr val="C00000"/>
                </a:solidFill>
                <a:latin typeface="Arial" panose="020B0604020202020204" pitchFamily="34" charset="0"/>
              </a:rPr>
              <a:t>intra-guilde</a:t>
            </a:r>
            <a:r>
              <a:rPr lang="fr-FR" altLang="fr-FR" sz="1400" dirty="0">
                <a:solidFill>
                  <a:srgbClr val="C00000"/>
                </a:solidFill>
                <a:latin typeface="Arial" panose="020B0604020202020204" pitchFamily="34" charset="0"/>
              </a:rPr>
              <a:t> (°)</a:t>
            </a:r>
          </a:p>
          <a:p>
            <a:pPr algn="just" eaLnBrk="1" hangingPunct="1">
              <a:spcBef>
                <a:spcPct val="0"/>
              </a:spcBef>
              <a:buFontTx/>
              <a:buNone/>
            </a:pPr>
            <a:r>
              <a:rPr lang="fr-FR" altLang="fr-FR" sz="1400" dirty="0">
                <a:solidFill>
                  <a:srgbClr val="C00000"/>
                </a:solidFill>
                <a:latin typeface="Arial" panose="020B0604020202020204" pitchFamily="34" charset="0"/>
              </a:rPr>
              <a:t>    - Densité-dépendance</a:t>
            </a:r>
          </a:p>
          <a:p>
            <a:pPr algn="just" eaLnBrk="1" hangingPunct="1">
              <a:spcBef>
                <a:spcPct val="0"/>
              </a:spcBef>
              <a:buFontTx/>
              <a:buNone/>
            </a:pPr>
            <a:endParaRPr lang="fr-FR" altLang="fr-FR" sz="14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a:t>
            </a:r>
            <a:r>
              <a:rPr lang="fr-FR" altLang="fr-FR" sz="1800" b="1" dirty="0">
                <a:solidFill>
                  <a:srgbClr val="C00000"/>
                </a:solidFill>
                <a:latin typeface="Arial" panose="020B0604020202020204" pitchFamily="34" charset="0"/>
              </a:rPr>
              <a:t>L'agent devient lui-même un ravageur</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a:t>
            </a:r>
            <a:r>
              <a:rPr lang="fr-FR" altLang="fr-FR" sz="1800" b="1" dirty="0">
                <a:solidFill>
                  <a:srgbClr val="C00000"/>
                </a:solidFill>
                <a:latin typeface="Arial" panose="020B0604020202020204" pitchFamily="34" charset="0"/>
              </a:rPr>
              <a:t>Extinction ou mise en danger d'espèces indigènes non-cibles</a:t>
            </a:r>
          </a:p>
          <a:p>
            <a:pPr algn="just" eaLnBrk="1" hangingPunct="1">
              <a:spcBef>
                <a:spcPct val="0"/>
              </a:spcBef>
              <a:buFontTx/>
              <a:buNone/>
            </a:pPr>
            <a:r>
              <a:rPr lang="fr-FR" altLang="fr-FR" sz="1600" dirty="0">
                <a:solidFill>
                  <a:srgbClr val="C00000"/>
                </a:solidFill>
                <a:latin typeface="Arial" panose="020B0604020202020204" pitchFamily="34" charset="0"/>
              </a:rPr>
              <a:t> </a:t>
            </a:r>
          </a:p>
          <a:p>
            <a:pPr algn="just" eaLnBrk="1" hangingPunct="1">
              <a:spcBef>
                <a:spcPct val="0"/>
              </a:spcBef>
              <a:buFontTx/>
              <a:buNone/>
            </a:pPr>
            <a:r>
              <a:rPr lang="fr-FR" altLang="fr-FR" sz="1600" dirty="0">
                <a:solidFill>
                  <a:srgbClr val="C00000"/>
                </a:solidFill>
                <a:latin typeface="Arial" panose="020B0604020202020204" pitchFamily="34" charset="0"/>
              </a:rPr>
              <a:t>     - directement :</a:t>
            </a:r>
          </a:p>
          <a:p>
            <a:pPr algn="just" eaLnBrk="1" hangingPunct="1">
              <a:spcBef>
                <a:spcPct val="0"/>
              </a:spcBef>
              <a:buFontTx/>
              <a:buNone/>
            </a:pPr>
            <a:r>
              <a:rPr lang="fr-FR" altLang="fr-FR" sz="1600" dirty="0">
                <a:solidFill>
                  <a:srgbClr val="C00000"/>
                </a:solidFill>
                <a:latin typeface="Arial" panose="020B0604020202020204" pitchFamily="34" charset="0"/>
              </a:rPr>
              <a:t>               Prédation, compétition ou parasitisme</a:t>
            </a:r>
          </a:p>
          <a:p>
            <a:pPr algn="just" eaLnBrk="1" hangingPunct="1">
              <a:spcBef>
                <a:spcPct val="0"/>
              </a:spcBef>
              <a:buFontTx/>
              <a:buNone/>
            </a:pPr>
            <a:r>
              <a:rPr lang="fr-FR" altLang="fr-FR" sz="1600" dirty="0">
                <a:solidFill>
                  <a:srgbClr val="C00000"/>
                </a:solidFill>
                <a:latin typeface="Arial" panose="020B0604020202020204" pitchFamily="34" charset="0"/>
              </a:rPr>
              <a:t> </a:t>
            </a:r>
          </a:p>
          <a:p>
            <a:pPr algn="just" eaLnBrk="1" hangingPunct="1">
              <a:spcBef>
                <a:spcPct val="0"/>
              </a:spcBef>
              <a:buFontTx/>
              <a:buNone/>
            </a:pPr>
            <a:r>
              <a:rPr lang="fr-FR" altLang="fr-FR" sz="1600" dirty="0">
                <a:solidFill>
                  <a:srgbClr val="C00000"/>
                </a:solidFill>
                <a:latin typeface="Arial" panose="020B0604020202020204" pitchFamily="34" charset="0"/>
              </a:rPr>
              <a:t>     - indirectement : modifications profondes</a:t>
            </a:r>
          </a:p>
          <a:p>
            <a:pPr algn="just" eaLnBrk="1" hangingPunct="1">
              <a:spcBef>
                <a:spcPct val="0"/>
              </a:spcBef>
              <a:buFontTx/>
              <a:buNone/>
            </a:pPr>
            <a:r>
              <a:rPr lang="fr-FR" altLang="fr-FR" sz="1600" dirty="0">
                <a:solidFill>
                  <a:srgbClr val="C00000"/>
                </a:solidFill>
                <a:latin typeface="Arial" panose="020B0604020202020204" pitchFamily="34" charset="0"/>
              </a:rPr>
              <a:t>             - du réseau trophique</a:t>
            </a:r>
          </a:p>
          <a:p>
            <a:pPr algn="just" eaLnBrk="1" hangingPunct="1">
              <a:spcBef>
                <a:spcPct val="0"/>
              </a:spcBef>
              <a:buFontTx/>
              <a:buNone/>
            </a:pPr>
            <a:r>
              <a:rPr lang="fr-FR" altLang="fr-FR" sz="1600" dirty="0">
                <a:solidFill>
                  <a:srgbClr val="C00000"/>
                </a:solidFill>
                <a:latin typeface="Arial" panose="020B0604020202020204" pitchFamily="34" charset="0"/>
              </a:rPr>
              <a:t>             - de l'environnement</a:t>
            </a:r>
          </a:p>
          <a:p>
            <a:pPr algn="just" eaLnBrk="1" hangingPunct="1">
              <a:spcBef>
                <a:spcPct val="0"/>
              </a:spcBef>
              <a:buFontTx/>
              <a:buNone/>
            </a:pPr>
            <a:r>
              <a:rPr lang="fr-FR" altLang="fr-FR" sz="1400" dirty="0">
                <a:solidFill>
                  <a:srgbClr val="C00000"/>
                </a:solidFill>
                <a:latin typeface="Arial" panose="020B0604020202020204" pitchFamily="34" charset="0"/>
              </a:rPr>
              <a:t>                     - modifications de la chimie du sol</a:t>
            </a:r>
          </a:p>
          <a:p>
            <a:pPr algn="just" eaLnBrk="1" hangingPunct="1">
              <a:spcBef>
                <a:spcPct val="0"/>
              </a:spcBef>
              <a:buFontTx/>
              <a:buNone/>
            </a:pPr>
            <a:r>
              <a:rPr lang="fr-FR" altLang="fr-FR" sz="1400" dirty="0">
                <a:solidFill>
                  <a:srgbClr val="C00000"/>
                </a:solidFill>
                <a:latin typeface="Arial" panose="020B0604020202020204" pitchFamily="34" charset="0"/>
              </a:rPr>
              <a:t>                     - modifications des disponibilités en eau</a:t>
            </a:r>
          </a:p>
          <a:p>
            <a:pPr algn="just" eaLnBrk="1" hangingPunct="1">
              <a:spcBef>
                <a:spcPct val="0"/>
              </a:spcBef>
              <a:buFontTx/>
              <a:buNone/>
            </a:pPr>
            <a:r>
              <a:rPr lang="fr-FR" altLang="fr-FR" sz="1400" dirty="0">
                <a:solidFill>
                  <a:srgbClr val="C00000"/>
                </a:solidFill>
                <a:latin typeface="Arial" panose="020B0604020202020204" pitchFamily="34" charset="0"/>
              </a:rPr>
              <a:t>                     - modification de la fréquence ou de l'intensité des incendies</a:t>
            </a:r>
          </a:p>
        </p:txBody>
      </p:sp>
      <p:sp>
        <p:nvSpPr>
          <p:cNvPr id="3" name="Rectangle 4">
            <a:extLst>
              <a:ext uri="{FF2B5EF4-FFF2-40B4-BE49-F238E27FC236}">
                <a16:creationId xmlns:a16="http://schemas.microsoft.com/office/drawing/2014/main" id="{3311B05B-ADE0-48EB-8F29-E569D9BA21CC}"/>
              </a:ext>
            </a:extLst>
          </p:cNvPr>
          <p:cNvSpPr>
            <a:spLocks noChangeArrowheads="1"/>
          </p:cNvSpPr>
          <p:nvPr/>
        </p:nvSpPr>
        <p:spPr bwMode="auto">
          <a:xfrm>
            <a:off x="4041139" y="2845337"/>
            <a:ext cx="37258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C00000"/>
                </a:solidFill>
                <a:latin typeface="Arial" panose="020B0604020202020204" pitchFamily="34" charset="0"/>
              </a:rPr>
              <a:t>(°) guilde : ensemble d'organismes qui exploitent une même ressource</a:t>
            </a:r>
            <a:endParaRPr lang="fr-FR" altLang="fr-FR" sz="1200" dirty="0">
              <a:latin typeface="Arial" panose="020B0604020202020204" pitchFamily="34" charset="0"/>
            </a:endParaRPr>
          </a:p>
        </p:txBody>
      </p:sp>
      <p:sp>
        <p:nvSpPr>
          <p:cNvPr id="4" name="Rectangle 10">
            <a:extLst>
              <a:ext uri="{FF2B5EF4-FFF2-40B4-BE49-F238E27FC236}">
                <a16:creationId xmlns:a16="http://schemas.microsoft.com/office/drawing/2014/main" id="{FF3FFAC0-7D91-46B6-A5A5-B599D222FDC2}"/>
              </a:ext>
            </a:extLst>
          </p:cNvPr>
          <p:cNvSpPr>
            <a:spLocks noChangeArrowheads="1"/>
          </p:cNvSpPr>
          <p:nvPr/>
        </p:nvSpPr>
        <p:spPr bwMode="auto">
          <a:xfrm>
            <a:off x="5169264" y="5496509"/>
            <a:ext cx="4537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dirty="0">
                <a:solidFill>
                  <a:srgbClr val="7030A0"/>
                </a:solidFill>
                <a:latin typeface="Arial" panose="020B0604020202020204" pitchFamily="34" charset="0"/>
                <a:hlinkClick r:id="rId2"/>
              </a:rPr>
              <a:t>http://www.agroparistech.fr/IMG/pdf/Spataro_lutteBio.pdf</a:t>
            </a:r>
            <a:r>
              <a:rPr lang="fr-FR" altLang="fr-FR" sz="1200" dirty="0">
                <a:solidFill>
                  <a:srgbClr val="7030A0"/>
                </a:solidFill>
                <a:latin typeface="Arial" panose="020B0604020202020204" pitchFamily="34" charset="0"/>
              </a:rPr>
              <a:t> </a:t>
            </a:r>
          </a:p>
        </p:txBody>
      </p:sp>
      <p:pic>
        <p:nvPicPr>
          <p:cNvPr id="5" name="Image 6" descr="Effet indirect.gif">
            <a:extLst>
              <a:ext uri="{FF2B5EF4-FFF2-40B4-BE49-F238E27FC236}">
                <a16:creationId xmlns:a16="http://schemas.microsoft.com/office/drawing/2014/main" id="{199CB496-FEE2-4D90-9592-0E1A58E5A2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21958" y="836613"/>
            <a:ext cx="3168417" cy="253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7" descr="EffetsIndirect.jpg">
            <a:extLst>
              <a:ext uri="{FF2B5EF4-FFF2-40B4-BE49-F238E27FC236}">
                <a16:creationId xmlns:a16="http://schemas.microsoft.com/office/drawing/2014/main" id="{1F42C181-30DB-469C-B4D1-9AD0F67C8A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1882" y="3368695"/>
            <a:ext cx="2290109" cy="33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8">
            <a:extLst>
              <a:ext uri="{FF2B5EF4-FFF2-40B4-BE49-F238E27FC236}">
                <a16:creationId xmlns:a16="http://schemas.microsoft.com/office/drawing/2014/main" id="{1508DC10-01B0-475D-A4E4-0E00E9F69B17}"/>
              </a:ext>
            </a:extLst>
          </p:cNvPr>
          <p:cNvSpPr txBox="1">
            <a:spLocks noChangeArrowheads="1"/>
          </p:cNvSpPr>
          <p:nvPr/>
        </p:nvSpPr>
        <p:spPr bwMode="auto">
          <a:xfrm>
            <a:off x="5169264" y="4648636"/>
            <a:ext cx="44275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FR" sz="1200" dirty="0">
                <a:solidFill>
                  <a:srgbClr val="7030A0"/>
                </a:solidFill>
                <a:latin typeface="Arial" panose="020B0604020202020204" pitchFamily="34" charset="0"/>
              </a:rPr>
              <a:t>Source : </a:t>
            </a:r>
            <a:r>
              <a:rPr lang="en-US" altLang="fr-FR" sz="1200" i="1" dirty="0">
                <a:solidFill>
                  <a:srgbClr val="7030A0"/>
                </a:solidFill>
                <a:latin typeface="Arial" panose="020B0604020202020204" pitchFamily="34" charset="0"/>
              </a:rPr>
              <a:t>Indirect effects of host-specific biological control agents</a:t>
            </a:r>
            <a:r>
              <a:rPr lang="en-US" altLang="fr-FR" sz="1200" dirty="0">
                <a:solidFill>
                  <a:srgbClr val="7030A0"/>
                </a:solidFill>
                <a:latin typeface="Arial" panose="020B0604020202020204" pitchFamily="34" charset="0"/>
              </a:rPr>
              <a:t>, Dean E. Pearson, Ragan M. Callaway </a:t>
            </a:r>
            <a:r>
              <a:rPr lang="en-US" altLang="fr-FR" sz="1200" dirty="0">
                <a:solidFill>
                  <a:srgbClr val="7030A0"/>
                </a:solidFill>
              </a:rPr>
              <a:t>↑</a:t>
            </a:r>
            <a:r>
              <a:rPr lang="en-US" altLang="fr-FR" sz="1200" dirty="0">
                <a:solidFill>
                  <a:srgbClr val="7030A0"/>
                </a:solidFill>
                <a:latin typeface="Arial" panose="020B0604020202020204" pitchFamily="34" charset="0"/>
              </a:rPr>
              <a:t>, </a:t>
            </a:r>
            <a:r>
              <a:rPr lang="en-US" altLang="fr-FR" sz="1200" dirty="0">
                <a:solidFill>
                  <a:srgbClr val="7030A0"/>
                </a:solidFill>
                <a:latin typeface="Arial" panose="020B0604020202020204" pitchFamily="34" charset="0"/>
                <a:hlinkClick r:id="rId5"/>
              </a:rPr>
              <a:t>http://www.sciencedirect.com/science/article/pii/S0169534703001885</a:t>
            </a:r>
            <a:r>
              <a:rPr lang="en-US" altLang="fr-FR" sz="1200" dirty="0">
                <a:solidFill>
                  <a:srgbClr val="7030A0"/>
                </a:solidFill>
                <a:latin typeface="Arial" panose="020B0604020202020204" pitchFamily="34" charset="0"/>
              </a:rPr>
              <a:t> </a:t>
            </a:r>
            <a:endParaRPr lang="fr-FR" altLang="fr-FR" sz="1200" dirty="0">
              <a:solidFill>
                <a:srgbClr val="7030A0"/>
              </a:solidFill>
              <a:latin typeface="Arial" panose="020B0604020202020204" pitchFamily="34" charset="0"/>
            </a:endParaRPr>
          </a:p>
        </p:txBody>
      </p:sp>
      <p:sp>
        <p:nvSpPr>
          <p:cNvPr id="8" name="WordArt 4">
            <a:extLst>
              <a:ext uri="{FF2B5EF4-FFF2-40B4-BE49-F238E27FC236}">
                <a16:creationId xmlns:a16="http://schemas.microsoft.com/office/drawing/2014/main" id="{C5380E06-BB58-4C26-A0C7-32E326EFBE78}"/>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9" name="Espace réservé du numéro de diapositive 1">
            <a:extLst>
              <a:ext uri="{FF2B5EF4-FFF2-40B4-BE49-F238E27FC236}">
                <a16:creationId xmlns:a16="http://schemas.microsoft.com/office/drawing/2014/main" id="{3B2FC54A-F954-4CBB-8C6B-65186633A47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68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272343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65056A5-0339-46E1-8E2E-B0BA350BFF2A}"/>
              </a:ext>
            </a:extLst>
          </p:cNvPr>
          <p:cNvSpPr>
            <a:spLocks noChangeArrowheads="1"/>
          </p:cNvSpPr>
          <p:nvPr/>
        </p:nvSpPr>
        <p:spPr bwMode="auto">
          <a:xfrm>
            <a:off x="179388" y="836613"/>
            <a:ext cx="87852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5. </a:t>
            </a:r>
            <a:r>
              <a:rPr lang="fr-FR" altLang="fr-FR" sz="1800" b="1" u="sng" dirty="0">
                <a:solidFill>
                  <a:srgbClr val="7030A0"/>
                </a:solidFill>
                <a:latin typeface="Arial" panose="020B0604020202020204" pitchFamily="34" charset="0"/>
              </a:rPr>
              <a:t>Lutte biologique (suite)</a:t>
            </a:r>
            <a:endParaRPr lang="fr-FR" altLang="fr-FR" sz="1800" b="1" dirty="0">
              <a:solidFill>
                <a:srgbClr val="7030A0"/>
              </a:solidFill>
              <a:latin typeface="Arial" panose="020B0604020202020204" pitchFamily="34" charset="0"/>
            </a:endParaRP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a:spcBef>
                <a:spcPct val="0"/>
              </a:spcBef>
              <a:buNone/>
            </a:pPr>
            <a:r>
              <a:rPr lang="fr-FR" altLang="fr-FR" sz="1800" b="1" dirty="0">
                <a:solidFill>
                  <a:srgbClr val="C00000"/>
                </a:solidFill>
                <a:latin typeface="Arial" panose="020B0604020202020204" pitchFamily="34" charset="0"/>
              </a:rPr>
              <a:t>5.11. Echecs  (suite)</a:t>
            </a:r>
          </a:p>
          <a:p>
            <a:pPr algn="just">
              <a:spcBef>
                <a:spcPct val="0"/>
              </a:spcBef>
              <a:buNone/>
            </a:pPr>
            <a:endParaRPr lang="fr-FR" altLang="fr-FR" sz="1800" b="1" dirty="0">
              <a:solidFill>
                <a:srgbClr val="C00000"/>
              </a:solidFill>
              <a:latin typeface="Arial" panose="020B0604020202020204" pitchFamily="34" charset="0"/>
            </a:endParaRPr>
          </a:p>
          <a:p>
            <a:pPr algn="just" eaLnBrk="1" hangingPunct="1">
              <a:spcBef>
                <a:spcPct val="0"/>
              </a:spcBef>
              <a:buFontTx/>
              <a:buNone/>
            </a:pPr>
            <a:r>
              <a:rPr lang="fr-FR" altLang="fr-FR" sz="1800" b="1" dirty="0">
                <a:solidFill>
                  <a:srgbClr val="C00000"/>
                </a:solidFill>
                <a:latin typeface="Arial" panose="020B0604020202020204" pitchFamily="34" charset="0"/>
              </a:rPr>
              <a:t>Des exemples qui ont mal tournés :</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b="1" dirty="0">
                <a:solidFill>
                  <a:srgbClr val="C00000"/>
                </a:solidFill>
                <a:latin typeface="Arial" panose="020B0604020202020204" pitchFamily="34" charset="0"/>
              </a:rPr>
              <a:t>Introduction de coccinelles aux E.U. contre les pucerons</a:t>
            </a:r>
          </a:p>
          <a:p>
            <a:pPr algn="just" eaLnBrk="1" hangingPunct="1">
              <a:spcBef>
                <a:spcPct val="0"/>
              </a:spcBef>
              <a:buFontTx/>
              <a:buNone/>
            </a:pPr>
            <a:r>
              <a:rPr lang="fr-FR" altLang="fr-FR" sz="1800" dirty="0">
                <a:solidFill>
                  <a:srgbClr val="C00000"/>
                </a:solidFill>
                <a:latin typeface="Arial" panose="020B0604020202020204" pitchFamily="34" charset="0"/>
              </a:rPr>
              <a:t>  - </a:t>
            </a:r>
            <a:r>
              <a:rPr lang="fr-FR" altLang="fr-FR" sz="1800" i="1" dirty="0" err="1">
                <a:solidFill>
                  <a:srgbClr val="C00000"/>
                </a:solidFill>
                <a:latin typeface="Arial" panose="020B0604020202020204" pitchFamily="34" charset="0"/>
              </a:rPr>
              <a:t>Coccinella</a:t>
            </a:r>
            <a:r>
              <a:rPr lang="fr-FR" altLang="fr-FR" sz="1800" i="1" dirty="0">
                <a:solidFill>
                  <a:srgbClr val="C00000"/>
                </a:solidFill>
                <a:latin typeface="Arial" panose="020B0604020202020204" pitchFamily="34" charset="0"/>
              </a:rPr>
              <a:t> </a:t>
            </a:r>
            <a:r>
              <a:rPr lang="fr-FR" altLang="fr-FR" sz="1800" i="1" dirty="0" err="1">
                <a:solidFill>
                  <a:srgbClr val="C00000"/>
                </a:solidFill>
                <a:latin typeface="Arial" panose="020B0604020202020204" pitchFamily="34" charset="0"/>
              </a:rPr>
              <a:t>septempunctata</a:t>
            </a:r>
            <a:endParaRPr lang="fr-FR" altLang="fr-FR" sz="1800" i="1"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=&gt; s'attaque aux </a:t>
            </a:r>
            <a:r>
              <a:rPr lang="fr-FR" altLang="fr-FR" sz="1800" dirty="0" err="1">
                <a:solidFill>
                  <a:srgbClr val="C00000"/>
                </a:solidFill>
                <a:latin typeface="Arial" panose="020B0604020202020204" pitchFamily="34" charset="0"/>
              </a:rPr>
              <a:t>oeufs</a:t>
            </a:r>
            <a:r>
              <a:rPr lang="fr-FR" altLang="fr-FR" sz="1800" dirty="0">
                <a:solidFill>
                  <a:srgbClr val="C00000"/>
                </a:solidFill>
                <a:latin typeface="Arial" panose="020B0604020202020204" pitchFamily="34" charset="0"/>
              </a:rPr>
              <a:t> et aux chenilles d'un </a:t>
            </a:r>
            <a:r>
              <a:rPr lang="fr-FR" altLang="fr-FR" sz="1800" i="1" dirty="0" err="1">
                <a:solidFill>
                  <a:srgbClr val="C00000"/>
                </a:solidFill>
                <a:latin typeface="Arial" panose="020B0604020202020204" pitchFamily="34" charset="0"/>
              </a:rPr>
              <a:t>Lycaenidé</a:t>
            </a:r>
            <a:r>
              <a:rPr lang="fr-FR" altLang="fr-FR" sz="1800" dirty="0">
                <a:solidFill>
                  <a:srgbClr val="C00000"/>
                </a:solidFill>
                <a:latin typeface="Arial" panose="020B0604020202020204" pitchFamily="34" charset="0"/>
              </a:rPr>
              <a:t> en voie d'extinction</a:t>
            </a:r>
          </a:p>
          <a:p>
            <a:pPr algn="just" eaLnBrk="1" hangingPunct="1">
              <a:spcBef>
                <a:spcPct val="0"/>
              </a:spcBef>
              <a:buFontTx/>
              <a:buNone/>
            </a:pPr>
            <a:r>
              <a:rPr lang="fr-FR" altLang="fr-FR" sz="1800" dirty="0">
                <a:solidFill>
                  <a:srgbClr val="C00000"/>
                </a:solidFill>
                <a:latin typeface="Arial" panose="020B0604020202020204" pitchFamily="34" charset="0"/>
              </a:rPr>
              <a:t>     =&gt; disparitions d'espèces indigènes de coccinelles par compétition ou prédation</a:t>
            </a:r>
          </a:p>
          <a:p>
            <a:pPr algn="just" eaLnBrk="1" hangingPunct="1">
              <a:spcBef>
                <a:spcPct val="0"/>
              </a:spcBef>
              <a:buFontTx/>
              <a:buNone/>
            </a:pPr>
            <a:r>
              <a:rPr lang="fr-FR" altLang="fr-FR" sz="1800" dirty="0">
                <a:solidFill>
                  <a:srgbClr val="C00000"/>
                </a:solidFill>
                <a:latin typeface="Arial" panose="020B0604020202020204" pitchFamily="34" charset="0"/>
              </a:rPr>
              <a:t>         </a:t>
            </a:r>
            <a:r>
              <a:rPr lang="fr-FR" altLang="fr-FR" sz="1800" dirty="0" err="1">
                <a:solidFill>
                  <a:srgbClr val="C00000"/>
                </a:solidFill>
                <a:latin typeface="Arial" panose="020B0604020202020204" pitchFamily="34" charset="0"/>
              </a:rPr>
              <a:t>intra-guilde</a:t>
            </a:r>
            <a:r>
              <a:rPr lang="fr-FR" altLang="fr-FR" sz="1800" dirty="0">
                <a:solidFill>
                  <a:srgbClr val="C00000"/>
                </a:solidFill>
                <a:latin typeface="Arial" panose="020B0604020202020204" pitchFamily="34" charset="0"/>
              </a:rPr>
              <a:t> (ex </a:t>
            </a:r>
            <a:r>
              <a:rPr lang="fr-FR" altLang="fr-FR" sz="1800" i="1" dirty="0" err="1">
                <a:solidFill>
                  <a:srgbClr val="C00000"/>
                </a:solidFill>
                <a:latin typeface="Arial" panose="020B0604020202020204" pitchFamily="34" charset="0"/>
              </a:rPr>
              <a:t>Coccinella</a:t>
            </a:r>
            <a:r>
              <a:rPr lang="fr-FR" altLang="fr-FR" sz="1800" i="1" dirty="0">
                <a:solidFill>
                  <a:srgbClr val="C00000"/>
                </a:solidFill>
                <a:latin typeface="Arial" panose="020B0604020202020204" pitchFamily="34" charset="0"/>
              </a:rPr>
              <a:t> </a:t>
            </a:r>
            <a:r>
              <a:rPr lang="fr-FR" altLang="fr-FR" sz="1800" i="1" dirty="0" err="1">
                <a:solidFill>
                  <a:srgbClr val="C00000"/>
                </a:solidFill>
                <a:latin typeface="Arial" panose="020B0604020202020204" pitchFamily="34" charset="0"/>
              </a:rPr>
              <a:t>novemnotata</a:t>
            </a:r>
            <a:r>
              <a:rPr lang="fr-FR" altLang="fr-FR" sz="1800" dirty="0">
                <a:solidFill>
                  <a:srgbClr val="C00000"/>
                </a:solidFill>
                <a:latin typeface="Arial" panose="020B0604020202020204" pitchFamily="34" charset="0"/>
              </a:rPr>
              <a:t>)</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 </a:t>
            </a:r>
            <a:r>
              <a:rPr lang="fr-FR" altLang="fr-FR" sz="1800" i="1" dirty="0">
                <a:solidFill>
                  <a:srgbClr val="C00000"/>
                </a:solidFill>
                <a:latin typeface="Arial" panose="020B0604020202020204" pitchFamily="34" charset="0"/>
              </a:rPr>
              <a:t>Harmonia </a:t>
            </a:r>
            <a:r>
              <a:rPr lang="fr-FR" altLang="fr-FR" sz="1800" i="1" dirty="0" err="1">
                <a:solidFill>
                  <a:srgbClr val="C00000"/>
                </a:solidFill>
                <a:latin typeface="Arial" panose="020B0604020202020204" pitchFamily="34" charset="0"/>
              </a:rPr>
              <a:t>axyridis</a:t>
            </a:r>
            <a:r>
              <a:rPr lang="fr-FR" altLang="fr-FR" sz="1800" i="1" dirty="0">
                <a:solidFill>
                  <a:srgbClr val="C00000"/>
                </a:solidFill>
                <a:latin typeface="Arial" panose="020B0604020202020204" pitchFamily="34" charset="0"/>
              </a:rPr>
              <a:t> </a:t>
            </a:r>
            <a:r>
              <a:rPr lang="fr-FR" altLang="fr-FR" sz="1800" dirty="0">
                <a:solidFill>
                  <a:srgbClr val="C00000"/>
                </a:solidFill>
                <a:latin typeface="Arial" panose="020B0604020202020204" pitchFamily="34" charset="0"/>
              </a:rPr>
              <a:t>(coccinelle asiatique multicolore) (voir page suivante).</a:t>
            </a:r>
          </a:p>
          <a:p>
            <a:pPr algn="just" eaLnBrk="1" hangingPunct="1">
              <a:spcBef>
                <a:spcPct val="0"/>
              </a:spcBef>
              <a:buFontTx/>
              <a:buNone/>
            </a:pPr>
            <a:r>
              <a:rPr lang="fr-FR" altLang="fr-FR" sz="1800" dirty="0">
                <a:solidFill>
                  <a:srgbClr val="C00000"/>
                </a:solidFill>
                <a:latin typeface="Arial" panose="020B0604020202020204" pitchFamily="34" charset="0"/>
              </a:rPr>
              <a:t>     =&gt; nuisances domestiques et agricoles.</a:t>
            </a:r>
          </a:p>
          <a:p>
            <a:pPr algn="just" eaLnBrk="1" hangingPunct="1">
              <a:spcBef>
                <a:spcPct val="0"/>
              </a:spcBef>
              <a:buFontTx/>
              <a:buNone/>
            </a:pPr>
            <a:r>
              <a:rPr lang="fr-FR" altLang="fr-FR" sz="1800" dirty="0">
                <a:solidFill>
                  <a:srgbClr val="C00000"/>
                </a:solidFill>
                <a:latin typeface="Arial" panose="020B0604020202020204" pitchFamily="34" charset="0"/>
              </a:rPr>
              <a:t>     =&gt; mise en danger d'espèces indigènes.</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a:t>
            </a:r>
            <a:r>
              <a:rPr lang="fr-FR" altLang="fr-FR" sz="1800" b="1" dirty="0">
                <a:solidFill>
                  <a:srgbClr val="C00000"/>
                </a:solidFill>
                <a:latin typeface="Arial" panose="020B0604020202020204" pitchFamily="34" charset="0"/>
              </a:rPr>
              <a:t>Introduction de mangoustes dans les Antilles</a:t>
            </a:r>
          </a:p>
          <a:p>
            <a:pPr algn="just" eaLnBrk="1" hangingPunct="1">
              <a:spcBef>
                <a:spcPct val="0"/>
              </a:spcBef>
              <a:buFontTx/>
              <a:buNone/>
            </a:pPr>
            <a:r>
              <a:rPr lang="fr-FR" altLang="fr-FR" sz="1800" dirty="0">
                <a:solidFill>
                  <a:srgbClr val="C00000"/>
                </a:solidFill>
                <a:latin typeface="Arial" panose="020B0604020202020204" pitchFamily="34" charset="0"/>
              </a:rPr>
              <a:t>  cible : rats, serpents (dont « Trigonocéphale » ou « Fer de Lance » (crotalidé) …).</a:t>
            </a:r>
          </a:p>
          <a:p>
            <a:pPr algn="just" eaLnBrk="1" hangingPunct="1">
              <a:spcBef>
                <a:spcPct val="0"/>
              </a:spcBef>
              <a:buFontTx/>
              <a:buNone/>
            </a:pPr>
            <a:r>
              <a:rPr lang="fr-FR" altLang="fr-FR" sz="1800" dirty="0">
                <a:solidFill>
                  <a:srgbClr val="C00000"/>
                </a:solidFill>
                <a:latin typeface="Arial" panose="020B0604020202020204" pitchFamily="34" charset="0"/>
              </a:rPr>
              <a:t>     =&gt; extinction ou affaiblissement de populations</a:t>
            </a:r>
          </a:p>
          <a:p>
            <a:pPr algn="just" eaLnBrk="1" hangingPunct="1">
              <a:spcBef>
                <a:spcPct val="0"/>
              </a:spcBef>
              <a:buFontTx/>
              <a:buNone/>
            </a:pPr>
            <a:r>
              <a:rPr lang="fr-FR" altLang="fr-FR" sz="1800" dirty="0">
                <a:solidFill>
                  <a:srgbClr val="C00000"/>
                </a:solidFill>
                <a:latin typeface="Arial" panose="020B0604020202020204" pitchFamily="34" charset="0"/>
              </a:rPr>
              <a:t>        d'oiseaux et de lézards (iguanes etc.).</a:t>
            </a:r>
          </a:p>
        </p:txBody>
      </p:sp>
      <p:sp>
        <p:nvSpPr>
          <p:cNvPr id="3" name="Rectangle 10">
            <a:extLst>
              <a:ext uri="{FF2B5EF4-FFF2-40B4-BE49-F238E27FC236}">
                <a16:creationId xmlns:a16="http://schemas.microsoft.com/office/drawing/2014/main" id="{81A79E6B-552D-4CCB-9443-D23A1AC93F6A}"/>
              </a:ext>
            </a:extLst>
          </p:cNvPr>
          <p:cNvSpPr>
            <a:spLocks noChangeArrowheads="1"/>
          </p:cNvSpPr>
          <p:nvPr/>
        </p:nvSpPr>
        <p:spPr bwMode="auto">
          <a:xfrm>
            <a:off x="7502321" y="6238082"/>
            <a:ext cx="4535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dirty="0">
                <a:solidFill>
                  <a:srgbClr val="7030A0"/>
                </a:solidFill>
                <a:latin typeface="Arial" panose="020B0604020202020204" pitchFamily="34" charset="0"/>
                <a:hlinkClick r:id="rId2"/>
              </a:rPr>
              <a:t>http://www.agroparistech.fr/IMG/pdf/Spataro_lutteBio.pdf</a:t>
            </a:r>
            <a:r>
              <a:rPr lang="fr-FR" altLang="fr-FR" sz="1200" dirty="0">
                <a:solidFill>
                  <a:srgbClr val="7030A0"/>
                </a:solidFill>
                <a:latin typeface="Arial" panose="020B0604020202020204" pitchFamily="34" charset="0"/>
              </a:rPr>
              <a:t> </a:t>
            </a:r>
          </a:p>
        </p:txBody>
      </p:sp>
      <p:sp>
        <p:nvSpPr>
          <p:cNvPr id="4" name="Rectangle 5">
            <a:extLst>
              <a:ext uri="{FF2B5EF4-FFF2-40B4-BE49-F238E27FC236}">
                <a16:creationId xmlns:a16="http://schemas.microsoft.com/office/drawing/2014/main" id="{B546F172-BA0E-4E7D-85BE-A4CF3D78B068}"/>
              </a:ext>
            </a:extLst>
          </p:cNvPr>
          <p:cNvSpPr>
            <a:spLocks noChangeArrowheads="1"/>
          </p:cNvSpPr>
          <p:nvPr/>
        </p:nvSpPr>
        <p:spPr bwMode="auto">
          <a:xfrm>
            <a:off x="8938811" y="3197296"/>
            <a:ext cx="1362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7030A0"/>
                </a:solidFill>
                <a:latin typeface="Arial" panose="020B0604020202020204" pitchFamily="34" charset="0"/>
              </a:rPr>
              <a:t>Everes comyntas</a:t>
            </a:r>
            <a:endParaRPr lang="fr-FR" altLang="fr-FR" sz="1200">
              <a:solidFill>
                <a:srgbClr val="7030A0"/>
              </a:solidFill>
              <a:latin typeface="Arial" panose="020B0604020202020204" pitchFamily="34" charset="0"/>
            </a:endParaRPr>
          </a:p>
        </p:txBody>
      </p:sp>
      <p:sp>
        <p:nvSpPr>
          <p:cNvPr id="5" name="Rectangle 6">
            <a:extLst>
              <a:ext uri="{FF2B5EF4-FFF2-40B4-BE49-F238E27FC236}">
                <a16:creationId xmlns:a16="http://schemas.microsoft.com/office/drawing/2014/main" id="{E75A2853-645D-4B34-B317-AF678443CDDC}"/>
              </a:ext>
            </a:extLst>
          </p:cNvPr>
          <p:cNvSpPr>
            <a:spLocks noChangeArrowheads="1"/>
          </p:cNvSpPr>
          <p:nvPr/>
        </p:nvSpPr>
        <p:spPr bwMode="auto">
          <a:xfrm>
            <a:off x="8946748" y="4706720"/>
            <a:ext cx="1411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7030A0"/>
                </a:solidFill>
                <a:latin typeface="Arial" panose="020B0604020202020204" pitchFamily="34" charset="0"/>
              </a:rPr>
              <a:t>Harmonia axyridis</a:t>
            </a:r>
            <a:endParaRPr lang="fr-FR" altLang="fr-FR" sz="1200">
              <a:solidFill>
                <a:srgbClr val="7030A0"/>
              </a:solidFill>
              <a:latin typeface="Arial" panose="020B0604020202020204" pitchFamily="34" charset="0"/>
            </a:endParaRPr>
          </a:p>
        </p:txBody>
      </p:sp>
      <p:pic>
        <p:nvPicPr>
          <p:cNvPr id="6" name="Image 7" descr="Everes_comyntas2.jpg">
            <a:extLst>
              <a:ext uri="{FF2B5EF4-FFF2-40B4-BE49-F238E27FC236}">
                <a16:creationId xmlns:a16="http://schemas.microsoft.com/office/drawing/2014/main" id="{2E4AFC4A-621E-490E-86DA-FB779408A1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54711" y="2405133"/>
            <a:ext cx="962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8" descr="Harmonia_axyridis.jpg">
            <a:extLst>
              <a:ext uri="{FF2B5EF4-FFF2-40B4-BE49-F238E27FC236}">
                <a16:creationId xmlns:a16="http://schemas.microsoft.com/office/drawing/2014/main" id="{E4E17F6F-F633-4553-879D-8BE669E973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91211" y="3985995"/>
            <a:ext cx="1209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4">
            <a:extLst>
              <a:ext uri="{FF2B5EF4-FFF2-40B4-BE49-F238E27FC236}">
                <a16:creationId xmlns:a16="http://schemas.microsoft.com/office/drawing/2014/main" id="{1E5B72CA-96B2-48A5-9CB6-FE91687ED191}"/>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9" name="Espace réservé du numéro de diapositive 1">
            <a:extLst>
              <a:ext uri="{FF2B5EF4-FFF2-40B4-BE49-F238E27FC236}">
                <a16:creationId xmlns:a16="http://schemas.microsoft.com/office/drawing/2014/main" id="{CC3D6E24-9C04-4256-B024-CA6895C5E3A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69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961453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B2169F-AB2A-4687-865E-CB73F09E534A}"/>
              </a:ext>
            </a:extLst>
          </p:cNvPr>
          <p:cNvSpPr/>
          <p:nvPr/>
        </p:nvSpPr>
        <p:spPr>
          <a:xfrm>
            <a:off x="175245" y="666974"/>
            <a:ext cx="1455783" cy="369332"/>
          </a:xfrm>
          <a:prstGeom prst="rect">
            <a:avLst/>
          </a:prstGeom>
        </p:spPr>
        <p:txBody>
          <a:bodyPr wrap="none">
            <a:spAutoFit/>
          </a:bodyPr>
          <a:lstStyle/>
          <a:p>
            <a:pPr algn="just">
              <a:spcBef>
                <a:spcPct val="0"/>
              </a:spcBef>
            </a:pPr>
            <a:r>
              <a:rPr lang="fr-FR" altLang="fr-FR" dirty="0">
                <a:solidFill>
                  <a:srgbClr val="6600CC"/>
                </a:solidFill>
              </a:rPr>
              <a:t>1</a:t>
            </a:r>
            <a:r>
              <a:rPr lang="fr-FR" altLang="fr-FR" dirty="0">
                <a:solidFill>
                  <a:srgbClr val="7030A0"/>
                </a:solidFill>
              </a:rPr>
              <a:t>. </a:t>
            </a:r>
            <a:r>
              <a:rPr lang="fr-FR" altLang="fr-FR" b="1" dirty="0">
                <a:solidFill>
                  <a:srgbClr val="7030A0"/>
                </a:solidFill>
              </a:rPr>
              <a:t>Définitions</a:t>
            </a:r>
          </a:p>
        </p:txBody>
      </p:sp>
      <p:sp>
        <p:nvSpPr>
          <p:cNvPr id="3" name="WordArt 4">
            <a:extLst>
              <a:ext uri="{FF2B5EF4-FFF2-40B4-BE49-F238E27FC236}">
                <a16:creationId xmlns:a16="http://schemas.microsoft.com/office/drawing/2014/main" id="{EDF524C6-13B5-47C0-84B6-A1DD1E02BDFD}"/>
              </a:ext>
            </a:extLst>
          </p:cNvPr>
          <p:cNvSpPr>
            <a:spLocks noChangeArrowheads="1" noChangeShapeType="1" noTextEdit="1"/>
          </p:cNvSpPr>
          <p:nvPr/>
        </p:nvSpPr>
        <p:spPr bwMode="auto">
          <a:xfrm>
            <a:off x="1011219" y="204051"/>
            <a:ext cx="9499003" cy="462923"/>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A5283ACD-FDF0-456B-95DF-2E53D34184C2}"/>
              </a:ext>
            </a:extLst>
          </p:cNvPr>
          <p:cNvSpPr/>
          <p:nvPr/>
        </p:nvSpPr>
        <p:spPr>
          <a:xfrm>
            <a:off x="82772" y="1076453"/>
            <a:ext cx="11815185" cy="5755422"/>
          </a:xfrm>
          <a:prstGeom prst="rect">
            <a:avLst/>
          </a:prstGeom>
        </p:spPr>
        <p:txBody>
          <a:bodyPr wrap="square">
            <a:spAutoFit/>
          </a:bodyPr>
          <a:lstStyle/>
          <a:p>
            <a:pPr marL="285750" indent="-285750" algn="just">
              <a:buFont typeface="Arial" panose="020B0604020202020204" pitchFamily="34" charset="0"/>
              <a:buChar char="•"/>
            </a:pPr>
            <a:r>
              <a:rPr lang="fr-FR" b="1" dirty="0">
                <a:solidFill>
                  <a:srgbClr val="7030A0"/>
                </a:solidFill>
                <a:latin typeface="arial" panose="020B0604020202020204" pitchFamily="34" charset="0"/>
              </a:rPr>
              <a:t>Produit phytopharmaceutique </a:t>
            </a:r>
            <a:r>
              <a:rPr lang="fr-FR" dirty="0">
                <a:solidFill>
                  <a:srgbClr val="7030A0"/>
                </a:solidFill>
                <a:latin typeface="arial" panose="020B0604020202020204" pitchFamily="34" charset="0"/>
              </a:rPr>
              <a:t>(terme retenue par l’U.E.) : toute une gamme de produits utilisés en traitement des végétaux ou aux abords. Une ou plusieurs substances actives présentées sous la forme de préparation commerciale, livrée à l’utilisateur.</a:t>
            </a:r>
          </a:p>
          <a:p>
            <a:pPr marL="285750" indent="-285750" algn="just">
              <a:buFont typeface="Arial" panose="020B0604020202020204" pitchFamily="34" charset="0"/>
              <a:buChar char="•"/>
            </a:pPr>
            <a:r>
              <a:rPr lang="fr-FR" b="1" dirty="0">
                <a:solidFill>
                  <a:srgbClr val="7030A0"/>
                </a:solidFill>
                <a:latin typeface="arial" panose="020B0604020202020204" pitchFamily="34" charset="0"/>
              </a:rPr>
              <a:t>P</a:t>
            </a:r>
            <a:r>
              <a:rPr lang="fr-FR" b="1" i="0" dirty="0">
                <a:solidFill>
                  <a:srgbClr val="7030A0"/>
                </a:solidFill>
                <a:effectLst/>
                <a:latin typeface="arial" panose="020B0604020202020204" pitchFamily="34" charset="0"/>
              </a:rPr>
              <a:t>roduit</a:t>
            </a:r>
            <a:r>
              <a:rPr lang="fr-FR" b="0" i="0" dirty="0">
                <a:solidFill>
                  <a:srgbClr val="7030A0"/>
                </a:solidFill>
                <a:effectLst/>
                <a:latin typeface="arial" panose="020B0604020202020204" pitchFamily="34" charset="0"/>
              </a:rPr>
              <a:t> </a:t>
            </a:r>
            <a:r>
              <a:rPr lang="fr-FR" b="1" i="0" dirty="0">
                <a:solidFill>
                  <a:srgbClr val="7030A0"/>
                </a:solidFill>
                <a:effectLst/>
                <a:latin typeface="arial" panose="020B0604020202020204" pitchFamily="34" charset="0"/>
              </a:rPr>
              <a:t>phytosanitaire</a:t>
            </a:r>
            <a:r>
              <a:rPr lang="fr-FR" b="0" i="0" dirty="0">
                <a:solidFill>
                  <a:srgbClr val="7030A0"/>
                </a:solidFill>
                <a:effectLst/>
                <a:latin typeface="arial" panose="020B0604020202020204" pitchFamily="34" charset="0"/>
              </a:rPr>
              <a:t> (étymologiquement, « phyto » et « sanitaire » : « santé des plantes ») : produit chimique utilisé pour soigner ou prévenir les maladies des organismes végétaux. Par extension, on utilise ce mot pour désigner des produits utilisés pour contrôler des plantes, insectes et champignons. </a:t>
            </a:r>
            <a:r>
              <a:rPr lang="fr-FR" sz="1200" dirty="0">
                <a:solidFill>
                  <a:srgbClr val="7030A0"/>
                </a:solidFill>
                <a:latin typeface="arial" panose="020B0604020202020204" pitchFamily="34" charset="0"/>
              </a:rPr>
              <a:t>Source : </a:t>
            </a:r>
            <a:r>
              <a:rPr lang="fr-FR" sz="1200" dirty="0">
                <a:solidFill>
                  <a:srgbClr val="7030A0"/>
                </a:solidFill>
                <a:latin typeface="arial" panose="020B0604020202020204" pitchFamily="34" charset="0"/>
                <a:hlinkClick r:id="rId2"/>
              </a:rPr>
              <a:t>https://fr.wikipedia.org/wiki/Produit_phytosanitaire</a:t>
            </a:r>
            <a:r>
              <a:rPr lang="fr-FR" sz="1200" dirty="0">
                <a:solidFill>
                  <a:srgbClr val="7030A0"/>
                </a:solidFill>
                <a:latin typeface="arial" panose="020B0604020202020204" pitchFamily="34" charset="0"/>
              </a:rPr>
              <a:t>  </a:t>
            </a:r>
          </a:p>
          <a:p>
            <a:pPr marL="285750" indent="-285750" algn="just">
              <a:buFont typeface="Arial" panose="020B0604020202020204" pitchFamily="34" charset="0"/>
              <a:buChar char="•"/>
            </a:pPr>
            <a:r>
              <a:rPr lang="fr-FR" b="1" dirty="0">
                <a:solidFill>
                  <a:srgbClr val="7030A0"/>
                </a:solidFill>
                <a:latin typeface="Arial" panose="020B0604020202020204" pitchFamily="34" charset="0"/>
                <a:cs typeface="Arial" panose="020B0604020202020204" pitchFamily="34" charset="0"/>
              </a:rPr>
              <a:t>Pesticide : </a:t>
            </a:r>
            <a:r>
              <a:rPr lang="fr-FR" dirty="0">
                <a:solidFill>
                  <a:srgbClr val="7030A0"/>
                </a:solidFill>
                <a:latin typeface="Arial" panose="020B0604020202020204" pitchFamily="34" charset="0"/>
                <a:cs typeface="Arial" panose="020B0604020202020204" pitchFamily="34" charset="0"/>
              </a:rPr>
              <a:t>substance chimique utilisée pour lutter contre des organismes considérés comme nuisibles. C'est un terme générique qui rassemble les insecticides, les fongicides, les herbicides, les parasiticides.</a:t>
            </a:r>
          </a:p>
          <a:p>
            <a:pPr marL="285750" indent="-285750" algn="just">
              <a:buFont typeface="Arial" panose="020B0604020202020204" pitchFamily="34" charset="0"/>
              <a:buChar char="•"/>
            </a:pPr>
            <a:r>
              <a:rPr lang="fr-FR" b="1" dirty="0">
                <a:solidFill>
                  <a:srgbClr val="7030A0"/>
                </a:solidFill>
                <a:latin typeface="Arial" panose="020B0604020202020204" pitchFamily="34" charset="0"/>
                <a:cs typeface="Arial" panose="020B0604020202020204" pitchFamily="34" charset="0"/>
              </a:rPr>
              <a:t>Substances active </a:t>
            </a:r>
            <a:r>
              <a:rPr lang="fr-FR" dirty="0">
                <a:solidFill>
                  <a:srgbClr val="7030A0"/>
                </a:solidFill>
                <a:latin typeface="Arial" panose="020B0604020202020204" pitchFamily="34" charset="0"/>
                <a:cs typeface="Arial" panose="020B0604020202020204" pitchFamily="34" charset="0"/>
              </a:rPr>
              <a:t>: (Anciennement nommé </a:t>
            </a:r>
            <a:r>
              <a:rPr lang="fr-FR" i="1" dirty="0">
                <a:solidFill>
                  <a:srgbClr val="7030A0"/>
                </a:solidFill>
                <a:latin typeface="Arial" panose="020B0604020202020204" pitchFamily="34" charset="0"/>
                <a:cs typeface="Arial" panose="020B0604020202020204" pitchFamily="34" charset="0"/>
              </a:rPr>
              <a:t>matière active</a:t>
            </a:r>
            <a:r>
              <a:rPr lang="fr-FR" dirty="0">
                <a:solidFill>
                  <a:srgbClr val="7030A0"/>
                </a:solidFill>
                <a:latin typeface="Arial" panose="020B0604020202020204" pitchFamily="34" charset="0"/>
                <a:cs typeface="Arial" panose="020B0604020202020204" pitchFamily="34" charset="0"/>
              </a:rPr>
              <a:t>), matière ou microorganisme détruisant ou empêchant le ravageur ou la maladie (l’ennemi de la culture) de s’installer ou de se développer.</a:t>
            </a:r>
          </a:p>
          <a:p>
            <a:pPr marL="285750" indent="-285750" algn="just">
              <a:buFont typeface="Arial" panose="020B0604020202020204" pitchFamily="34" charset="0"/>
              <a:buChar char="•"/>
            </a:pPr>
            <a:r>
              <a:rPr lang="fr-FR" sz="1600" b="1" dirty="0">
                <a:solidFill>
                  <a:srgbClr val="7030A0"/>
                </a:solidFill>
                <a:latin typeface="Arial" panose="020B0604020202020204" pitchFamily="34" charset="0"/>
                <a:cs typeface="Arial" panose="020B0604020202020204" pitchFamily="34" charset="0"/>
              </a:rPr>
              <a:t>Herbicides</a:t>
            </a:r>
            <a:r>
              <a:rPr lang="fr-FR" sz="1600" dirty="0">
                <a:solidFill>
                  <a:srgbClr val="7030A0"/>
                </a:solidFill>
                <a:latin typeface="Arial" panose="020B0604020202020204" pitchFamily="34" charset="0"/>
                <a:cs typeface="Arial" panose="020B0604020202020204" pitchFamily="34" charset="0"/>
              </a:rPr>
              <a:t> et </a:t>
            </a:r>
            <a:r>
              <a:rPr lang="fr-FR" sz="1600" b="1" dirty="0">
                <a:solidFill>
                  <a:srgbClr val="7030A0"/>
                </a:solidFill>
                <a:latin typeface="Arial" panose="020B0604020202020204" pitchFamily="34" charset="0"/>
                <a:cs typeface="Arial" panose="020B0604020202020204" pitchFamily="34" charset="0"/>
              </a:rPr>
              <a:t>débroussaillants</a:t>
            </a:r>
            <a:r>
              <a:rPr lang="fr-FR" sz="1600" dirty="0">
                <a:solidFill>
                  <a:srgbClr val="7030A0"/>
                </a:solidFill>
                <a:latin typeface="Arial" panose="020B0604020202020204" pitchFamily="34" charset="0"/>
                <a:cs typeface="Arial" panose="020B0604020202020204" pitchFamily="34" charset="0"/>
              </a:rPr>
              <a:t> : contre les plantes herbacées (adventices) et les végétaux ligneux (broussailles). Il y a les herbicides sélectifs et non sélectifs, foliaires (par contact), racinaires, systémiques (tuant feuilles et racines), anti-germinatifs, ceux spécifiques des adventices aquatiques ou semi-aquatiques etc. </a:t>
            </a:r>
          </a:p>
          <a:p>
            <a:pPr marL="285750" indent="-285750" algn="just">
              <a:buFont typeface="Arial" panose="020B0604020202020204" pitchFamily="34" charset="0"/>
              <a:buChar char="•"/>
            </a:pPr>
            <a:r>
              <a:rPr lang="fr-FR" sz="1600" b="1" dirty="0">
                <a:solidFill>
                  <a:srgbClr val="7030A0"/>
                </a:solidFill>
                <a:latin typeface="Arial" panose="020B0604020202020204" pitchFamily="34" charset="0"/>
                <a:cs typeface="Arial" panose="020B0604020202020204" pitchFamily="34" charset="0"/>
              </a:rPr>
              <a:t>Insecticides</a:t>
            </a:r>
            <a:r>
              <a:rPr lang="fr-FR" sz="1600" dirty="0">
                <a:solidFill>
                  <a:srgbClr val="7030A0"/>
                </a:solidFill>
                <a:latin typeface="Arial" panose="020B0604020202020204" pitchFamily="34" charset="0"/>
                <a:cs typeface="Arial" panose="020B0604020202020204" pitchFamily="34" charset="0"/>
              </a:rPr>
              <a:t> et </a:t>
            </a:r>
            <a:r>
              <a:rPr lang="fr-FR" sz="1600" b="1" dirty="0">
                <a:solidFill>
                  <a:srgbClr val="7030A0"/>
                </a:solidFill>
                <a:latin typeface="Arial" panose="020B0604020202020204" pitchFamily="34" charset="0"/>
                <a:cs typeface="Arial" panose="020B0604020202020204" pitchFamily="34" charset="0"/>
              </a:rPr>
              <a:t>acaricides</a:t>
            </a:r>
            <a:r>
              <a:rPr lang="fr-FR" sz="1600" dirty="0">
                <a:solidFill>
                  <a:srgbClr val="7030A0"/>
                </a:solidFill>
                <a:latin typeface="Arial" panose="020B0604020202020204" pitchFamily="34" charset="0"/>
                <a:cs typeface="Arial" panose="020B0604020202020204" pitchFamily="34" charset="0"/>
              </a:rPr>
              <a:t> : contre les insectes et acariens. </a:t>
            </a:r>
          </a:p>
          <a:p>
            <a:pPr marL="285750" indent="-285750" algn="just">
              <a:buFont typeface="Arial" panose="020B0604020202020204" pitchFamily="34" charset="0"/>
              <a:buChar char="•"/>
            </a:pPr>
            <a:r>
              <a:rPr lang="fr-FR" sz="1600" dirty="0">
                <a:solidFill>
                  <a:srgbClr val="7030A0"/>
                </a:solidFill>
                <a:latin typeface="Arial" panose="020B0604020202020204" pitchFamily="34" charset="0"/>
                <a:cs typeface="Arial" panose="020B0604020202020204" pitchFamily="34" charset="0"/>
              </a:rPr>
              <a:t>F</a:t>
            </a:r>
            <a:r>
              <a:rPr lang="fr-FR" sz="1600" b="1" dirty="0">
                <a:solidFill>
                  <a:srgbClr val="7030A0"/>
                </a:solidFill>
                <a:latin typeface="Arial" panose="020B0604020202020204" pitchFamily="34" charset="0"/>
                <a:cs typeface="Arial" panose="020B0604020202020204" pitchFamily="34" charset="0"/>
              </a:rPr>
              <a:t>ongicides</a:t>
            </a:r>
            <a:r>
              <a:rPr lang="fr-FR" sz="1600" dirty="0">
                <a:solidFill>
                  <a:srgbClr val="7030A0"/>
                </a:solidFill>
                <a:latin typeface="Arial" panose="020B0604020202020204" pitchFamily="34" charset="0"/>
                <a:cs typeface="Arial" panose="020B0604020202020204" pitchFamily="34" charset="0"/>
              </a:rPr>
              <a:t> : contre les </a:t>
            </a:r>
            <a:r>
              <a:rPr lang="fr-FR" sz="1600" i="1" dirty="0">
                <a:solidFill>
                  <a:srgbClr val="7030A0"/>
                </a:solidFill>
                <a:latin typeface="Arial" panose="020B0604020202020204" pitchFamily="34" charset="0"/>
                <a:cs typeface="Arial" panose="020B0604020202020204" pitchFamily="34" charset="0"/>
              </a:rPr>
              <a:t>maladies cryptogamiques ou fongiques </a:t>
            </a:r>
            <a:r>
              <a:rPr lang="fr-FR" sz="1600" dirty="0">
                <a:solidFill>
                  <a:srgbClr val="7030A0"/>
                </a:solidFill>
                <a:latin typeface="Arial" panose="020B0604020202020204" pitchFamily="34" charset="0"/>
                <a:cs typeface="Arial" panose="020B0604020202020204" pitchFamily="34" charset="0"/>
              </a:rPr>
              <a:t>(champignons) mais aussi préventifs contre les bactéries (cas du cuivre). </a:t>
            </a:r>
          </a:p>
          <a:p>
            <a:pPr marL="285750" indent="-285750" algn="just">
              <a:buFont typeface="Arial" panose="020B0604020202020204" pitchFamily="34" charset="0"/>
              <a:buChar char="•"/>
            </a:pPr>
            <a:r>
              <a:rPr lang="fr-FR" sz="1600" b="1" dirty="0">
                <a:solidFill>
                  <a:srgbClr val="7030A0"/>
                </a:solidFill>
                <a:latin typeface="Arial" panose="020B0604020202020204" pitchFamily="34" charset="0"/>
                <a:cs typeface="Arial" panose="020B0604020202020204" pitchFamily="34" charset="0"/>
              </a:rPr>
              <a:t>Nématicide</a:t>
            </a:r>
            <a:r>
              <a:rPr lang="fr-FR" sz="1600" dirty="0">
                <a:solidFill>
                  <a:srgbClr val="7030A0"/>
                </a:solidFill>
                <a:latin typeface="Arial" panose="020B0604020202020204" pitchFamily="34" charset="0"/>
                <a:cs typeface="Arial" panose="020B0604020202020204" pitchFamily="34" charset="0"/>
              </a:rPr>
              <a:t> : contre les nématodes. </a:t>
            </a:r>
          </a:p>
          <a:p>
            <a:pPr marL="285750" indent="-285750" algn="just">
              <a:buFont typeface="Arial" panose="020B0604020202020204" pitchFamily="34" charset="0"/>
              <a:buChar char="•"/>
            </a:pPr>
            <a:r>
              <a:rPr lang="fr-FR" sz="1600" b="1" dirty="0">
                <a:solidFill>
                  <a:srgbClr val="7030A0"/>
                </a:solidFill>
                <a:latin typeface="Arial" panose="020B0604020202020204" pitchFamily="34" charset="0"/>
                <a:cs typeface="Arial" panose="020B0604020202020204" pitchFamily="34" charset="0"/>
              </a:rPr>
              <a:t>Rodonticides</a:t>
            </a:r>
            <a:r>
              <a:rPr lang="fr-FR" sz="1600" dirty="0">
                <a:solidFill>
                  <a:srgbClr val="7030A0"/>
                </a:solidFill>
                <a:latin typeface="Arial" panose="020B0604020202020204" pitchFamily="34" charset="0"/>
                <a:cs typeface="Arial" panose="020B0604020202020204" pitchFamily="34" charset="0"/>
              </a:rPr>
              <a:t> : contre les rats, souris, campagnols, mulots …</a:t>
            </a:r>
          </a:p>
          <a:p>
            <a:pPr marL="285750" indent="-285750" algn="just">
              <a:buFont typeface="Arial" panose="020B0604020202020204" pitchFamily="34" charset="0"/>
              <a:buChar char="•"/>
            </a:pPr>
            <a:r>
              <a:rPr lang="fr-FR" sz="1600" b="1" dirty="0">
                <a:solidFill>
                  <a:srgbClr val="7030A0"/>
                </a:solidFill>
                <a:latin typeface="Arial" panose="020B0604020202020204" pitchFamily="34" charset="0"/>
                <a:cs typeface="Arial" panose="020B0604020202020204" pitchFamily="34" charset="0"/>
              </a:rPr>
              <a:t>Taupicides</a:t>
            </a:r>
            <a:r>
              <a:rPr lang="fr-FR" sz="1600" dirty="0">
                <a:solidFill>
                  <a:srgbClr val="7030A0"/>
                </a:solidFill>
                <a:latin typeface="Arial" panose="020B0604020202020204" pitchFamily="34" charset="0"/>
                <a:cs typeface="Arial" panose="020B0604020202020204" pitchFamily="34" charset="0"/>
              </a:rPr>
              <a:t> : contre les taupes. </a:t>
            </a:r>
          </a:p>
          <a:p>
            <a:pPr marL="285750" indent="-285750" algn="just">
              <a:buFont typeface="Arial" panose="020B0604020202020204" pitchFamily="34" charset="0"/>
              <a:buChar char="•"/>
            </a:pPr>
            <a:r>
              <a:rPr lang="fr-FR" sz="1600" b="1" dirty="0">
                <a:solidFill>
                  <a:srgbClr val="7030A0"/>
                </a:solidFill>
                <a:latin typeface="Arial" panose="020B0604020202020204" pitchFamily="34" charset="0"/>
                <a:cs typeface="Arial" panose="020B0604020202020204" pitchFamily="34" charset="0"/>
              </a:rPr>
              <a:t>Molluscicides</a:t>
            </a:r>
            <a:r>
              <a:rPr lang="fr-FR" sz="1600" dirty="0">
                <a:solidFill>
                  <a:srgbClr val="7030A0"/>
                </a:solidFill>
                <a:latin typeface="Arial" panose="020B0604020202020204" pitchFamily="34" charset="0"/>
                <a:cs typeface="Arial" panose="020B0604020202020204" pitchFamily="34" charset="0"/>
              </a:rPr>
              <a:t> : contre les limaces. </a:t>
            </a:r>
          </a:p>
          <a:p>
            <a:pPr marL="285750" indent="-285750" algn="just">
              <a:buFont typeface="Arial" panose="020B0604020202020204" pitchFamily="34" charset="0"/>
              <a:buChar char="•"/>
            </a:pPr>
            <a:r>
              <a:rPr lang="fr-FR" sz="1600" b="1" dirty="0">
                <a:solidFill>
                  <a:srgbClr val="7030A0"/>
                </a:solidFill>
                <a:latin typeface="Arial" panose="020B0604020202020204" pitchFamily="34" charset="0"/>
                <a:cs typeface="Arial" panose="020B0604020202020204" pitchFamily="34" charset="0"/>
              </a:rPr>
              <a:t>Répulsifs</a:t>
            </a:r>
            <a:r>
              <a:rPr lang="fr-FR" sz="1600" dirty="0">
                <a:solidFill>
                  <a:srgbClr val="7030A0"/>
                </a:solidFill>
                <a:latin typeface="Arial" panose="020B0604020202020204" pitchFamily="34" charset="0"/>
                <a:cs typeface="Arial" panose="020B0604020202020204" pitchFamily="34" charset="0"/>
              </a:rPr>
              <a:t> : contre oiseaux et gibiers.</a:t>
            </a:r>
          </a:p>
        </p:txBody>
      </p:sp>
      <p:pic>
        <p:nvPicPr>
          <p:cNvPr id="6" name="Image 5">
            <a:extLst>
              <a:ext uri="{FF2B5EF4-FFF2-40B4-BE49-F238E27FC236}">
                <a16:creationId xmlns:a16="http://schemas.microsoft.com/office/drawing/2014/main" id="{172A1D1C-C36C-436F-BF72-831A17FAF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899" y="5309922"/>
            <a:ext cx="2933700" cy="1562100"/>
          </a:xfrm>
          <a:prstGeom prst="rect">
            <a:avLst/>
          </a:prstGeom>
        </p:spPr>
      </p:pic>
      <p:sp>
        <p:nvSpPr>
          <p:cNvPr id="7" name="Espace réservé du numéro de diapositive 1">
            <a:extLst>
              <a:ext uri="{FF2B5EF4-FFF2-40B4-BE49-F238E27FC236}">
                <a16:creationId xmlns:a16="http://schemas.microsoft.com/office/drawing/2014/main" id="{73C4E1DD-E271-4014-83DA-8FB0E892E0B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773012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4A94FB-72F9-4320-B5DB-300C94C09CBD}"/>
              </a:ext>
            </a:extLst>
          </p:cNvPr>
          <p:cNvSpPr/>
          <p:nvPr/>
        </p:nvSpPr>
        <p:spPr>
          <a:xfrm>
            <a:off x="107950" y="765175"/>
            <a:ext cx="12084050" cy="6093976"/>
          </a:xfrm>
          <a:prstGeom prst="rect">
            <a:avLst/>
          </a:prstGeom>
        </p:spPr>
        <p:txBody>
          <a:bodyPr wrap="square">
            <a:spAutoFit/>
          </a:bodyPr>
          <a:lstStyle/>
          <a:p>
            <a:pPr algn="just" eaLnBrk="1" hangingPunct="1">
              <a:defRPr/>
            </a:pPr>
            <a:r>
              <a:rPr lang="fr-FR" b="1" dirty="0">
                <a:solidFill>
                  <a:srgbClr val="7030A0"/>
                </a:solidFill>
                <a:latin typeface="Arial" charset="0"/>
              </a:rPr>
              <a:t>5. </a:t>
            </a:r>
            <a:r>
              <a:rPr lang="fr-FR" b="1" u="sng" dirty="0">
                <a:solidFill>
                  <a:srgbClr val="7030A0"/>
                </a:solidFill>
                <a:latin typeface="Arial" charset="0"/>
              </a:rPr>
              <a:t>Lutte biologique (suite)</a:t>
            </a:r>
            <a:endParaRPr lang="fr-FR" b="1" dirty="0">
              <a:solidFill>
                <a:srgbClr val="7030A0"/>
              </a:solidFill>
              <a:latin typeface="Arial" charset="0"/>
            </a:endParaRPr>
          </a:p>
          <a:p>
            <a:pPr algn="just" eaLnBrk="1" hangingPunct="1">
              <a:defRPr/>
            </a:pPr>
            <a:endParaRPr lang="fr-FR" b="1" dirty="0">
              <a:solidFill>
                <a:srgbClr val="7030A0"/>
              </a:solidFill>
              <a:latin typeface="Arial" charset="0"/>
            </a:endParaRPr>
          </a:p>
          <a:p>
            <a:pPr algn="just" eaLnBrk="1" hangingPunct="1">
              <a:defRPr/>
            </a:pPr>
            <a:r>
              <a:rPr lang="fr-FR" b="1" dirty="0">
                <a:solidFill>
                  <a:srgbClr val="C00000"/>
                </a:solidFill>
                <a:latin typeface="Arial" charset="0"/>
              </a:rPr>
              <a:t>5.11. Echecs </a:t>
            </a:r>
          </a:p>
          <a:p>
            <a:pPr algn="just" eaLnBrk="1" hangingPunct="1">
              <a:defRPr/>
            </a:pPr>
            <a:r>
              <a:rPr lang="fr-FR" b="1" dirty="0">
                <a:solidFill>
                  <a:srgbClr val="C00000"/>
                </a:solidFill>
                <a:latin typeface="Arial" charset="0"/>
              </a:rPr>
              <a:t>    Des exemples qui ont mal tournés (suite) : </a:t>
            </a:r>
          </a:p>
          <a:p>
            <a:pPr algn="just" eaLnBrk="1" hangingPunct="1">
              <a:defRPr/>
            </a:pPr>
            <a:endParaRPr lang="fr-FR" sz="1600" dirty="0">
              <a:solidFill>
                <a:srgbClr val="C00000"/>
              </a:solidFill>
              <a:latin typeface="Arial" charset="0"/>
            </a:endParaRPr>
          </a:p>
          <a:p>
            <a:pPr eaLnBrk="1" hangingPunct="1">
              <a:defRPr/>
            </a:pPr>
            <a:r>
              <a:rPr lang="fr-FR" sz="1600" dirty="0">
                <a:solidFill>
                  <a:schemeClr val="accent6">
                    <a:lumMod val="50000"/>
                  </a:schemeClr>
                </a:solidFill>
                <a:latin typeface="Arial" charset="0"/>
              </a:rPr>
              <a:t>Invasion de l'Europe par les coccinelles asiatiques (</a:t>
            </a:r>
            <a:r>
              <a:rPr lang="fr-FR" sz="1600" i="1" dirty="0">
                <a:solidFill>
                  <a:schemeClr val="accent6">
                    <a:lumMod val="50000"/>
                  </a:schemeClr>
                </a:solidFill>
                <a:latin typeface="Arial" charset="0"/>
              </a:rPr>
              <a:t>Harmonia </a:t>
            </a:r>
            <a:r>
              <a:rPr lang="fr-FR" sz="1600" i="1" dirty="0" err="1">
                <a:solidFill>
                  <a:schemeClr val="accent6">
                    <a:lumMod val="50000"/>
                  </a:schemeClr>
                </a:solidFill>
                <a:latin typeface="Arial" charset="0"/>
              </a:rPr>
              <a:t>axyridis</a:t>
            </a:r>
            <a:r>
              <a:rPr lang="fr-FR" sz="1600" dirty="0">
                <a:solidFill>
                  <a:schemeClr val="accent6">
                    <a:lumMod val="50000"/>
                  </a:schemeClr>
                </a:solidFill>
                <a:latin typeface="Arial" charset="0"/>
              </a:rPr>
              <a:t>)</a:t>
            </a:r>
          </a:p>
          <a:p>
            <a:pPr eaLnBrk="1" hangingPunct="1">
              <a:defRPr/>
            </a:pPr>
            <a:r>
              <a:rPr lang="fr-FR" sz="1600" dirty="0">
                <a:solidFill>
                  <a:schemeClr val="accent6">
                    <a:lumMod val="50000"/>
                  </a:schemeClr>
                </a:solidFill>
                <a:latin typeface="Arial" charset="0"/>
              </a:rPr>
              <a:t> </a:t>
            </a:r>
          </a:p>
          <a:p>
            <a:pPr eaLnBrk="1" hangingPunct="1">
              <a:defRPr/>
            </a:pPr>
            <a:r>
              <a:rPr lang="fr-FR" sz="1400" dirty="0">
                <a:solidFill>
                  <a:schemeClr val="accent6">
                    <a:lumMod val="50000"/>
                  </a:schemeClr>
                </a:solidFill>
                <a:latin typeface="Arial" charset="0"/>
              </a:rPr>
              <a:t>Espèce longtemps utilisée en lutte biologique contre les pucerons : 1916 : Amérique du Nord,  1982-1990 : Europe (invasion : 1999 : Allemagne, 2001 : Belgique, NL, 2004 : GB, France, Lux, CH, 2005 : Autriche…).</a:t>
            </a:r>
          </a:p>
          <a:p>
            <a:pPr eaLnBrk="1" hangingPunct="1">
              <a:defRPr/>
            </a:pPr>
            <a:r>
              <a:rPr lang="fr-FR" sz="1400" dirty="0">
                <a:solidFill>
                  <a:schemeClr val="accent6">
                    <a:lumMod val="50000"/>
                  </a:schemeClr>
                </a:solidFill>
                <a:latin typeface="Arial" charset="0"/>
              </a:rPr>
              <a:t>1990 :  Amérique du Sud </a:t>
            </a:r>
            <a:r>
              <a:rPr lang="fr-FR" sz="1400" dirty="0">
                <a:solidFill>
                  <a:srgbClr val="C00000"/>
                </a:solidFill>
                <a:latin typeface="Arial" charset="0"/>
              </a:rPr>
              <a:t>=&gt; </a:t>
            </a:r>
            <a:r>
              <a:rPr lang="fr-FR" sz="1600" dirty="0">
                <a:solidFill>
                  <a:srgbClr val="C00000"/>
                </a:solidFill>
                <a:latin typeface="Arial" charset="0"/>
              </a:rPr>
              <a:t>Foyers invasifs détectés que récemment .</a:t>
            </a:r>
          </a:p>
          <a:p>
            <a:pPr eaLnBrk="1" hangingPunct="1">
              <a:defRPr/>
            </a:pPr>
            <a:r>
              <a:rPr lang="fr-FR" sz="1600" dirty="0">
                <a:solidFill>
                  <a:schemeClr val="accent6">
                    <a:lumMod val="50000"/>
                  </a:schemeClr>
                </a:solidFill>
                <a:latin typeface="Arial" charset="0"/>
              </a:rPr>
              <a:t> </a:t>
            </a:r>
          </a:p>
          <a:p>
            <a:pPr eaLnBrk="1" hangingPunct="1">
              <a:buFont typeface="Arial" pitchFamily="34" charset="0"/>
              <a:buChar char="•"/>
              <a:defRPr/>
            </a:pPr>
            <a:r>
              <a:rPr lang="fr-FR" sz="1400" b="1" dirty="0">
                <a:solidFill>
                  <a:srgbClr val="C00000"/>
                </a:solidFill>
                <a:latin typeface="Arial" charset="0"/>
              </a:rPr>
              <a:t> Impacts écologiques (sur la biodiversité par la compétition ou la prédation d’espèces non-cibles du type coccinelles indigènes, lépidoptères, etc.), </a:t>
            </a:r>
          </a:p>
          <a:p>
            <a:pPr eaLnBrk="1" hangingPunct="1">
              <a:buFont typeface="Arial" pitchFamily="34" charset="0"/>
              <a:buChar char="•"/>
              <a:defRPr/>
            </a:pPr>
            <a:r>
              <a:rPr lang="fr-FR" sz="1400" b="1" dirty="0">
                <a:solidFill>
                  <a:srgbClr val="C00000"/>
                </a:solidFill>
                <a:latin typeface="Arial" charset="0"/>
              </a:rPr>
              <a:t> Impacts économiques (détérioration de la qualité des productions viticoles),</a:t>
            </a:r>
          </a:p>
          <a:p>
            <a:pPr eaLnBrk="1" hangingPunct="1">
              <a:buFont typeface="Arial" pitchFamily="34" charset="0"/>
              <a:buChar char="•"/>
              <a:defRPr/>
            </a:pPr>
            <a:r>
              <a:rPr lang="fr-FR" sz="1400" b="1" dirty="0">
                <a:solidFill>
                  <a:srgbClr val="C00000"/>
                </a:solidFill>
                <a:latin typeface="Arial" charset="0"/>
              </a:rPr>
              <a:t> Impacts sociaux (agrégation en grand nombre à l’automne et en hiver dans les habitations, entraînant diverses perturbations et quelques cas d’allergies). </a:t>
            </a:r>
          </a:p>
          <a:p>
            <a:pPr eaLnBrk="1" hangingPunct="1">
              <a:defRPr/>
            </a:pPr>
            <a:r>
              <a:rPr lang="fr-FR" sz="1600" dirty="0">
                <a:solidFill>
                  <a:schemeClr val="accent6">
                    <a:lumMod val="50000"/>
                  </a:schemeClr>
                </a:solidFill>
                <a:latin typeface="Arial" charset="0"/>
              </a:rPr>
              <a:t> </a:t>
            </a:r>
          </a:p>
          <a:p>
            <a:pPr eaLnBrk="1" hangingPunct="1">
              <a:buFont typeface="Arial" pitchFamily="34" charset="0"/>
              <a:buChar char="•"/>
              <a:defRPr/>
            </a:pPr>
            <a:r>
              <a:rPr lang="fr-FR" sz="1600" dirty="0">
                <a:solidFill>
                  <a:schemeClr val="accent6">
                    <a:lumMod val="50000"/>
                  </a:schemeClr>
                </a:solidFill>
                <a:latin typeface="Arial" charset="0"/>
              </a:rPr>
              <a:t>Agrégation automnale dans bâtiments ou sur vignes, pommes, pêches …</a:t>
            </a:r>
          </a:p>
          <a:p>
            <a:pPr eaLnBrk="1" hangingPunct="1">
              <a:buFont typeface="Arial" pitchFamily="34" charset="0"/>
              <a:buChar char="•"/>
              <a:defRPr/>
            </a:pPr>
            <a:r>
              <a:rPr lang="fr-FR" sz="1600" dirty="0">
                <a:solidFill>
                  <a:schemeClr val="accent6">
                    <a:lumMod val="50000"/>
                  </a:schemeClr>
                </a:solidFill>
                <a:latin typeface="Arial" charset="0"/>
              </a:rPr>
              <a:t>Attirée par les fruits blessés, éclatés (baies, framboises, prunes, poires…).</a:t>
            </a:r>
          </a:p>
          <a:p>
            <a:pPr eaLnBrk="1" hangingPunct="1">
              <a:buFont typeface="Arial" pitchFamily="34" charset="0"/>
              <a:buChar char="•"/>
              <a:defRPr/>
            </a:pPr>
            <a:r>
              <a:rPr lang="fr-FR" sz="1600" dirty="0">
                <a:solidFill>
                  <a:schemeClr val="accent6">
                    <a:lumMod val="50000"/>
                  </a:schemeClr>
                </a:solidFill>
                <a:latin typeface="Arial" charset="0"/>
              </a:rPr>
              <a:t>Sécrétion </a:t>
            </a:r>
            <a:r>
              <a:rPr lang="fr-FR" sz="1600" i="1" dirty="0">
                <a:solidFill>
                  <a:schemeClr val="accent6">
                    <a:lumMod val="50000"/>
                  </a:schemeClr>
                </a:solidFill>
                <a:latin typeface="Arial" charset="0"/>
              </a:rPr>
              <a:t>d’hémolymphe</a:t>
            </a:r>
            <a:r>
              <a:rPr lang="fr-FR" sz="1600" dirty="0">
                <a:solidFill>
                  <a:schemeClr val="accent6">
                    <a:lumMod val="50000"/>
                  </a:schemeClr>
                </a:solidFill>
                <a:latin typeface="Arial" charset="0"/>
              </a:rPr>
              <a:t> au niveau pattes =&gt; Modification des arômes. Faux-goûts dans le vin</a:t>
            </a:r>
          </a:p>
          <a:p>
            <a:pPr eaLnBrk="1" hangingPunct="1">
              <a:buFont typeface="Arial" pitchFamily="34" charset="0"/>
              <a:buChar char="•"/>
              <a:defRPr/>
            </a:pPr>
            <a:r>
              <a:rPr lang="fr-FR" sz="1600" dirty="0">
                <a:solidFill>
                  <a:schemeClr val="accent6">
                    <a:lumMod val="50000"/>
                  </a:schemeClr>
                </a:solidFill>
                <a:latin typeface="Arial" charset="0"/>
              </a:rPr>
              <a:t>Allergies, taches, odeur…</a:t>
            </a:r>
            <a:endParaRPr lang="fr-FR" sz="1000" dirty="0">
              <a:solidFill>
                <a:schemeClr val="accent6">
                  <a:lumMod val="50000"/>
                </a:schemeClr>
              </a:solidFill>
              <a:latin typeface="Arial" charset="0"/>
            </a:endParaRPr>
          </a:p>
          <a:p>
            <a:pPr algn="just" eaLnBrk="1" hangingPunct="1">
              <a:defRPr/>
            </a:pPr>
            <a:endParaRPr lang="fr-FR" sz="1000" dirty="0">
              <a:solidFill>
                <a:srgbClr val="C00000"/>
              </a:solidFill>
              <a:latin typeface="Arial" charset="0"/>
            </a:endParaRPr>
          </a:p>
          <a:p>
            <a:pPr algn="just" eaLnBrk="1" hangingPunct="1">
              <a:defRPr/>
            </a:pPr>
            <a:r>
              <a:rPr lang="fr-FR" sz="1000" dirty="0">
                <a:solidFill>
                  <a:srgbClr val="C00000"/>
                </a:solidFill>
                <a:latin typeface="Arial" charset="0"/>
              </a:rPr>
              <a:t>Sources : </a:t>
            </a:r>
            <a:r>
              <a:rPr lang="fr-FR" sz="1000" dirty="0">
                <a:solidFill>
                  <a:srgbClr val="C00000"/>
                </a:solidFill>
                <a:latin typeface="Arial" charset="0"/>
                <a:hlinkClick r:id="rId2"/>
              </a:rPr>
              <a:t>http://www.entomart.be/INS-0038.html</a:t>
            </a:r>
            <a:r>
              <a:rPr lang="fr-FR" sz="1000" dirty="0">
                <a:solidFill>
                  <a:srgbClr val="C00000"/>
                </a:solidFill>
                <a:latin typeface="Arial" charset="0"/>
              </a:rPr>
              <a:t>  &amp;  </a:t>
            </a:r>
            <a:r>
              <a:rPr lang="fr-FR" sz="1000" dirty="0">
                <a:solidFill>
                  <a:srgbClr val="C00000"/>
                </a:solidFill>
                <a:latin typeface="Arial" charset="0"/>
                <a:hlinkClick r:id="rId3"/>
              </a:rPr>
              <a:t>http://fr.wikipedia.org/wiki/Coccinelle_asiatique</a:t>
            </a:r>
            <a:r>
              <a:rPr lang="fr-FR" sz="1000" dirty="0">
                <a:solidFill>
                  <a:srgbClr val="C00000"/>
                </a:solidFill>
                <a:latin typeface="Arial" charset="0"/>
              </a:rPr>
              <a:t> </a:t>
            </a:r>
          </a:p>
          <a:p>
            <a:pPr algn="just" eaLnBrk="1" hangingPunct="1">
              <a:defRPr/>
            </a:pPr>
            <a:r>
              <a:rPr lang="fr-FR" sz="1000" dirty="0">
                <a:solidFill>
                  <a:srgbClr val="C00000"/>
                </a:solidFill>
                <a:latin typeface="Arial" charset="0"/>
              </a:rPr>
              <a:t>Coccinelles et perce-oreilles… amis ou ennemis?, Christian Linder, </a:t>
            </a:r>
            <a:r>
              <a:rPr lang="fr-FR" sz="1000" dirty="0" err="1">
                <a:solidFill>
                  <a:srgbClr val="C00000"/>
                </a:solidFill>
                <a:latin typeface="Arial" charset="0"/>
              </a:rPr>
              <a:t>Agroscope</a:t>
            </a:r>
            <a:r>
              <a:rPr lang="fr-FR" sz="1000" dirty="0">
                <a:solidFill>
                  <a:srgbClr val="C00000"/>
                </a:solidFill>
                <a:latin typeface="Arial" charset="0"/>
              </a:rPr>
              <a:t> </a:t>
            </a:r>
            <a:r>
              <a:rPr lang="fr-FR" sz="1000" dirty="0" err="1">
                <a:solidFill>
                  <a:srgbClr val="C00000"/>
                </a:solidFill>
                <a:latin typeface="Arial" charset="0"/>
              </a:rPr>
              <a:t>Changins</a:t>
            </a:r>
            <a:r>
              <a:rPr lang="fr-FR" sz="1000" dirty="0">
                <a:solidFill>
                  <a:srgbClr val="C00000"/>
                </a:solidFill>
                <a:latin typeface="Arial" charset="0"/>
              </a:rPr>
              <a:t>, Suisse, </a:t>
            </a:r>
            <a:r>
              <a:rPr lang="fr-FR" sz="1000" dirty="0">
                <a:solidFill>
                  <a:srgbClr val="C00000"/>
                </a:solidFill>
                <a:latin typeface="Arial" charset="0"/>
                <a:hlinkClick r:id="rId4"/>
              </a:rPr>
              <a:t>http://www.vitiplus.ch</a:t>
            </a:r>
            <a:r>
              <a:rPr lang="fr-FR" sz="1000" dirty="0">
                <a:solidFill>
                  <a:srgbClr val="C00000"/>
                </a:solidFill>
                <a:latin typeface="Arial" charset="0"/>
              </a:rPr>
              <a:t> </a:t>
            </a:r>
          </a:p>
          <a:p>
            <a:pPr algn="just" eaLnBrk="1" hangingPunct="1">
              <a:defRPr/>
            </a:pPr>
            <a:r>
              <a:rPr lang="fr-FR" sz="1000" dirty="0">
                <a:solidFill>
                  <a:srgbClr val="C00000"/>
                </a:solidFill>
                <a:latin typeface="Arial" charset="0"/>
                <a:hlinkClick r:id="rId5"/>
              </a:rPr>
              <a:t>http://www.harlequin-survey.org/downloads/Ladybird%20descriptions_Info%20pack_NEW_v.5.pdf</a:t>
            </a:r>
            <a:r>
              <a:rPr lang="fr-FR" sz="1000" dirty="0">
                <a:solidFill>
                  <a:srgbClr val="C00000"/>
                </a:solidFill>
                <a:latin typeface="Arial" charset="0"/>
              </a:rPr>
              <a:t> </a:t>
            </a:r>
          </a:p>
          <a:p>
            <a:pPr algn="just" eaLnBrk="1" hangingPunct="1">
              <a:defRPr/>
            </a:pPr>
            <a:r>
              <a:rPr lang="fr-FR" sz="1000" dirty="0">
                <a:solidFill>
                  <a:srgbClr val="C00000"/>
                </a:solidFill>
                <a:latin typeface="Arial" charset="0"/>
              </a:rPr>
              <a:t>L'observatoire français d'Harmonia,  </a:t>
            </a:r>
            <a:r>
              <a:rPr lang="fr-FR" sz="1000" dirty="0">
                <a:solidFill>
                  <a:srgbClr val="C00000"/>
                </a:solidFill>
                <a:latin typeface="Arial" charset="0"/>
                <a:hlinkClick r:id="rId6"/>
              </a:rPr>
              <a:t>http://perso.orange.fr/vinc.ternois/cote_nature/Harmonia_axyridis/index.htm</a:t>
            </a:r>
            <a:endParaRPr lang="fr-FR" sz="1000" dirty="0">
              <a:solidFill>
                <a:srgbClr val="C00000"/>
              </a:solidFill>
              <a:latin typeface="Arial" charset="0"/>
            </a:endParaRPr>
          </a:p>
          <a:p>
            <a:pPr algn="just" eaLnBrk="1" hangingPunct="1">
              <a:defRPr/>
            </a:pPr>
            <a:r>
              <a:rPr lang="fr-FR" sz="1000" dirty="0">
                <a:solidFill>
                  <a:srgbClr val="C00000"/>
                </a:solidFill>
                <a:latin typeface="Arial" charset="0"/>
                <a:hlinkClick r:id="rId7"/>
              </a:rPr>
              <a:t>http://www.salamandre.ch/3b.php?IDrecord=1911&amp;IDpage=27&amp;menu=27&amp;boutique=500&amp;IDpagenav=19</a:t>
            </a:r>
            <a:r>
              <a:rPr lang="fr-FR" sz="1000" dirty="0">
                <a:solidFill>
                  <a:srgbClr val="C00000"/>
                </a:solidFill>
                <a:latin typeface="Arial" charset="0"/>
              </a:rPr>
              <a:t> </a:t>
            </a:r>
          </a:p>
        </p:txBody>
      </p:sp>
      <p:pic>
        <p:nvPicPr>
          <p:cNvPr id="3" name="Image 4" descr="Harmonia axyridis3_s.jpg">
            <a:extLst>
              <a:ext uri="{FF2B5EF4-FFF2-40B4-BE49-F238E27FC236}">
                <a16:creationId xmlns:a16="http://schemas.microsoft.com/office/drawing/2014/main" id="{DB341E3A-F248-4742-BF1E-E2E504A2E07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385537" y="5528705"/>
            <a:ext cx="168116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5" descr="Harmonia axyridis4_s.jpg">
            <a:extLst>
              <a:ext uri="{FF2B5EF4-FFF2-40B4-BE49-F238E27FC236}">
                <a16:creationId xmlns:a16="http://schemas.microsoft.com/office/drawing/2014/main" id="{9C022E99-2CF0-4ADA-B476-946523304B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30075" y="4589935"/>
            <a:ext cx="936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C28A75B8-0DCA-48FB-86DB-1B5A1F4B279D}"/>
              </a:ext>
            </a:extLst>
          </p:cNvPr>
          <p:cNvSpPr>
            <a:spLocks noChangeArrowheads="1"/>
          </p:cNvSpPr>
          <p:nvPr/>
        </p:nvSpPr>
        <p:spPr bwMode="auto">
          <a:xfrm>
            <a:off x="8944087" y="5528705"/>
            <a:ext cx="15192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solidFill>
                  <a:srgbClr val="7030A0"/>
                </a:solidFill>
                <a:latin typeface="Arial" panose="020B0604020202020204" pitchFamily="34" charset="0"/>
              </a:rPr>
              <a:t>© Agroscope Changins</a:t>
            </a:r>
          </a:p>
        </p:txBody>
      </p:sp>
      <p:sp>
        <p:nvSpPr>
          <p:cNvPr id="6" name="Rectangle 7">
            <a:extLst>
              <a:ext uri="{FF2B5EF4-FFF2-40B4-BE49-F238E27FC236}">
                <a16:creationId xmlns:a16="http://schemas.microsoft.com/office/drawing/2014/main" id="{BD3689C1-12F6-4CC1-99D1-D52ED2EB4F15}"/>
              </a:ext>
            </a:extLst>
          </p:cNvPr>
          <p:cNvSpPr>
            <a:spLocks noChangeArrowheads="1"/>
          </p:cNvSpPr>
          <p:nvPr/>
        </p:nvSpPr>
        <p:spPr bwMode="auto">
          <a:xfrm>
            <a:off x="9677372" y="4589902"/>
            <a:ext cx="1519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dirty="0">
                <a:solidFill>
                  <a:srgbClr val="7030A0"/>
                </a:solidFill>
                <a:latin typeface="Arial" panose="020B0604020202020204" pitchFamily="34" charset="0"/>
              </a:rPr>
              <a:t>© </a:t>
            </a:r>
            <a:r>
              <a:rPr lang="fr-FR" altLang="fr-FR" sz="1000" dirty="0" err="1">
                <a:solidFill>
                  <a:srgbClr val="7030A0"/>
                </a:solidFill>
                <a:latin typeface="Arial" panose="020B0604020202020204" pitchFamily="34" charset="0"/>
              </a:rPr>
              <a:t>Agroscope</a:t>
            </a:r>
            <a:r>
              <a:rPr lang="fr-FR" altLang="fr-FR" sz="1000" dirty="0">
                <a:solidFill>
                  <a:srgbClr val="7030A0"/>
                </a:solidFill>
                <a:latin typeface="Arial" panose="020B0604020202020204" pitchFamily="34" charset="0"/>
              </a:rPr>
              <a:t> </a:t>
            </a:r>
            <a:r>
              <a:rPr lang="fr-FR" altLang="fr-FR" sz="1000" dirty="0" err="1">
                <a:solidFill>
                  <a:srgbClr val="7030A0"/>
                </a:solidFill>
                <a:latin typeface="Arial" panose="020B0604020202020204" pitchFamily="34" charset="0"/>
              </a:rPr>
              <a:t>Changins</a:t>
            </a:r>
            <a:endParaRPr lang="fr-FR" altLang="fr-FR" sz="1000" dirty="0">
              <a:solidFill>
                <a:srgbClr val="7030A0"/>
              </a:solidFill>
              <a:latin typeface="Arial" panose="020B0604020202020204" pitchFamily="34" charset="0"/>
            </a:endParaRPr>
          </a:p>
        </p:txBody>
      </p:sp>
      <p:pic>
        <p:nvPicPr>
          <p:cNvPr id="7" name="Image 8" descr="Harmonia axyridis_s.jpg">
            <a:extLst>
              <a:ext uri="{FF2B5EF4-FFF2-40B4-BE49-F238E27FC236}">
                <a16:creationId xmlns:a16="http://schemas.microsoft.com/office/drawing/2014/main" id="{0B331E6C-E77B-4050-9BDF-1C369F8F3C6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888775" y="901110"/>
            <a:ext cx="10795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9" descr="Larve de stade IV Harmonia axyridis_s.jpg">
            <a:extLst>
              <a:ext uri="{FF2B5EF4-FFF2-40B4-BE49-F238E27FC236}">
                <a16:creationId xmlns:a16="http://schemas.microsoft.com/office/drawing/2014/main" id="{4D993D32-446E-4B73-B1E2-F13DC63551B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44087" y="974135"/>
            <a:ext cx="11525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a:extLst>
              <a:ext uri="{FF2B5EF4-FFF2-40B4-BE49-F238E27FC236}">
                <a16:creationId xmlns:a16="http://schemas.microsoft.com/office/drawing/2014/main" id="{E8AEA482-1632-4B64-8141-A8893B6CB7F3}"/>
              </a:ext>
            </a:extLst>
          </p:cNvPr>
          <p:cNvSpPr>
            <a:spLocks noChangeArrowheads="1"/>
          </p:cNvSpPr>
          <p:nvPr/>
        </p:nvSpPr>
        <p:spPr bwMode="auto">
          <a:xfrm>
            <a:off x="10023587" y="974135"/>
            <a:ext cx="6207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solidFill>
                  <a:srgbClr val="7030A0"/>
                </a:solidFill>
                <a:latin typeface="Arial" panose="020B0604020202020204" pitchFamily="34" charset="0"/>
              </a:rPr>
              <a:t>© INRA</a:t>
            </a:r>
          </a:p>
        </p:txBody>
      </p:sp>
      <p:sp>
        <p:nvSpPr>
          <p:cNvPr id="10" name="Rectangle 11">
            <a:extLst>
              <a:ext uri="{FF2B5EF4-FFF2-40B4-BE49-F238E27FC236}">
                <a16:creationId xmlns:a16="http://schemas.microsoft.com/office/drawing/2014/main" id="{AC5A07E6-4CD3-4C32-B595-5DB0FB632DF2}"/>
              </a:ext>
            </a:extLst>
          </p:cNvPr>
          <p:cNvSpPr>
            <a:spLocks noChangeArrowheads="1"/>
          </p:cNvSpPr>
          <p:nvPr/>
        </p:nvSpPr>
        <p:spPr bwMode="auto">
          <a:xfrm>
            <a:off x="10312512" y="2198098"/>
            <a:ext cx="620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solidFill>
                  <a:srgbClr val="7030A0"/>
                </a:solidFill>
                <a:latin typeface="Arial" panose="020B0604020202020204" pitchFamily="34" charset="0"/>
              </a:rPr>
              <a:t>© INRA</a:t>
            </a:r>
          </a:p>
        </p:txBody>
      </p:sp>
      <p:sp>
        <p:nvSpPr>
          <p:cNvPr id="11" name="Rectangle 12">
            <a:extLst>
              <a:ext uri="{FF2B5EF4-FFF2-40B4-BE49-F238E27FC236}">
                <a16:creationId xmlns:a16="http://schemas.microsoft.com/office/drawing/2014/main" id="{92D76AB9-AF56-436D-8AB5-72CAD2F727C9}"/>
              </a:ext>
            </a:extLst>
          </p:cNvPr>
          <p:cNvSpPr>
            <a:spLocks noChangeArrowheads="1"/>
          </p:cNvSpPr>
          <p:nvPr/>
        </p:nvSpPr>
        <p:spPr bwMode="auto">
          <a:xfrm>
            <a:off x="8871062" y="1837735"/>
            <a:ext cx="10048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solidFill>
                  <a:srgbClr val="7030A0"/>
                </a:solidFill>
                <a:latin typeface="Arial" panose="020B0604020202020204" pitchFamily="34" charset="0"/>
              </a:rPr>
              <a:t>Larve stade IV</a:t>
            </a:r>
          </a:p>
        </p:txBody>
      </p:sp>
      <p:sp>
        <p:nvSpPr>
          <p:cNvPr id="12" name="WordArt 4">
            <a:extLst>
              <a:ext uri="{FF2B5EF4-FFF2-40B4-BE49-F238E27FC236}">
                <a16:creationId xmlns:a16="http://schemas.microsoft.com/office/drawing/2014/main" id="{5C2CEE1D-8419-4D7A-B7C2-182750E0A761}"/>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13" name="Espace réservé du numéro de diapositive 1">
            <a:extLst>
              <a:ext uri="{FF2B5EF4-FFF2-40B4-BE49-F238E27FC236}">
                <a16:creationId xmlns:a16="http://schemas.microsoft.com/office/drawing/2014/main" id="{2657E699-EA12-4963-80C7-8DEC23DFF00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70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946166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0F5B6EA4-87EF-4A64-8C3F-6235821E29C3}"/>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4">
            <a:extLst>
              <a:ext uri="{FF2B5EF4-FFF2-40B4-BE49-F238E27FC236}">
                <a16:creationId xmlns:a16="http://schemas.microsoft.com/office/drawing/2014/main" id="{FFFC468F-7E57-44C1-8109-61FDD396D4E0}"/>
              </a:ext>
            </a:extLst>
          </p:cNvPr>
          <p:cNvSpPr>
            <a:spLocks noChangeArrowheads="1"/>
          </p:cNvSpPr>
          <p:nvPr/>
        </p:nvSpPr>
        <p:spPr bwMode="auto">
          <a:xfrm>
            <a:off x="179388" y="871369"/>
            <a:ext cx="7538309"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5. </a:t>
            </a:r>
            <a:r>
              <a:rPr lang="fr-FR" altLang="fr-FR" sz="1800" b="1" u="sng" dirty="0">
                <a:solidFill>
                  <a:srgbClr val="7030A0"/>
                </a:solidFill>
                <a:latin typeface="Arial" panose="020B0604020202020204" pitchFamily="34" charset="0"/>
              </a:rPr>
              <a:t>Lutte biologique (suite)</a:t>
            </a:r>
            <a:r>
              <a:rPr lang="fr-FR" altLang="fr-FR" sz="1800" b="1" dirty="0">
                <a:solidFill>
                  <a:srgbClr val="7030A0"/>
                </a:solidFill>
                <a:latin typeface="Arial" panose="020B0604020202020204" pitchFamily="34" charset="0"/>
              </a:rPr>
              <a:t> </a:t>
            </a: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C00000"/>
                </a:solidFill>
                <a:latin typeface="Arial" panose="020B0604020202020204" pitchFamily="34" charset="0"/>
              </a:rPr>
              <a:t>5.11. Echecs </a:t>
            </a:r>
          </a:p>
          <a:p>
            <a:pPr algn="just" eaLnBrk="1" hangingPunct="1">
              <a:spcBef>
                <a:spcPct val="0"/>
              </a:spcBef>
              <a:buFontTx/>
              <a:buNone/>
            </a:pPr>
            <a:endParaRPr lang="fr-FR" altLang="fr-FR" sz="1800" b="1" dirty="0">
              <a:solidFill>
                <a:srgbClr val="C00000"/>
              </a:solidFill>
              <a:latin typeface="Arial" panose="020B0604020202020204" pitchFamily="34" charset="0"/>
            </a:endParaRPr>
          </a:p>
          <a:p>
            <a:pPr algn="just" eaLnBrk="1" hangingPunct="1">
              <a:spcBef>
                <a:spcPct val="0"/>
              </a:spcBef>
              <a:buFontTx/>
              <a:buNone/>
            </a:pPr>
            <a:r>
              <a:rPr lang="fr-FR" altLang="fr-FR" sz="1800" b="1" dirty="0">
                <a:solidFill>
                  <a:srgbClr val="C00000"/>
                </a:solidFill>
                <a:latin typeface="Arial" panose="020B0604020202020204" pitchFamily="34" charset="0"/>
              </a:rPr>
              <a:t>Des exemples qui ont mal tournés (suite) : </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b="1" dirty="0">
                <a:solidFill>
                  <a:srgbClr val="C00000"/>
                </a:solidFill>
                <a:latin typeface="Arial" panose="020B0604020202020204" pitchFamily="34" charset="0"/>
              </a:rPr>
              <a:t>Introduction de </a:t>
            </a:r>
            <a:r>
              <a:rPr lang="fr-FR" altLang="fr-FR" sz="1600" b="1" i="1" dirty="0" err="1">
                <a:solidFill>
                  <a:srgbClr val="C00000"/>
                </a:solidFill>
                <a:latin typeface="Arial" panose="020B0604020202020204" pitchFamily="34" charset="0"/>
              </a:rPr>
              <a:t>Euglandina</a:t>
            </a:r>
            <a:r>
              <a:rPr lang="fr-FR" altLang="fr-FR" sz="1600" b="1" i="1" dirty="0">
                <a:solidFill>
                  <a:srgbClr val="C00000"/>
                </a:solidFill>
                <a:latin typeface="Arial" panose="020B0604020202020204" pitchFamily="34" charset="0"/>
              </a:rPr>
              <a:t> </a:t>
            </a:r>
            <a:r>
              <a:rPr lang="fr-FR" altLang="fr-FR" sz="1600" b="1" i="1" dirty="0" err="1">
                <a:solidFill>
                  <a:srgbClr val="C00000"/>
                </a:solidFill>
                <a:latin typeface="Arial" panose="020B0604020202020204" pitchFamily="34" charset="0"/>
              </a:rPr>
              <a:t>Rosea</a:t>
            </a:r>
            <a:r>
              <a:rPr lang="fr-FR" altLang="fr-FR" sz="1600" b="1" i="1" dirty="0">
                <a:solidFill>
                  <a:srgbClr val="C00000"/>
                </a:solidFill>
                <a:latin typeface="Arial" panose="020B0604020202020204" pitchFamily="34" charset="0"/>
              </a:rPr>
              <a:t> </a:t>
            </a:r>
            <a:r>
              <a:rPr lang="fr-FR" altLang="fr-FR" sz="1600" b="1" dirty="0">
                <a:solidFill>
                  <a:srgbClr val="C00000"/>
                </a:solidFill>
                <a:latin typeface="Arial" panose="020B0604020202020204" pitchFamily="34" charset="0"/>
              </a:rPr>
              <a:t>à Hawaii</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   - vers le milieu du XXème siècle, introduction  de l'escargot géant africain (</a:t>
            </a:r>
            <a:r>
              <a:rPr lang="fr-FR" altLang="fr-FR" sz="1600" i="1" dirty="0" err="1">
                <a:solidFill>
                  <a:srgbClr val="C00000"/>
                </a:solidFill>
                <a:latin typeface="Arial" panose="020B0604020202020204" pitchFamily="34" charset="0"/>
              </a:rPr>
              <a:t>Achatina</a:t>
            </a:r>
            <a:r>
              <a:rPr lang="fr-FR" altLang="fr-FR" sz="1600" i="1" dirty="0">
                <a:solidFill>
                  <a:srgbClr val="C00000"/>
                </a:solidFill>
                <a:latin typeface="Arial" panose="020B0604020202020204" pitchFamily="34" charset="0"/>
              </a:rPr>
              <a:t> </a:t>
            </a:r>
            <a:r>
              <a:rPr lang="fr-FR" altLang="fr-FR" sz="1600" i="1" dirty="0" err="1">
                <a:solidFill>
                  <a:srgbClr val="C00000"/>
                </a:solidFill>
                <a:latin typeface="Arial" panose="020B0604020202020204" pitchFamily="34" charset="0"/>
              </a:rPr>
              <a:t>fulica</a:t>
            </a:r>
            <a:r>
              <a:rPr lang="fr-FR" altLang="fr-FR" sz="1600" dirty="0">
                <a:solidFill>
                  <a:srgbClr val="C00000"/>
                </a:solidFill>
                <a:latin typeface="Arial" panose="020B0604020202020204" pitchFamily="34" charset="0"/>
              </a:rPr>
              <a:t>) comme source de nourriture</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   - quelques années plus tard, l'espèce devient envahissante et ravage les      cultures</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   - on décide d'introduire un escargot "</a:t>
            </a:r>
            <a:r>
              <a:rPr lang="fr-FR" altLang="fr-FR" sz="1600" i="1" dirty="0">
                <a:solidFill>
                  <a:srgbClr val="C00000"/>
                </a:solidFill>
                <a:latin typeface="Arial" panose="020B0604020202020204" pitchFamily="34" charset="0"/>
              </a:rPr>
              <a:t>mangeur d'escargots</a:t>
            </a:r>
            <a:r>
              <a:rPr lang="fr-FR" altLang="fr-FR" sz="1600" dirty="0">
                <a:solidFill>
                  <a:srgbClr val="C00000"/>
                </a:solidFill>
                <a:latin typeface="Arial" panose="020B0604020202020204" pitchFamily="34" charset="0"/>
              </a:rPr>
              <a:t>" originaire du sud</a:t>
            </a:r>
          </a:p>
          <a:p>
            <a:pPr algn="just" eaLnBrk="1" hangingPunct="1">
              <a:spcBef>
                <a:spcPct val="0"/>
              </a:spcBef>
              <a:buFontTx/>
              <a:buNone/>
            </a:pPr>
            <a:r>
              <a:rPr lang="fr-FR" altLang="fr-FR" sz="1600" dirty="0">
                <a:solidFill>
                  <a:srgbClr val="C00000"/>
                </a:solidFill>
                <a:latin typeface="Arial" panose="020B0604020202020204" pitchFamily="34" charset="0"/>
              </a:rPr>
              <a:t>     des EU, </a:t>
            </a:r>
            <a:r>
              <a:rPr lang="fr-FR" altLang="fr-FR" sz="1600" i="1" dirty="0" err="1">
                <a:solidFill>
                  <a:srgbClr val="C00000"/>
                </a:solidFill>
                <a:latin typeface="Arial" panose="020B0604020202020204" pitchFamily="34" charset="0"/>
              </a:rPr>
              <a:t>Euglandina</a:t>
            </a:r>
            <a:r>
              <a:rPr lang="fr-FR" altLang="fr-FR" sz="1600" i="1" dirty="0">
                <a:solidFill>
                  <a:srgbClr val="C00000"/>
                </a:solidFill>
                <a:latin typeface="Arial" panose="020B0604020202020204" pitchFamily="34" charset="0"/>
              </a:rPr>
              <a:t> </a:t>
            </a:r>
            <a:r>
              <a:rPr lang="fr-FR" altLang="fr-FR" sz="1600" i="1" dirty="0" err="1">
                <a:solidFill>
                  <a:srgbClr val="C00000"/>
                </a:solidFill>
                <a:latin typeface="Arial" panose="020B0604020202020204" pitchFamily="34" charset="0"/>
              </a:rPr>
              <a:t>rosea</a:t>
            </a:r>
            <a:r>
              <a:rPr lang="fr-FR" altLang="fr-FR" sz="1600" dirty="0">
                <a:solidFill>
                  <a:srgbClr val="C00000"/>
                </a:solidFill>
                <a:latin typeface="Arial" panose="020B0604020202020204" pitchFamily="34" charset="0"/>
              </a:rPr>
              <a:t>, pour juguler l’invasion.</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   =&gt; </a:t>
            </a:r>
            <a:r>
              <a:rPr lang="fr-FR" altLang="fr-FR" sz="1600" i="1" dirty="0" err="1">
                <a:solidFill>
                  <a:srgbClr val="C00000"/>
                </a:solidFill>
                <a:latin typeface="Arial" panose="020B0604020202020204" pitchFamily="34" charset="0"/>
              </a:rPr>
              <a:t>Achatina</a:t>
            </a:r>
            <a:r>
              <a:rPr lang="fr-FR" altLang="fr-FR" sz="1600" i="1" dirty="0">
                <a:solidFill>
                  <a:srgbClr val="C00000"/>
                </a:solidFill>
                <a:latin typeface="Arial" panose="020B0604020202020204" pitchFamily="34" charset="0"/>
              </a:rPr>
              <a:t> </a:t>
            </a:r>
            <a:r>
              <a:rPr lang="fr-FR" altLang="fr-FR" sz="1600" i="1" dirty="0" err="1">
                <a:solidFill>
                  <a:srgbClr val="C00000"/>
                </a:solidFill>
                <a:latin typeface="Arial" panose="020B0604020202020204" pitchFamily="34" charset="0"/>
              </a:rPr>
              <a:t>fulica</a:t>
            </a:r>
            <a:r>
              <a:rPr lang="fr-FR" altLang="fr-FR" sz="1600" i="1" dirty="0">
                <a:solidFill>
                  <a:srgbClr val="C00000"/>
                </a:solidFill>
                <a:latin typeface="Arial" panose="020B0604020202020204" pitchFamily="34" charset="0"/>
              </a:rPr>
              <a:t> </a:t>
            </a:r>
            <a:r>
              <a:rPr lang="fr-FR" altLang="fr-FR" sz="1600" dirty="0">
                <a:solidFill>
                  <a:srgbClr val="C00000"/>
                </a:solidFill>
                <a:latin typeface="Arial" panose="020B0604020202020204" pitchFamily="34" charset="0"/>
              </a:rPr>
              <a:t>se porte très bien</a:t>
            </a:r>
          </a:p>
          <a:p>
            <a:pPr algn="just" eaLnBrk="1" hangingPunct="1">
              <a:spcBef>
                <a:spcPct val="0"/>
              </a:spcBef>
              <a:buFontTx/>
              <a:buNone/>
            </a:pPr>
            <a:r>
              <a:rPr lang="fr-FR" altLang="fr-FR" sz="1600" dirty="0">
                <a:solidFill>
                  <a:srgbClr val="C00000"/>
                </a:solidFill>
                <a:latin typeface="Arial" panose="020B0604020202020204" pitchFamily="34" charset="0"/>
              </a:rPr>
              <a:t>   =&gt; </a:t>
            </a:r>
            <a:r>
              <a:rPr lang="fr-FR" altLang="fr-FR" sz="1600" b="1" dirty="0">
                <a:solidFill>
                  <a:srgbClr val="C00000"/>
                </a:solidFill>
                <a:latin typeface="Arial" panose="020B0604020202020204" pitchFamily="34" charset="0"/>
              </a:rPr>
              <a:t>Extinction d'au moins 15 espèces indigènes</a:t>
            </a:r>
          </a:p>
        </p:txBody>
      </p:sp>
      <p:sp>
        <p:nvSpPr>
          <p:cNvPr id="4" name="Rectangle 10">
            <a:extLst>
              <a:ext uri="{FF2B5EF4-FFF2-40B4-BE49-F238E27FC236}">
                <a16:creationId xmlns:a16="http://schemas.microsoft.com/office/drawing/2014/main" id="{103D850F-23FA-40BB-91A5-4C7BC66BCCD4}"/>
              </a:ext>
            </a:extLst>
          </p:cNvPr>
          <p:cNvSpPr>
            <a:spLocks noChangeArrowheads="1"/>
          </p:cNvSpPr>
          <p:nvPr/>
        </p:nvSpPr>
        <p:spPr bwMode="auto">
          <a:xfrm>
            <a:off x="7470047" y="5925316"/>
            <a:ext cx="4535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a:solidFill>
                  <a:srgbClr val="7030A0"/>
                </a:solidFill>
                <a:latin typeface="Arial" panose="020B0604020202020204" pitchFamily="34" charset="0"/>
                <a:hlinkClick r:id="rId2"/>
              </a:rPr>
              <a:t>http://www.agroparistech.fr/IMG/pdf/Spataro_lutteBio.pdf</a:t>
            </a:r>
            <a:r>
              <a:rPr lang="fr-FR" altLang="fr-FR" sz="1200">
                <a:solidFill>
                  <a:srgbClr val="7030A0"/>
                </a:solidFill>
                <a:latin typeface="Arial" panose="020B0604020202020204" pitchFamily="34" charset="0"/>
              </a:rPr>
              <a:t> </a:t>
            </a:r>
          </a:p>
        </p:txBody>
      </p:sp>
      <p:sp>
        <p:nvSpPr>
          <p:cNvPr id="5" name="Rectangle 12">
            <a:extLst>
              <a:ext uri="{FF2B5EF4-FFF2-40B4-BE49-F238E27FC236}">
                <a16:creationId xmlns:a16="http://schemas.microsoft.com/office/drawing/2014/main" id="{0DA85C2E-B80E-4C10-A1CA-2EA8E6ED6218}"/>
              </a:ext>
            </a:extLst>
          </p:cNvPr>
          <p:cNvSpPr>
            <a:spLocks noChangeArrowheads="1"/>
          </p:cNvSpPr>
          <p:nvPr/>
        </p:nvSpPr>
        <p:spPr bwMode="auto">
          <a:xfrm>
            <a:off x="8801959" y="5493516"/>
            <a:ext cx="2916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i="1">
                <a:solidFill>
                  <a:srgbClr val="7030A0"/>
                </a:solidFill>
                <a:latin typeface="Arial" panose="020B0604020202020204" pitchFamily="34" charset="0"/>
              </a:rPr>
              <a:t>Euglandina rosea </a:t>
            </a:r>
            <a:r>
              <a:rPr lang="fr-FR" altLang="fr-FR" sz="1000">
                <a:solidFill>
                  <a:srgbClr val="7030A0"/>
                </a:solidFill>
                <a:latin typeface="Arial" panose="020B0604020202020204" pitchFamily="34" charset="0"/>
              </a:rPr>
              <a:t>vs </a:t>
            </a:r>
            <a:r>
              <a:rPr lang="fr-FR" altLang="fr-FR" sz="1000" i="1">
                <a:solidFill>
                  <a:srgbClr val="7030A0"/>
                </a:solidFill>
                <a:latin typeface="Arial" panose="020B0604020202020204" pitchFamily="34" charset="0"/>
              </a:rPr>
              <a:t>Achatina fulica</a:t>
            </a:r>
            <a:r>
              <a:rPr lang="fr-FR" altLang="fr-FR" sz="1000">
                <a:solidFill>
                  <a:srgbClr val="7030A0"/>
                </a:solidFill>
                <a:latin typeface="Arial" panose="020B0604020202020204" pitchFamily="34" charset="0"/>
              </a:rPr>
              <a:t>, </a:t>
            </a:r>
          </a:p>
          <a:p>
            <a:pPr algn="ctr" eaLnBrk="1" hangingPunct="1">
              <a:spcBef>
                <a:spcPct val="0"/>
              </a:spcBef>
              <a:buFontTx/>
              <a:buNone/>
            </a:pPr>
            <a:r>
              <a:rPr lang="fr-FR" altLang="fr-FR" sz="1000">
                <a:solidFill>
                  <a:srgbClr val="7030A0"/>
                </a:solidFill>
                <a:latin typeface="Arial" panose="020B0604020202020204" pitchFamily="34" charset="0"/>
              </a:rPr>
              <a:t>Source :  </a:t>
            </a:r>
            <a:r>
              <a:rPr lang="fr-FR" altLang="fr-FR" sz="1000">
                <a:solidFill>
                  <a:srgbClr val="7030A0"/>
                </a:solidFill>
                <a:latin typeface="Arial" panose="020B0604020202020204" pitchFamily="34" charset="0"/>
                <a:hlinkClick r:id="rId3"/>
              </a:rPr>
              <a:t>http://www.jaxshells.org/0430uu.htm</a:t>
            </a:r>
            <a:r>
              <a:rPr lang="fr-FR" altLang="fr-FR" sz="1000">
                <a:solidFill>
                  <a:srgbClr val="7030A0"/>
                </a:solidFill>
                <a:latin typeface="Arial" panose="020B0604020202020204" pitchFamily="34" charset="0"/>
              </a:rPr>
              <a:t> </a:t>
            </a:r>
          </a:p>
        </p:txBody>
      </p:sp>
      <p:pic>
        <p:nvPicPr>
          <p:cNvPr id="6" name="Image 7" descr="Achatina fulica_s.jpg">
            <a:extLst>
              <a:ext uri="{FF2B5EF4-FFF2-40B4-BE49-F238E27FC236}">
                <a16:creationId xmlns:a16="http://schemas.microsoft.com/office/drawing/2014/main" id="{D83D862F-34EF-4422-B6C5-987E38F99C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4259" y="1604141"/>
            <a:ext cx="15144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8" descr="Achatina fulica2_s.jpg">
            <a:extLst>
              <a:ext uri="{FF2B5EF4-FFF2-40B4-BE49-F238E27FC236}">
                <a16:creationId xmlns:a16="http://schemas.microsoft.com/office/drawing/2014/main" id="{4D027D19-41C1-43CA-BEE9-F9D27CC521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54484" y="1388241"/>
            <a:ext cx="15621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9" descr="Euglandina rosea_s.jpg">
            <a:extLst>
              <a:ext uri="{FF2B5EF4-FFF2-40B4-BE49-F238E27FC236}">
                <a16:creationId xmlns:a16="http://schemas.microsoft.com/office/drawing/2014/main" id="{2547CDAB-354A-47C5-96B0-5FAA7D4459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97134" y="2829691"/>
            <a:ext cx="13620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0" descr="Euglandina rosea2_s.jpg">
            <a:extLst>
              <a:ext uri="{FF2B5EF4-FFF2-40B4-BE49-F238E27FC236}">
                <a16:creationId xmlns:a16="http://schemas.microsoft.com/office/drawing/2014/main" id="{3744602F-40AE-43D4-8C61-839F082E842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10022" y="4053653"/>
            <a:ext cx="1162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2">
            <a:extLst>
              <a:ext uri="{FF2B5EF4-FFF2-40B4-BE49-F238E27FC236}">
                <a16:creationId xmlns:a16="http://schemas.microsoft.com/office/drawing/2014/main" id="{A0A5793B-A0F8-4DF8-9B7F-E9729190C114}"/>
              </a:ext>
            </a:extLst>
          </p:cNvPr>
          <p:cNvSpPr>
            <a:spLocks noChangeArrowheads="1"/>
          </p:cNvSpPr>
          <p:nvPr/>
        </p:nvSpPr>
        <p:spPr bwMode="auto">
          <a:xfrm>
            <a:off x="8370159" y="2396303"/>
            <a:ext cx="10048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i="1">
                <a:solidFill>
                  <a:srgbClr val="7030A0"/>
                </a:solidFill>
                <a:latin typeface="Arial" panose="020B0604020202020204" pitchFamily="34" charset="0"/>
              </a:rPr>
              <a:t>Achatina fulica</a:t>
            </a:r>
          </a:p>
        </p:txBody>
      </p:sp>
      <p:sp>
        <p:nvSpPr>
          <p:cNvPr id="11" name="Rectangle 12">
            <a:extLst>
              <a:ext uri="{FF2B5EF4-FFF2-40B4-BE49-F238E27FC236}">
                <a16:creationId xmlns:a16="http://schemas.microsoft.com/office/drawing/2014/main" id="{DFFF027B-D356-483E-907A-1D8E7FB1F112}"/>
              </a:ext>
            </a:extLst>
          </p:cNvPr>
          <p:cNvSpPr>
            <a:spLocks noChangeArrowheads="1"/>
          </p:cNvSpPr>
          <p:nvPr/>
        </p:nvSpPr>
        <p:spPr bwMode="auto">
          <a:xfrm>
            <a:off x="8370159" y="3693291"/>
            <a:ext cx="1174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i="1">
                <a:solidFill>
                  <a:srgbClr val="7030A0"/>
                </a:solidFill>
                <a:latin typeface="Arial" panose="020B0604020202020204" pitchFamily="34" charset="0"/>
              </a:rPr>
              <a:t>Euglandina rosea</a:t>
            </a:r>
          </a:p>
        </p:txBody>
      </p:sp>
      <p:sp>
        <p:nvSpPr>
          <p:cNvPr id="12" name="Rectangle 12">
            <a:extLst>
              <a:ext uri="{FF2B5EF4-FFF2-40B4-BE49-F238E27FC236}">
                <a16:creationId xmlns:a16="http://schemas.microsoft.com/office/drawing/2014/main" id="{F55A7919-0FFA-4120-B1EB-BD0DCAF6FAA3}"/>
              </a:ext>
            </a:extLst>
          </p:cNvPr>
          <p:cNvSpPr>
            <a:spLocks noChangeArrowheads="1"/>
          </p:cNvSpPr>
          <p:nvPr/>
        </p:nvSpPr>
        <p:spPr bwMode="auto">
          <a:xfrm>
            <a:off x="10097359" y="2469328"/>
            <a:ext cx="10048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i="1">
                <a:solidFill>
                  <a:srgbClr val="7030A0"/>
                </a:solidFill>
                <a:latin typeface="Arial" panose="020B0604020202020204" pitchFamily="34" charset="0"/>
              </a:rPr>
              <a:t>Achatina fulica</a:t>
            </a:r>
          </a:p>
        </p:txBody>
      </p:sp>
      <p:sp>
        <p:nvSpPr>
          <p:cNvPr id="13" name="Espace réservé du numéro de diapositive 1">
            <a:extLst>
              <a:ext uri="{FF2B5EF4-FFF2-40B4-BE49-F238E27FC236}">
                <a16:creationId xmlns:a16="http://schemas.microsoft.com/office/drawing/2014/main" id="{1364DA2D-086E-4171-8BF2-B1A0B82FF05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71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1262807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D46CE03A-55F1-4C0D-8D92-EF1AD75B511D}"/>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FCF19D41-04CA-4658-81CD-554D39E56A29}"/>
              </a:ext>
            </a:extLst>
          </p:cNvPr>
          <p:cNvSpPr>
            <a:spLocks noChangeArrowheads="1"/>
          </p:cNvSpPr>
          <p:nvPr/>
        </p:nvSpPr>
        <p:spPr bwMode="auto">
          <a:xfrm>
            <a:off x="179388" y="836613"/>
            <a:ext cx="8856662"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5. </a:t>
            </a:r>
            <a:r>
              <a:rPr lang="fr-FR" altLang="fr-FR" sz="1800" b="1" u="sng" dirty="0">
                <a:solidFill>
                  <a:srgbClr val="7030A0"/>
                </a:solidFill>
                <a:latin typeface="Arial" panose="020B0604020202020204" pitchFamily="34" charset="0"/>
              </a:rPr>
              <a:t>Lutte biologique (suite)</a:t>
            </a:r>
            <a:r>
              <a:rPr lang="fr-FR" altLang="fr-FR" sz="1800" b="1" dirty="0">
                <a:solidFill>
                  <a:srgbClr val="7030A0"/>
                </a:solidFill>
                <a:latin typeface="Arial" panose="020B0604020202020204" pitchFamily="34" charset="0"/>
              </a:rPr>
              <a:t> </a:t>
            </a: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C00000"/>
                </a:solidFill>
                <a:latin typeface="Arial" panose="020B0604020202020204" pitchFamily="34" charset="0"/>
              </a:rPr>
              <a:t>5.11. Echecs / des exemples qui ont mal tournés (4) : </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b="1" dirty="0">
                <a:solidFill>
                  <a:srgbClr val="C00000"/>
                </a:solidFill>
                <a:latin typeface="Arial" panose="020B0604020202020204" pitchFamily="34" charset="0"/>
              </a:rPr>
              <a:t>Introduction de </a:t>
            </a:r>
            <a:r>
              <a:rPr lang="fr-FR" altLang="fr-FR" sz="1600" b="1" i="1" dirty="0" err="1">
                <a:solidFill>
                  <a:srgbClr val="C00000"/>
                </a:solidFill>
                <a:latin typeface="Arial" panose="020B0604020202020204" pitchFamily="34" charset="0"/>
              </a:rPr>
              <a:t>Cactoblastis</a:t>
            </a:r>
            <a:r>
              <a:rPr lang="fr-FR" altLang="fr-FR" sz="1600" b="1" i="1" dirty="0">
                <a:solidFill>
                  <a:srgbClr val="C00000"/>
                </a:solidFill>
                <a:latin typeface="Arial" panose="020B0604020202020204" pitchFamily="34" charset="0"/>
              </a:rPr>
              <a:t> </a:t>
            </a:r>
            <a:r>
              <a:rPr lang="fr-FR" altLang="fr-FR" sz="1600" b="1" i="1" dirty="0" err="1">
                <a:solidFill>
                  <a:srgbClr val="C00000"/>
                </a:solidFill>
                <a:latin typeface="Arial" panose="020B0604020202020204" pitchFamily="34" charset="0"/>
              </a:rPr>
              <a:t>cactorum</a:t>
            </a:r>
            <a:r>
              <a:rPr lang="fr-FR" altLang="fr-FR" sz="1600" b="1" dirty="0">
                <a:solidFill>
                  <a:srgbClr val="C00000"/>
                </a:solidFill>
                <a:latin typeface="Arial" panose="020B0604020202020204" pitchFamily="34" charset="0"/>
              </a:rPr>
              <a:t> pour lutter contre </a:t>
            </a:r>
            <a:r>
              <a:rPr lang="fr-FR" altLang="fr-FR" sz="1600" b="1" i="1" dirty="0">
                <a:solidFill>
                  <a:srgbClr val="C00000"/>
                </a:solidFill>
                <a:latin typeface="Arial" panose="020B0604020202020204" pitchFamily="34" charset="0"/>
              </a:rPr>
              <a:t>Opuntia</a:t>
            </a:r>
            <a:r>
              <a:rPr lang="fr-FR" altLang="fr-FR" sz="1600" b="1" dirty="0">
                <a:solidFill>
                  <a:srgbClr val="C00000"/>
                </a:solidFill>
                <a:latin typeface="Arial" panose="020B0604020202020204" pitchFamily="34" charset="0"/>
              </a:rPr>
              <a:t> </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b="1" dirty="0">
                <a:solidFill>
                  <a:srgbClr val="C00000"/>
                </a:solidFill>
                <a:latin typeface="Arial" panose="020B0604020202020204" pitchFamily="34" charset="0"/>
              </a:rPr>
              <a:t>Australie</a:t>
            </a:r>
            <a:r>
              <a:rPr lang="fr-FR" altLang="fr-FR" sz="1600" dirty="0">
                <a:solidFill>
                  <a:srgbClr val="C00000"/>
                </a:solidFill>
                <a:latin typeface="Arial" panose="020B0604020202020204" pitchFamily="34" charset="0"/>
              </a:rPr>
              <a:t> :</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    1839 : introduction des premiers </a:t>
            </a:r>
            <a:r>
              <a:rPr lang="fr-FR" altLang="fr-FR" sz="1600" i="1" dirty="0">
                <a:solidFill>
                  <a:srgbClr val="C00000"/>
                </a:solidFill>
                <a:latin typeface="Arial" panose="020B0604020202020204" pitchFamily="34" charset="0"/>
              </a:rPr>
              <a:t>Opuntia</a:t>
            </a:r>
            <a:r>
              <a:rPr lang="fr-FR" altLang="fr-FR" sz="1600" dirty="0">
                <a:solidFill>
                  <a:srgbClr val="C00000"/>
                </a:solidFill>
                <a:latin typeface="Arial" panose="020B0604020202020204" pitchFamily="34" charset="0"/>
              </a:rPr>
              <a:t> (figuiers de barbarie ou </a:t>
            </a:r>
            <a:r>
              <a:rPr lang="fr-FR" altLang="fr-FR" sz="1600" i="1" dirty="0">
                <a:solidFill>
                  <a:srgbClr val="C00000"/>
                </a:solidFill>
                <a:latin typeface="Arial" panose="020B0604020202020204" pitchFamily="34" charset="0"/>
              </a:rPr>
              <a:t>oponces</a:t>
            </a:r>
            <a:r>
              <a:rPr lang="fr-FR" altLang="fr-FR" sz="1600" dirty="0">
                <a:solidFill>
                  <a:srgbClr val="C00000"/>
                </a:solidFill>
                <a:latin typeface="Arial" panose="020B0604020202020204" pitchFamily="34" charset="0"/>
              </a:rPr>
              <a:t>)</a:t>
            </a:r>
          </a:p>
          <a:p>
            <a:pPr algn="just" eaLnBrk="1" hangingPunct="1">
              <a:spcBef>
                <a:spcPct val="0"/>
              </a:spcBef>
              <a:buFontTx/>
              <a:buNone/>
            </a:pPr>
            <a:r>
              <a:rPr lang="fr-FR" altLang="fr-FR" sz="1600" dirty="0">
                <a:solidFill>
                  <a:srgbClr val="C00000"/>
                </a:solidFill>
                <a:latin typeface="Arial" panose="020B0604020202020204" pitchFamily="34" charset="0"/>
              </a:rPr>
              <a:t>    comme plante ornementale, en Australie</a:t>
            </a:r>
          </a:p>
          <a:p>
            <a:pPr algn="just" eaLnBrk="1" hangingPunct="1">
              <a:spcBef>
                <a:spcPct val="0"/>
              </a:spcBef>
              <a:buFontTx/>
              <a:buNone/>
            </a:pPr>
            <a:r>
              <a:rPr lang="fr-FR" altLang="fr-FR" sz="1600" dirty="0">
                <a:solidFill>
                  <a:srgbClr val="C00000"/>
                </a:solidFill>
                <a:latin typeface="Arial" panose="020B0604020202020204" pitchFamily="34" charset="0"/>
              </a:rPr>
              <a:t>      =&gt; invasion d’</a:t>
            </a:r>
            <a:r>
              <a:rPr lang="fr-FR" altLang="fr-FR" sz="1600" i="1" dirty="0">
                <a:solidFill>
                  <a:srgbClr val="C00000"/>
                </a:solidFill>
                <a:latin typeface="Arial" panose="020B0604020202020204" pitchFamily="34" charset="0"/>
              </a:rPr>
              <a:t> Opuntia</a:t>
            </a:r>
            <a:r>
              <a:rPr lang="fr-FR" altLang="fr-FR" sz="1600" dirty="0">
                <a:solidFill>
                  <a:srgbClr val="C00000"/>
                </a:solidFill>
                <a:latin typeface="Arial" panose="020B0604020202020204" pitchFamily="34" charset="0"/>
              </a:rPr>
              <a:t> </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    1926 : introduction de </a:t>
            </a:r>
            <a:r>
              <a:rPr lang="fr-FR" altLang="fr-FR" sz="1600" i="1" dirty="0" err="1">
                <a:solidFill>
                  <a:srgbClr val="C00000"/>
                </a:solidFill>
                <a:latin typeface="Arial" panose="020B0604020202020204" pitchFamily="34" charset="0"/>
              </a:rPr>
              <a:t>Cactoblastis</a:t>
            </a:r>
            <a:r>
              <a:rPr lang="fr-FR" altLang="fr-FR" sz="1600" i="1" dirty="0">
                <a:solidFill>
                  <a:srgbClr val="C00000"/>
                </a:solidFill>
                <a:latin typeface="Arial" panose="020B0604020202020204" pitchFamily="34" charset="0"/>
              </a:rPr>
              <a:t> </a:t>
            </a:r>
            <a:r>
              <a:rPr lang="fr-FR" altLang="fr-FR" sz="1600" i="1" dirty="0" err="1">
                <a:solidFill>
                  <a:srgbClr val="C00000"/>
                </a:solidFill>
                <a:latin typeface="Arial" panose="020B0604020202020204" pitchFamily="34" charset="0"/>
              </a:rPr>
              <a:t>cactorum</a:t>
            </a:r>
            <a:r>
              <a:rPr lang="fr-FR" altLang="fr-FR" sz="1600" dirty="0">
                <a:solidFill>
                  <a:srgbClr val="C00000"/>
                </a:solidFill>
                <a:latin typeface="Arial" panose="020B0604020202020204" pitchFamily="34" charset="0"/>
              </a:rPr>
              <a:t> (</a:t>
            </a:r>
            <a:r>
              <a:rPr lang="fr-FR" altLang="fr-FR" sz="1600" u="sng" dirty="0">
                <a:latin typeface="Arial" panose="020B0604020202020204" pitchFamily="34" charset="0"/>
                <a:hlinkClick r:id="rId2" tooltip="Lépidoptère"/>
              </a:rPr>
              <a:t>lépidoptère</a:t>
            </a:r>
            <a:r>
              <a:rPr lang="fr-FR" altLang="fr-FR" sz="1600" dirty="0">
                <a:latin typeface="Arial" panose="020B0604020202020204" pitchFamily="34" charset="0"/>
              </a:rPr>
              <a:t> </a:t>
            </a:r>
            <a:r>
              <a:rPr lang="fr-FR" altLang="fr-FR" sz="1600" i="1" u="sng" dirty="0" err="1">
                <a:latin typeface="Arial" panose="020B0604020202020204" pitchFamily="34" charset="0"/>
                <a:hlinkClick r:id="rId3" tooltip="Pyralidae"/>
              </a:rPr>
              <a:t>Pyralidae</a:t>
            </a:r>
            <a:r>
              <a:rPr lang="fr-FR" altLang="fr-FR" sz="1600" dirty="0">
                <a:solidFill>
                  <a:srgbClr val="C00000"/>
                </a:solidFill>
                <a:latin typeface="Arial" panose="020B0604020202020204" pitchFamily="34" charset="0"/>
              </a:rPr>
              <a:t>)</a:t>
            </a:r>
            <a:endParaRPr lang="fr-FR" altLang="fr-FR" sz="1600" i="1"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    (Originaire d’Amérique du sud. Synonyme : </a:t>
            </a:r>
            <a:r>
              <a:rPr lang="fr-FR" altLang="fr-FR" sz="1600" i="1" dirty="0" err="1">
                <a:solidFill>
                  <a:srgbClr val="C00000"/>
                </a:solidFill>
                <a:latin typeface="Arial" panose="020B0604020202020204" pitchFamily="34" charset="0"/>
              </a:rPr>
              <a:t>Dactylopius</a:t>
            </a:r>
            <a:r>
              <a:rPr lang="fr-FR" altLang="fr-FR" sz="1600" i="1" dirty="0">
                <a:solidFill>
                  <a:srgbClr val="C00000"/>
                </a:solidFill>
                <a:latin typeface="Arial" panose="020B0604020202020204" pitchFamily="34" charset="0"/>
              </a:rPr>
              <a:t> coccus</a:t>
            </a:r>
            <a:r>
              <a:rPr lang="fr-FR" altLang="fr-FR" sz="1600" dirty="0">
                <a:solidFill>
                  <a:srgbClr val="C00000"/>
                </a:solidFill>
                <a:latin typeface="Arial" panose="020B0604020202020204" pitchFamily="34" charset="0"/>
              </a:rPr>
              <a:t>).</a:t>
            </a:r>
          </a:p>
          <a:p>
            <a:pPr algn="just" eaLnBrk="1" hangingPunct="1">
              <a:spcBef>
                <a:spcPct val="0"/>
              </a:spcBef>
              <a:buFontTx/>
              <a:buNone/>
            </a:pPr>
            <a:r>
              <a:rPr lang="fr-FR" altLang="fr-FR" sz="1600" dirty="0">
                <a:solidFill>
                  <a:srgbClr val="C00000"/>
                </a:solidFill>
                <a:latin typeface="Arial" panose="020B0604020202020204" pitchFamily="34" charset="0"/>
              </a:rPr>
              <a:t>      =&gt; 90% des </a:t>
            </a:r>
            <a:r>
              <a:rPr lang="fr-FR" altLang="fr-FR" sz="1600" i="1" dirty="0">
                <a:solidFill>
                  <a:srgbClr val="C00000"/>
                </a:solidFill>
                <a:latin typeface="Arial" panose="020B0604020202020204" pitchFamily="34" charset="0"/>
              </a:rPr>
              <a:t>Opuntia</a:t>
            </a:r>
            <a:r>
              <a:rPr lang="fr-FR" altLang="fr-FR" sz="1600" dirty="0">
                <a:solidFill>
                  <a:srgbClr val="C00000"/>
                </a:solidFill>
                <a:latin typeface="Arial" panose="020B0604020202020204" pitchFamily="34" charset="0"/>
              </a:rPr>
              <a:t> détruits en 1933</a:t>
            </a:r>
          </a:p>
        </p:txBody>
      </p:sp>
      <p:pic>
        <p:nvPicPr>
          <p:cNvPr id="4" name="Image 4" descr="Cactoblastis cactorum.jpg">
            <a:extLst>
              <a:ext uri="{FF2B5EF4-FFF2-40B4-BE49-F238E27FC236}">
                <a16:creationId xmlns:a16="http://schemas.microsoft.com/office/drawing/2014/main" id="{53FB834E-9AAC-4D12-B8C7-1366977B93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4005263"/>
            <a:ext cx="12001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5" descr="Cactoblastis cactorum2.jpg">
            <a:extLst>
              <a:ext uri="{FF2B5EF4-FFF2-40B4-BE49-F238E27FC236}">
                <a16:creationId xmlns:a16="http://schemas.microsoft.com/office/drawing/2014/main" id="{89F36D63-4F27-4365-82AA-9854CEBBF1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3085070"/>
            <a:ext cx="12477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6" descr="Opuntia.jpg">
            <a:extLst>
              <a:ext uri="{FF2B5EF4-FFF2-40B4-BE49-F238E27FC236}">
                <a16:creationId xmlns:a16="http://schemas.microsoft.com/office/drawing/2014/main" id="{8B236D5D-D6CE-4EC7-A9B9-106D393532E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7488" y="1488438"/>
            <a:ext cx="12382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7" descr="OpuntiaAustralie1932.jpg">
            <a:extLst>
              <a:ext uri="{FF2B5EF4-FFF2-40B4-BE49-F238E27FC236}">
                <a16:creationId xmlns:a16="http://schemas.microsoft.com/office/drawing/2014/main" id="{51A8818E-9846-441E-A902-7A501FF3F04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950" y="4868863"/>
            <a:ext cx="19812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8" descr="OpuntiaAustralie1933.jpg">
            <a:extLst>
              <a:ext uri="{FF2B5EF4-FFF2-40B4-BE49-F238E27FC236}">
                <a16:creationId xmlns:a16="http://schemas.microsoft.com/office/drawing/2014/main" id="{5507F1D1-3F29-4B17-96F8-A2599A81C33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4868863"/>
            <a:ext cx="1952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9">
            <a:extLst>
              <a:ext uri="{FF2B5EF4-FFF2-40B4-BE49-F238E27FC236}">
                <a16:creationId xmlns:a16="http://schemas.microsoft.com/office/drawing/2014/main" id="{75ECCA3F-D4AF-40E1-8F70-595646B505C7}"/>
              </a:ext>
            </a:extLst>
          </p:cNvPr>
          <p:cNvSpPr txBox="1">
            <a:spLocks noChangeArrowheads="1"/>
          </p:cNvSpPr>
          <p:nvPr/>
        </p:nvSpPr>
        <p:spPr bwMode="auto">
          <a:xfrm>
            <a:off x="5867400" y="4868864"/>
            <a:ext cx="44384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7030A0"/>
                </a:solidFill>
                <a:latin typeface="Arial" panose="020B0604020202020204" pitchFamily="34" charset="0"/>
              </a:rPr>
              <a:t>La même vue 18 mois après l'introduction de </a:t>
            </a:r>
            <a:r>
              <a:rPr lang="fr-FR" altLang="fr-FR" sz="1200" i="1" dirty="0" err="1">
                <a:solidFill>
                  <a:srgbClr val="7030A0"/>
                </a:solidFill>
                <a:latin typeface="Arial" panose="020B0604020202020204" pitchFamily="34" charset="0"/>
              </a:rPr>
              <a:t>Cactoblastis</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cactorum</a:t>
            </a:r>
            <a:r>
              <a:rPr lang="fr-FR" altLang="fr-FR" sz="1200" dirty="0">
                <a:solidFill>
                  <a:srgbClr val="7030A0"/>
                </a:solidFill>
                <a:latin typeface="Arial" panose="020B0604020202020204" pitchFamily="34" charset="0"/>
              </a:rPr>
              <a:t>. Photo prise Octobre, 1929. </a:t>
            </a:r>
          </a:p>
          <a:p>
            <a:pPr algn="just" eaLnBrk="1" hangingPunct="1">
              <a:spcBef>
                <a:spcPct val="0"/>
              </a:spcBef>
              <a:buFontTx/>
              <a:buNone/>
            </a:pPr>
            <a:endParaRPr lang="fr-FR" altLang="fr-FR" sz="1200" dirty="0">
              <a:solidFill>
                <a:srgbClr val="7030A0"/>
              </a:solidFill>
              <a:latin typeface="Arial" panose="020B0604020202020204" pitchFamily="34" charset="0"/>
            </a:endParaRPr>
          </a:p>
          <a:p>
            <a:pPr algn="just" eaLnBrk="1" hangingPunct="1">
              <a:spcBef>
                <a:spcPct val="0"/>
              </a:spcBef>
              <a:buFontTx/>
              <a:buNone/>
            </a:pPr>
            <a:endParaRPr lang="fr-FR" altLang="fr-FR" sz="1200" dirty="0">
              <a:solidFill>
                <a:srgbClr val="7030A0"/>
              </a:solidFill>
              <a:latin typeface="Arial" panose="020B0604020202020204" pitchFamily="34" charset="0"/>
            </a:endParaRPr>
          </a:p>
          <a:p>
            <a:pPr algn="just" eaLnBrk="1" hangingPunct="1">
              <a:spcBef>
                <a:spcPct val="0"/>
              </a:spcBef>
              <a:buFontTx/>
              <a:buNone/>
            </a:pPr>
            <a:r>
              <a:rPr lang="fr-FR" altLang="fr-FR" sz="1200" dirty="0">
                <a:solidFill>
                  <a:srgbClr val="7030A0"/>
                </a:solidFill>
                <a:latin typeface="Arial" panose="020B0604020202020204" pitchFamily="34" charset="0"/>
              </a:rPr>
              <a:t>Source :  Cactus </a:t>
            </a:r>
            <a:r>
              <a:rPr lang="fr-FR" altLang="fr-FR" sz="1200" dirty="0" err="1">
                <a:solidFill>
                  <a:srgbClr val="7030A0"/>
                </a:solidFill>
                <a:latin typeface="Arial" panose="020B0604020202020204" pitchFamily="34" charset="0"/>
              </a:rPr>
              <a:t>Moth</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rPr>
              <a:t>Cactoblastis</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rPr>
              <a:t>cactorum</a:t>
            </a:r>
            <a:r>
              <a:rPr lang="fr-FR" altLang="fr-FR" sz="1200"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hlinkClick r:id="rId9"/>
              </a:rPr>
              <a:t>http://www.aphis.usda.gov/plant_health/plant_pest_info/cactoblastis/history.shtml</a:t>
            </a:r>
            <a:r>
              <a:rPr lang="fr-FR" altLang="fr-FR" sz="1200" dirty="0">
                <a:solidFill>
                  <a:srgbClr val="7030A0"/>
                </a:solidFill>
                <a:latin typeface="Arial" panose="020B0604020202020204" pitchFamily="34" charset="0"/>
              </a:rPr>
              <a:t> </a:t>
            </a:r>
          </a:p>
        </p:txBody>
      </p:sp>
      <p:sp>
        <p:nvSpPr>
          <p:cNvPr id="10" name="ZoneTexte 10">
            <a:extLst>
              <a:ext uri="{FF2B5EF4-FFF2-40B4-BE49-F238E27FC236}">
                <a16:creationId xmlns:a16="http://schemas.microsoft.com/office/drawing/2014/main" id="{E4005A7F-83E4-49E9-83F4-186D1B13C3AC}"/>
              </a:ext>
            </a:extLst>
          </p:cNvPr>
          <p:cNvSpPr txBox="1">
            <a:spLocks noChangeArrowheads="1"/>
          </p:cNvSpPr>
          <p:nvPr/>
        </p:nvSpPr>
        <p:spPr bwMode="auto">
          <a:xfrm>
            <a:off x="2051050" y="4868863"/>
            <a:ext cx="18002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7030A0"/>
                </a:solidFill>
                <a:latin typeface="Arial" panose="020B0604020202020204" pitchFamily="34" charset="0"/>
              </a:rPr>
              <a:t>Une population </a:t>
            </a:r>
            <a:r>
              <a:rPr lang="fr-FR" altLang="fr-FR" sz="1200" i="1" dirty="0">
                <a:solidFill>
                  <a:srgbClr val="7030A0"/>
                </a:solidFill>
                <a:latin typeface="Arial" panose="020B0604020202020204" pitchFamily="34" charset="0"/>
              </a:rPr>
              <a:t>d'Opuntia </a:t>
            </a:r>
            <a:r>
              <a:rPr lang="fr-FR" altLang="fr-FR" sz="1200" i="1" dirty="0" err="1">
                <a:solidFill>
                  <a:srgbClr val="7030A0"/>
                </a:solidFill>
                <a:latin typeface="Arial" panose="020B0604020202020204" pitchFamily="34" charset="0"/>
              </a:rPr>
              <a:t>inermis</a:t>
            </a:r>
            <a:r>
              <a:rPr lang="fr-FR" altLang="fr-FR" sz="1200" i="1"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rPr>
              <a:t>dans le Queensland, en Australie avant l'attaque de </a:t>
            </a:r>
            <a:r>
              <a:rPr lang="fr-FR" altLang="fr-FR" sz="1200" i="1" dirty="0" err="1">
                <a:solidFill>
                  <a:srgbClr val="7030A0"/>
                </a:solidFill>
                <a:latin typeface="Arial" panose="020B0604020202020204" pitchFamily="34" charset="0"/>
              </a:rPr>
              <a:t>Cactoblastis</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cactorum</a:t>
            </a:r>
            <a:r>
              <a:rPr lang="fr-FR" altLang="fr-FR" sz="1200" dirty="0">
                <a:solidFill>
                  <a:srgbClr val="7030A0"/>
                </a:solidFill>
                <a:latin typeface="Arial" panose="020B0604020202020204" pitchFamily="34" charset="0"/>
              </a:rPr>
              <a:t>. Photographie prise en Avril 1928</a:t>
            </a:r>
          </a:p>
        </p:txBody>
      </p:sp>
      <p:cxnSp>
        <p:nvCxnSpPr>
          <p:cNvPr id="11" name="Connecteur droit avec flèche 10">
            <a:extLst>
              <a:ext uri="{FF2B5EF4-FFF2-40B4-BE49-F238E27FC236}">
                <a16:creationId xmlns:a16="http://schemas.microsoft.com/office/drawing/2014/main" id="{A0BD5DD9-76DA-42EC-828F-5A45A21999F7}"/>
              </a:ext>
            </a:extLst>
          </p:cNvPr>
          <p:cNvCxnSpPr/>
          <p:nvPr/>
        </p:nvCxnSpPr>
        <p:spPr>
          <a:xfrm flipV="1">
            <a:off x="6659563" y="4076700"/>
            <a:ext cx="6477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6AF70667-39D6-4AB8-9082-5A2438862E09}"/>
              </a:ext>
            </a:extLst>
          </p:cNvPr>
          <p:cNvCxnSpPr/>
          <p:nvPr/>
        </p:nvCxnSpPr>
        <p:spPr>
          <a:xfrm flipV="1">
            <a:off x="6659563" y="2060575"/>
            <a:ext cx="6477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0">
            <a:extLst>
              <a:ext uri="{FF2B5EF4-FFF2-40B4-BE49-F238E27FC236}">
                <a16:creationId xmlns:a16="http://schemas.microsoft.com/office/drawing/2014/main" id="{02EFB10B-1666-4AC7-AD82-FA8CD5A1FD20}"/>
              </a:ext>
            </a:extLst>
          </p:cNvPr>
          <p:cNvSpPr>
            <a:spLocks noChangeArrowheads="1"/>
          </p:cNvSpPr>
          <p:nvPr/>
        </p:nvSpPr>
        <p:spPr bwMode="auto">
          <a:xfrm>
            <a:off x="4608513" y="6396038"/>
            <a:ext cx="4535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dirty="0">
                <a:solidFill>
                  <a:srgbClr val="7030A0"/>
                </a:solidFill>
                <a:latin typeface="Arial" panose="020B0604020202020204" pitchFamily="34" charset="0"/>
                <a:hlinkClick r:id="rId10"/>
              </a:rPr>
              <a:t>http://www.agroparistech.fr/IMG/pdf/Spataro_lutteBio.pdf</a:t>
            </a:r>
            <a:r>
              <a:rPr lang="fr-FR" altLang="fr-FR" sz="1200" dirty="0">
                <a:solidFill>
                  <a:srgbClr val="7030A0"/>
                </a:solidFill>
                <a:latin typeface="Arial" panose="020B0604020202020204" pitchFamily="34" charset="0"/>
              </a:rPr>
              <a:t> </a:t>
            </a:r>
          </a:p>
        </p:txBody>
      </p:sp>
      <p:sp>
        <p:nvSpPr>
          <p:cNvPr id="14" name="Espace réservé du numéro de diapositive 1">
            <a:extLst>
              <a:ext uri="{FF2B5EF4-FFF2-40B4-BE49-F238E27FC236}">
                <a16:creationId xmlns:a16="http://schemas.microsoft.com/office/drawing/2014/main" id="{85937E40-36B9-469E-9E58-8CA8DF8E76E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72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1758056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78AF4DFE-CA13-46D9-9625-6A265586F149}"/>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722375B8-99B4-47CE-B88F-5314F53AF074}"/>
              </a:ext>
            </a:extLst>
          </p:cNvPr>
          <p:cNvSpPr>
            <a:spLocks noChangeArrowheads="1"/>
          </p:cNvSpPr>
          <p:nvPr/>
        </p:nvSpPr>
        <p:spPr bwMode="auto">
          <a:xfrm>
            <a:off x="107950" y="848353"/>
            <a:ext cx="9324097"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5. </a:t>
            </a:r>
            <a:r>
              <a:rPr lang="fr-FR" altLang="fr-FR" sz="1800" b="1" u="sng" dirty="0">
                <a:solidFill>
                  <a:srgbClr val="7030A0"/>
                </a:solidFill>
                <a:latin typeface="Arial" panose="020B0604020202020204" pitchFamily="34" charset="0"/>
              </a:rPr>
              <a:t>Lutte biologique (suite)</a:t>
            </a:r>
            <a:r>
              <a:rPr lang="fr-FR" altLang="fr-FR" sz="1800" b="1" dirty="0">
                <a:solidFill>
                  <a:srgbClr val="7030A0"/>
                </a:solidFill>
                <a:latin typeface="Arial" panose="020B0604020202020204" pitchFamily="34" charset="0"/>
              </a:rPr>
              <a:t> : </a:t>
            </a: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C00000"/>
                </a:solidFill>
                <a:latin typeface="Arial" panose="020B0604020202020204" pitchFamily="34" charset="0"/>
              </a:rPr>
              <a:t>5.11. Echecs / des exemples qui ont mal tournés (4) (suite) : </a:t>
            </a:r>
          </a:p>
          <a:p>
            <a:pPr algn="just" eaLnBrk="1" hangingPunct="1">
              <a:spcBef>
                <a:spcPct val="0"/>
              </a:spcBef>
              <a:buFontTx/>
              <a:buNone/>
            </a:pPr>
            <a:endParaRPr lang="fr-FR" altLang="fr-FR" sz="1600" b="1" dirty="0">
              <a:solidFill>
                <a:srgbClr val="C00000"/>
              </a:solidFill>
              <a:latin typeface="Arial" panose="020B0604020202020204" pitchFamily="34" charset="0"/>
            </a:endParaRPr>
          </a:p>
          <a:p>
            <a:pPr algn="just" eaLnBrk="1" hangingPunct="1">
              <a:spcBef>
                <a:spcPct val="0"/>
              </a:spcBef>
              <a:buFontTx/>
              <a:buNone/>
            </a:pPr>
            <a:r>
              <a:rPr lang="fr-FR" altLang="fr-FR" sz="1600" b="1" dirty="0">
                <a:solidFill>
                  <a:srgbClr val="C00000"/>
                </a:solidFill>
                <a:latin typeface="Arial" panose="020B0604020202020204" pitchFamily="34" charset="0"/>
              </a:rPr>
              <a:t>Introduction de </a:t>
            </a:r>
            <a:r>
              <a:rPr lang="fr-FR" altLang="fr-FR" sz="1600" b="1" i="1" dirty="0" err="1">
                <a:solidFill>
                  <a:srgbClr val="C00000"/>
                </a:solidFill>
                <a:latin typeface="Arial" panose="020B0604020202020204" pitchFamily="34" charset="0"/>
              </a:rPr>
              <a:t>Cactoblastis</a:t>
            </a:r>
            <a:r>
              <a:rPr lang="fr-FR" altLang="fr-FR" sz="1600" b="1" i="1" dirty="0">
                <a:solidFill>
                  <a:srgbClr val="C00000"/>
                </a:solidFill>
                <a:latin typeface="Arial" panose="020B0604020202020204" pitchFamily="34" charset="0"/>
              </a:rPr>
              <a:t> </a:t>
            </a:r>
            <a:r>
              <a:rPr lang="fr-FR" altLang="fr-FR" sz="1600" b="1" i="1" dirty="0" err="1">
                <a:solidFill>
                  <a:srgbClr val="C00000"/>
                </a:solidFill>
                <a:latin typeface="Arial" panose="020B0604020202020204" pitchFamily="34" charset="0"/>
              </a:rPr>
              <a:t>cactorum</a:t>
            </a:r>
            <a:r>
              <a:rPr lang="fr-FR" altLang="fr-FR" sz="1600" b="1" dirty="0">
                <a:solidFill>
                  <a:srgbClr val="C00000"/>
                </a:solidFill>
                <a:latin typeface="Arial" panose="020B0604020202020204" pitchFamily="34" charset="0"/>
              </a:rPr>
              <a:t> pour lutter contre </a:t>
            </a:r>
            <a:r>
              <a:rPr lang="fr-FR" altLang="fr-FR" sz="1600" b="1" i="1" dirty="0">
                <a:solidFill>
                  <a:srgbClr val="C00000"/>
                </a:solidFill>
                <a:latin typeface="Arial" panose="020B0604020202020204" pitchFamily="34" charset="0"/>
              </a:rPr>
              <a:t>Opuntia</a:t>
            </a:r>
            <a:r>
              <a:rPr lang="fr-FR" altLang="fr-FR" sz="1600" b="1" dirty="0">
                <a:solidFill>
                  <a:srgbClr val="C00000"/>
                </a:solidFill>
                <a:latin typeface="Arial" panose="020B0604020202020204" pitchFamily="34" charset="0"/>
              </a:rPr>
              <a:t> (suite)</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a:t>
            </a:r>
            <a:r>
              <a:rPr lang="fr-FR" altLang="fr-FR" sz="1800" i="1" dirty="0" err="1">
                <a:solidFill>
                  <a:srgbClr val="C00000"/>
                </a:solidFill>
                <a:latin typeface="Arial" panose="020B0604020202020204" pitchFamily="34" charset="0"/>
              </a:rPr>
              <a:t>Cactoblastis</a:t>
            </a:r>
            <a:r>
              <a:rPr lang="fr-FR" altLang="fr-FR" sz="1800" i="1" dirty="0">
                <a:solidFill>
                  <a:srgbClr val="C00000"/>
                </a:solidFill>
                <a:latin typeface="Arial" panose="020B0604020202020204" pitchFamily="34" charset="0"/>
              </a:rPr>
              <a:t> </a:t>
            </a:r>
            <a:r>
              <a:rPr lang="fr-FR" altLang="fr-FR" sz="1800" i="1" dirty="0" err="1">
                <a:solidFill>
                  <a:srgbClr val="C00000"/>
                </a:solidFill>
                <a:latin typeface="Arial" panose="020B0604020202020204" pitchFamily="34" charset="0"/>
              </a:rPr>
              <a:t>cactorum</a:t>
            </a:r>
            <a:r>
              <a:rPr lang="fr-FR" altLang="fr-FR" sz="1800" i="1" dirty="0">
                <a:solidFill>
                  <a:srgbClr val="C00000"/>
                </a:solidFill>
                <a:latin typeface="Arial" panose="020B0604020202020204" pitchFamily="34" charset="0"/>
              </a:rPr>
              <a:t> </a:t>
            </a:r>
            <a:r>
              <a:rPr lang="fr-FR" altLang="fr-FR" sz="1800" dirty="0">
                <a:solidFill>
                  <a:srgbClr val="C00000"/>
                </a:solidFill>
                <a:latin typeface="Arial" panose="020B0604020202020204" pitchFamily="34" charset="0"/>
              </a:rPr>
              <a:t>introduit dans de nombreux autres pays (Afrique du Sud, Caraïbes, …)</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Observé en 1989 en Floride</a:t>
            </a:r>
          </a:p>
          <a:p>
            <a:pPr algn="just" eaLnBrk="1" hangingPunct="1">
              <a:spcBef>
                <a:spcPct val="0"/>
              </a:spcBef>
              <a:buFontTx/>
              <a:buNone/>
            </a:pPr>
            <a:r>
              <a:rPr lang="fr-FR" altLang="fr-FR" sz="1800" dirty="0">
                <a:solidFill>
                  <a:srgbClr val="C00000"/>
                </a:solidFill>
                <a:latin typeface="Arial" panose="020B0604020202020204" pitchFamily="34" charset="0"/>
              </a:rPr>
              <a:t>     dispersion depuis les Caraïbes, importation accidentelle ?</a:t>
            </a:r>
          </a:p>
          <a:p>
            <a:pPr algn="just" eaLnBrk="1" hangingPunct="1">
              <a:spcBef>
                <a:spcPct val="0"/>
              </a:spcBef>
              <a:buFontTx/>
              <a:buNone/>
            </a:pPr>
            <a:r>
              <a:rPr lang="fr-FR" altLang="fr-FR" sz="1800" dirty="0">
                <a:solidFill>
                  <a:srgbClr val="C00000"/>
                </a:solidFill>
                <a:latin typeface="Arial" panose="020B0604020202020204" pitchFamily="34" charset="0"/>
              </a:rPr>
              <a:t>     =&gt; mise en danger d'espèces endémiques ?</a:t>
            </a:r>
          </a:p>
          <a:p>
            <a:pPr algn="just" eaLnBrk="1" hangingPunct="1">
              <a:spcBef>
                <a:spcPct val="0"/>
              </a:spcBef>
              <a:buFontTx/>
              <a:buNone/>
            </a:pPr>
            <a:endParaRPr lang="fr-FR" altLang="fr-FR" sz="1800" dirty="0">
              <a:solidFill>
                <a:srgbClr val="C00000"/>
              </a:solidFill>
              <a:latin typeface="Arial" panose="020B0604020202020204" pitchFamily="34" charset="0"/>
            </a:endParaRPr>
          </a:p>
          <a:p>
            <a:pPr algn="just" eaLnBrk="1" hangingPunct="1">
              <a:spcBef>
                <a:spcPct val="0"/>
              </a:spcBef>
              <a:buFontTx/>
              <a:buNone/>
            </a:pPr>
            <a:r>
              <a:rPr lang="fr-FR" altLang="fr-FR" sz="1800" dirty="0">
                <a:solidFill>
                  <a:srgbClr val="C00000"/>
                </a:solidFill>
                <a:latin typeface="Arial" panose="020B0604020202020204" pitchFamily="34" charset="0"/>
              </a:rPr>
              <a:t>• Pourrait très rapidement atteindre le Mexique</a:t>
            </a:r>
          </a:p>
          <a:p>
            <a:pPr algn="just" eaLnBrk="1" hangingPunct="1">
              <a:spcBef>
                <a:spcPct val="0"/>
              </a:spcBef>
              <a:buFontTx/>
              <a:buNone/>
            </a:pPr>
            <a:r>
              <a:rPr lang="fr-FR" altLang="fr-FR" sz="1800" dirty="0">
                <a:solidFill>
                  <a:srgbClr val="C00000"/>
                </a:solidFill>
                <a:latin typeface="Arial" panose="020B0604020202020204" pitchFamily="34" charset="0"/>
              </a:rPr>
              <a:t>   - </a:t>
            </a:r>
            <a:r>
              <a:rPr lang="fr-FR" altLang="fr-FR" sz="1800" i="1" dirty="0">
                <a:solidFill>
                  <a:srgbClr val="C00000"/>
                </a:solidFill>
                <a:latin typeface="Arial" panose="020B0604020202020204" pitchFamily="34" charset="0"/>
              </a:rPr>
              <a:t>Opuntia</a:t>
            </a:r>
            <a:r>
              <a:rPr lang="fr-FR" altLang="fr-FR" sz="1800" dirty="0">
                <a:solidFill>
                  <a:srgbClr val="C00000"/>
                </a:solidFill>
                <a:latin typeface="Arial" panose="020B0604020202020204" pitchFamily="34" charset="0"/>
              </a:rPr>
              <a:t> grande valeur économique (360000 ha de culture, 3 millions d'hectares exploités)</a:t>
            </a:r>
          </a:p>
          <a:p>
            <a:pPr algn="just" eaLnBrk="1" hangingPunct="1">
              <a:spcBef>
                <a:spcPct val="0"/>
              </a:spcBef>
              <a:buFontTx/>
              <a:buNone/>
            </a:pPr>
            <a:r>
              <a:rPr lang="fr-FR" altLang="fr-FR" sz="1800" dirty="0">
                <a:solidFill>
                  <a:srgbClr val="C00000"/>
                </a:solidFill>
                <a:latin typeface="Arial" panose="020B0604020202020204" pitchFamily="34" charset="0"/>
              </a:rPr>
              <a:t>   - </a:t>
            </a:r>
            <a:r>
              <a:rPr lang="fr-FR" altLang="fr-FR" sz="1800" i="1" dirty="0">
                <a:solidFill>
                  <a:srgbClr val="C00000"/>
                </a:solidFill>
                <a:latin typeface="Arial" panose="020B0604020202020204" pitchFamily="34" charset="0"/>
              </a:rPr>
              <a:t>Opuntia</a:t>
            </a:r>
            <a:r>
              <a:rPr lang="fr-FR" altLang="fr-FR" sz="1800" dirty="0">
                <a:solidFill>
                  <a:srgbClr val="C00000"/>
                </a:solidFill>
                <a:latin typeface="Arial" panose="020B0604020202020204" pitchFamily="34" charset="0"/>
              </a:rPr>
              <a:t> grande valeur écologique (ralentissement de la désertification)</a:t>
            </a:r>
          </a:p>
        </p:txBody>
      </p:sp>
      <p:pic>
        <p:nvPicPr>
          <p:cNvPr id="4" name="Image 5" descr="figuierBarbarie.jpg">
            <a:extLst>
              <a:ext uri="{FF2B5EF4-FFF2-40B4-BE49-F238E27FC236}">
                <a16:creationId xmlns:a16="http://schemas.microsoft.com/office/drawing/2014/main" id="{72209B5D-52B7-42BB-94E3-2749135934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32047" y="3740262"/>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3F9A9461-F20B-4734-B1F3-9DC2BED0AC53}"/>
              </a:ext>
            </a:extLst>
          </p:cNvPr>
          <p:cNvSpPr>
            <a:spLocks noChangeArrowheads="1"/>
          </p:cNvSpPr>
          <p:nvPr/>
        </p:nvSpPr>
        <p:spPr bwMode="auto">
          <a:xfrm>
            <a:off x="4427538" y="6092825"/>
            <a:ext cx="4535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Source : La lutte biologique : principes, applications et limites,</a:t>
            </a:r>
          </a:p>
          <a:p>
            <a:pPr algn="ctr" eaLnBrk="1" hangingPunct="1">
              <a:spcBef>
                <a:spcPct val="0"/>
              </a:spcBef>
              <a:buFontTx/>
              <a:buNone/>
            </a:pPr>
            <a:r>
              <a:rPr lang="fr-FR" altLang="fr-FR" sz="1200">
                <a:solidFill>
                  <a:srgbClr val="7030A0"/>
                </a:solidFill>
                <a:latin typeface="Arial" panose="020B0604020202020204" pitchFamily="34" charset="0"/>
                <a:hlinkClick r:id="rId3"/>
              </a:rPr>
              <a:t>http://www.agroparistech.fr/IMG/pdf/Spataro_lutteBio.pdf</a:t>
            </a:r>
            <a:r>
              <a:rPr lang="fr-FR" altLang="fr-FR" sz="1200">
                <a:solidFill>
                  <a:srgbClr val="7030A0"/>
                </a:solidFill>
                <a:latin typeface="Arial" panose="020B0604020202020204" pitchFamily="34" charset="0"/>
              </a:rPr>
              <a:t> </a:t>
            </a:r>
          </a:p>
        </p:txBody>
      </p:sp>
      <p:sp>
        <p:nvSpPr>
          <p:cNvPr id="6" name="Espace réservé du numéro de diapositive 1">
            <a:extLst>
              <a:ext uri="{FF2B5EF4-FFF2-40B4-BE49-F238E27FC236}">
                <a16:creationId xmlns:a16="http://schemas.microsoft.com/office/drawing/2014/main" id="{5AE896D2-A7FF-463E-BDDD-87409BE2887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73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0207202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9B0D607E-3D94-4021-A217-574C91797509}"/>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98538DC8-9275-459B-A190-8BB2084F1CF9}"/>
              </a:ext>
            </a:extLst>
          </p:cNvPr>
          <p:cNvSpPr>
            <a:spLocks noChangeArrowheads="1"/>
          </p:cNvSpPr>
          <p:nvPr/>
        </p:nvSpPr>
        <p:spPr bwMode="auto">
          <a:xfrm>
            <a:off x="193638" y="726045"/>
            <a:ext cx="11876442"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5. </a:t>
            </a:r>
            <a:r>
              <a:rPr lang="fr-FR" altLang="fr-FR" sz="1800" b="1" u="sng" dirty="0">
                <a:solidFill>
                  <a:srgbClr val="7030A0"/>
                </a:solidFill>
                <a:latin typeface="Arial" panose="020B0604020202020204" pitchFamily="34" charset="0"/>
              </a:rPr>
              <a:t>Lutte biologique (suite)</a:t>
            </a:r>
            <a:endParaRPr lang="fr-FR" altLang="fr-FR" sz="1800" b="1" dirty="0">
              <a:solidFill>
                <a:srgbClr val="7030A0"/>
              </a:solidFill>
              <a:latin typeface="Arial" panose="020B0604020202020204" pitchFamily="34" charset="0"/>
            </a:endParaRP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C00000"/>
                </a:solidFill>
                <a:latin typeface="Arial" panose="020B0604020202020204" pitchFamily="34" charset="0"/>
              </a:rPr>
              <a:t>5.11 Echecs / Introductions inopportunes : Le cas de l’</a:t>
            </a:r>
            <a:r>
              <a:rPr lang="fr-FR" altLang="fr-FR" sz="1800" b="1" i="1" dirty="0">
                <a:solidFill>
                  <a:srgbClr val="C00000"/>
                </a:solidFill>
                <a:latin typeface="Arial" panose="020B0604020202020204" pitchFamily="34" charset="0"/>
              </a:rPr>
              <a:t>Opuntia </a:t>
            </a:r>
            <a:r>
              <a:rPr lang="fr-FR" altLang="fr-FR" sz="1800" b="1" dirty="0">
                <a:solidFill>
                  <a:srgbClr val="C00000"/>
                </a:solidFill>
                <a:latin typeface="Arial" panose="020B0604020202020204" pitchFamily="34" charset="0"/>
              </a:rPr>
              <a:t>de Madagascar :</a:t>
            </a:r>
          </a:p>
          <a:p>
            <a:pPr algn="just" eaLnBrk="1" hangingPunct="1">
              <a:spcBef>
                <a:spcPct val="0"/>
              </a:spcBef>
              <a:buFontTx/>
              <a:buNone/>
            </a:pPr>
            <a:endParaRPr lang="fr-FR" altLang="fr-FR" sz="1400"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Figuiers de Barbarie =&gt; </a:t>
            </a:r>
            <a:r>
              <a:rPr lang="fr-FR" altLang="fr-FR" sz="1600" b="1" dirty="0">
                <a:solidFill>
                  <a:srgbClr val="005C2A"/>
                </a:solidFill>
                <a:latin typeface="Arial" panose="020B0604020202020204" pitchFamily="34" charset="0"/>
              </a:rPr>
              <a:t>figues, nourritures </a:t>
            </a:r>
            <a:r>
              <a:rPr lang="fr-FR" altLang="fr-FR" sz="1600" dirty="0">
                <a:solidFill>
                  <a:srgbClr val="005C2A"/>
                </a:solidFill>
                <a:latin typeface="Arial" panose="020B0604020202020204" pitchFamily="34" charset="0"/>
              </a:rPr>
              <a:t>pour populations du Sud, </a:t>
            </a:r>
            <a:r>
              <a:rPr lang="fr-FR" altLang="fr-FR" sz="1600" b="1" dirty="0">
                <a:solidFill>
                  <a:srgbClr val="005C2A"/>
                </a:solidFill>
                <a:latin typeface="Arial" panose="020B0604020202020204" pitchFamily="34" charset="0"/>
              </a:rPr>
              <a:t>raquettes,</a:t>
            </a:r>
            <a:r>
              <a:rPr lang="fr-FR" altLang="fr-FR" sz="1600" dirty="0">
                <a:solidFill>
                  <a:srgbClr val="005C2A"/>
                </a:solidFill>
                <a:latin typeface="Arial" panose="020B0604020202020204" pitchFamily="34" charset="0"/>
              </a:rPr>
              <a:t> plantes fourragères. </a:t>
            </a:r>
          </a:p>
          <a:p>
            <a:pPr algn="just" eaLnBrk="1" hangingPunct="1">
              <a:spcBef>
                <a:spcPct val="0"/>
              </a:spcBef>
              <a:buFontTx/>
              <a:buNone/>
            </a:pPr>
            <a:r>
              <a:rPr lang="fr-FR" altLang="fr-FR" sz="1600" dirty="0">
                <a:solidFill>
                  <a:srgbClr val="C00000"/>
                </a:solidFill>
                <a:latin typeface="Arial" panose="020B0604020202020204" pitchFamily="34" charset="0"/>
              </a:rPr>
              <a:t>                                 =&gt; </a:t>
            </a:r>
            <a:r>
              <a:rPr lang="fr-FR" altLang="fr-FR" sz="1600" b="1" dirty="0">
                <a:solidFill>
                  <a:srgbClr val="C00000"/>
                </a:solidFill>
                <a:latin typeface="Arial" panose="020B0604020202020204" pitchFamily="34" charset="0"/>
              </a:rPr>
              <a:t>clôtures végétales impénétrables</a:t>
            </a:r>
            <a:r>
              <a:rPr lang="fr-FR" altLang="fr-FR" sz="1600" dirty="0">
                <a:solidFill>
                  <a:srgbClr val="C00000"/>
                </a:solidFill>
                <a:latin typeface="Arial" panose="020B0604020202020204" pitchFamily="34" charset="0"/>
              </a:rPr>
              <a:t>, dans sud de l'île.</a:t>
            </a:r>
          </a:p>
          <a:p>
            <a:pPr algn="just" eaLnBrk="1" hangingPunct="1">
              <a:spcBef>
                <a:spcPct val="0"/>
              </a:spcBef>
              <a:buFontTx/>
              <a:buNone/>
            </a:pPr>
            <a:r>
              <a:rPr lang="fr-FR" altLang="fr-FR" sz="1600" dirty="0">
                <a:solidFill>
                  <a:srgbClr val="C00000"/>
                </a:solidFill>
                <a:latin typeface="Arial" panose="020B0604020202020204" pitchFamily="34" charset="0"/>
              </a:rPr>
              <a:t> </a:t>
            </a:r>
          </a:p>
          <a:p>
            <a:pPr algn="just" eaLnBrk="1" hangingPunct="1">
              <a:spcBef>
                <a:spcPct val="0"/>
              </a:spcBef>
              <a:buFont typeface="Symbol" panose="05050102010706020507" pitchFamily="18" charset="2"/>
              <a:buChar char="Þ"/>
            </a:pPr>
            <a:r>
              <a:rPr lang="fr-FR" altLang="fr-FR" sz="1600" i="1" dirty="0">
                <a:solidFill>
                  <a:srgbClr val="C00000"/>
                </a:solidFill>
                <a:latin typeface="Arial" panose="020B0604020202020204" pitchFamily="34" charset="0"/>
              </a:rPr>
              <a:t> </a:t>
            </a:r>
            <a:r>
              <a:rPr lang="fr-FR" altLang="fr-FR" sz="1600" dirty="0">
                <a:solidFill>
                  <a:srgbClr val="C00000"/>
                </a:solidFill>
                <a:latin typeface="Arial" panose="020B0604020202020204" pitchFamily="34" charset="0"/>
              </a:rPr>
              <a:t>Introduction d’une variété de Cochenille</a:t>
            </a:r>
            <a:r>
              <a:rPr lang="fr-FR" altLang="fr-FR" sz="1600" dirty="0">
                <a:latin typeface="Arial" panose="020B0604020202020204" pitchFamily="34" charset="0"/>
              </a:rPr>
              <a:t> </a:t>
            </a:r>
            <a:r>
              <a:rPr lang="fr-FR" altLang="fr-FR" sz="1600" i="1" dirty="0" err="1">
                <a:solidFill>
                  <a:srgbClr val="C00000"/>
                </a:solidFill>
                <a:latin typeface="Arial" panose="020B0604020202020204" pitchFamily="34" charset="0"/>
              </a:rPr>
              <a:t>Dactylopius</a:t>
            </a:r>
            <a:r>
              <a:rPr lang="fr-FR" altLang="fr-FR" sz="1600" i="1" dirty="0">
                <a:solidFill>
                  <a:srgbClr val="C00000"/>
                </a:solidFill>
                <a:latin typeface="Arial" panose="020B0604020202020204" pitchFamily="34" charset="0"/>
              </a:rPr>
              <a:t> </a:t>
            </a:r>
            <a:r>
              <a:rPr lang="fr-FR" altLang="fr-FR" sz="1600" i="1" dirty="0" err="1">
                <a:solidFill>
                  <a:srgbClr val="C00000"/>
                </a:solidFill>
                <a:latin typeface="Arial" panose="020B0604020202020204" pitchFamily="34" charset="0"/>
              </a:rPr>
              <a:t>costa</a:t>
            </a:r>
            <a:r>
              <a:rPr lang="fr-FR" altLang="fr-FR" sz="1600" i="1" dirty="0">
                <a:solidFill>
                  <a:srgbClr val="C00000"/>
                </a:solidFill>
                <a:latin typeface="Arial" panose="020B0604020202020204" pitchFamily="34" charset="0"/>
              </a:rPr>
              <a:t> </a:t>
            </a:r>
            <a:r>
              <a:rPr lang="fr-FR" altLang="fr-FR" sz="1600" dirty="0">
                <a:solidFill>
                  <a:srgbClr val="C00000"/>
                </a:solidFill>
                <a:latin typeface="Arial" panose="020B0604020202020204" pitchFamily="34" charset="0"/>
              </a:rPr>
              <a:t>(°)</a:t>
            </a:r>
            <a:r>
              <a:rPr lang="fr-FR" altLang="fr-FR" sz="1600" i="1" dirty="0">
                <a:solidFill>
                  <a:srgbClr val="C00000"/>
                </a:solidFill>
                <a:latin typeface="Arial" panose="020B0604020202020204" pitchFamily="34" charset="0"/>
              </a:rPr>
              <a:t> </a:t>
            </a:r>
            <a:r>
              <a:rPr lang="fr-FR" altLang="fr-FR" sz="1600" dirty="0">
                <a:solidFill>
                  <a:srgbClr val="C00000"/>
                </a:solidFill>
                <a:latin typeface="Arial" panose="020B0604020202020204" pitchFamily="34" charset="0"/>
              </a:rPr>
              <a:t>de la Réunion voisine  à Madagascar (~1925) :</a:t>
            </a:r>
          </a:p>
          <a:p>
            <a:pPr algn="just" eaLnBrk="1" hangingPunct="1">
              <a:spcBef>
                <a:spcPct val="0"/>
              </a:spcBef>
              <a:buFontTx/>
              <a:buNone/>
            </a:pPr>
            <a:r>
              <a:rPr lang="fr-FR" altLang="fr-FR" sz="1600" dirty="0">
                <a:solidFill>
                  <a:srgbClr val="C00000"/>
                </a:solidFill>
                <a:latin typeface="Arial" panose="020B0604020202020204" pitchFamily="34" charset="0"/>
              </a:rPr>
              <a:t>  =&gt; Destruction les peuplements d'</a:t>
            </a:r>
            <a:r>
              <a:rPr lang="fr-FR" altLang="fr-FR" sz="1600" i="1" dirty="0">
                <a:solidFill>
                  <a:srgbClr val="C00000"/>
                </a:solidFill>
                <a:latin typeface="Arial" panose="020B0604020202020204" pitchFamily="34" charset="0"/>
              </a:rPr>
              <a:t>oponces</a:t>
            </a:r>
            <a:r>
              <a:rPr lang="fr-FR" altLang="fr-FR" sz="1600" dirty="0">
                <a:solidFill>
                  <a:srgbClr val="C00000"/>
                </a:solidFill>
                <a:latin typeface="Arial" panose="020B0604020202020204" pitchFamily="34" charset="0"/>
              </a:rPr>
              <a:t> (</a:t>
            </a:r>
            <a:r>
              <a:rPr lang="fr-FR" altLang="fr-FR" sz="1600" i="1" dirty="0">
                <a:solidFill>
                  <a:srgbClr val="C00000"/>
                </a:solidFill>
                <a:latin typeface="Arial" panose="020B0604020202020204" pitchFamily="34" charset="0"/>
              </a:rPr>
              <a:t>O. </a:t>
            </a:r>
            <a:r>
              <a:rPr lang="fr-FR" altLang="fr-FR" sz="1600" i="1" dirty="0" err="1">
                <a:solidFill>
                  <a:srgbClr val="C00000"/>
                </a:solidFill>
                <a:latin typeface="Arial" panose="020B0604020202020204" pitchFamily="34" charset="0"/>
              </a:rPr>
              <a:t>monacantha</a:t>
            </a:r>
            <a:r>
              <a:rPr lang="fr-FR" altLang="fr-FR" sz="1600" i="1" dirty="0">
                <a:solidFill>
                  <a:srgbClr val="C00000"/>
                </a:solidFill>
                <a:latin typeface="Arial" panose="020B0604020202020204" pitchFamily="34" charset="0"/>
              </a:rPr>
              <a:t>, O. </a:t>
            </a:r>
            <a:r>
              <a:rPr lang="fr-FR" altLang="fr-FR" sz="1600" i="1" dirty="0" err="1">
                <a:solidFill>
                  <a:srgbClr val="C00000"/>
                </a:solidFill>
                <a:latin typeface="Arial" panose="020B0604020202020204" pitchFamily="34" charset="0"/>
              </a:rPr>
              <a:t>stricta</a:t>
            </a:r>
            <a:r>
              <a:rPr lang="fr-FR" altLang="fr-FR" sz="1600" dirty="0">
                <a:solidFill>
                  <a:srgbClr val="C00000"/>
                </a:solidFill>
                <a:latin typeface="Arial" panose="020B0604020202020204" pitchFamily="34" charset="0"/>
              </a:rPr>
              <a:t>, </a:t>
            </a:r>
            <a:r>
              <a:rPr lang="fr-FR" altLang="fr-FR" sz="1600" i="1" dirty="0">
                <a:solidFill>
                  <a:srgbClr val="C00000"/>
                </a:solidFill>
                <a:latin typeface="Arial" panose="020B0604020202020204" pitchFamily="34" charset="0"/>
              </a:rPr>
              <a:t>O. </a:t>
            </a:r>
            <a:r>
              <a:rPr lang="fr-FR" altLang="fr-FR" sz="1600" i="1" dirty="0" err="1">
                <a:solidFill>
                  <a:srgbClr val="C00000"/>
                </a:solidFill>
                <a:latin typeface="Arial" panose="020B0604020202020204" pitchFamily="34" charset="0"/>
              </a:rPr>
              <a:t>dillenii</a:t>
            </a:r>
            <a:r>
              <a:rPr lang="fr-FR" altLang="fr-FR" sz="1600" i="1" dirty="0">
                <a:solidFill>
                  <a:srgbClr val="C00000"/>
                </a:solidFill>
                <a:latin typeface="Arial" panose="020B0604020202020204" pitchFamily="34" charset="0"/>
              </a:rPr>
              <a:t>, O. </a:t>
            </a:r>
            <a:r>
              <a:rPr lang="fr-FR" altLang="fr-FR" sz="1600" i="1" dirty="0" err="1">
                <a:solidFill>
                  <a:srgbClr val="C00000"/>
                </a:solidFill>
                <a:latin typeface="Arial" panose="020B0604020202020204" pitchFamily="34" charset="0"/>
              </a:rPr>
              <a:t>monocantha</a:t>
            </a:r>
            <a:r>
              <a:rPr lang="fr-FR" altLang="fr-FR" sz="1600" i="1" dirty="0">
                <a:solidFill>
                  <a:srgbClr val="C00000"/>
                </a:solidFill>
                <a:latin typeface="Arial" panose="020B0604020202020204" pitchFamily="34" charset="0"/>
              </a:rPr>
              <a:t> </a:t>
            </a:r>
            <a:r>
              <a:rPr lang="fr-FR" altLang="fr-FR" sz="1600" dirty="0">
                <a:solidFill>
                  <a:srgbClr val="C00000"/>
                </a:solidFill>
                <a:latin typeface="Arial" panose="020B0604020202020204" pitchFamily="34" charset="0"/>
              </a:rPr>
              <a:t>(°)</a:t>
            </a:r>
            <a:r>
              <a:rPr lang="fr-FR" altLang="fr-FR" sz="1600" i="1" dirty="0">
                <a:solidFill>
                  <a:srgbClr val="C00000"/>
                </a:solidFill>
                <a:latin typeface="Arial" panose="020B0604020202020204" pitchFamily="34" charset="0"/>
              </a:rPr>
              <a:t> …</a:t>
            </a:r>
            <a:r>
              <a:rPr lang="fr-FR" altLang="fr-FR" sz="1600" dirty="0">
                <a:solidFill>
                  <a:srgbClr val="C00000"/>
                </a:solidFill>
                <a:latin typeface="Arial" panose="020B0604020202020204" pitchFamily="34" charset="0"/>
              </a:rPr>
              <a:t>), dans le sud.</a:t>
            </a:r>
          </a:p>
          <a:p>
            <a:pPr algn="just" eaLnBrk="1" hangingPunct="1">
              <a:spcBef>
                <a:spcPct val="0"/>
              </a:spcBef>
              <a:buFontTx/>
              <a:buNone/>
            </a:pPr>
            <a:r>
              <a:rPr lang="fr-FR" altLang="fr-FR" sz="1600" dirty="0">
                <a:solidFill>
                  <a:srgbClr val="C00000"/>
                </a:solidFill>
                <a:latin typeface="Arial" panose="020B0604020202020204" pitchFamily="34" charset="0"/>
              </a:rPr>
              <a:t>  =&gt; Famines dans le Sud (une région soumise à des famines périodiques). </a:t>
            </a:r>
            <a:endParaRPr lang="fr-FR" altLang="fr-FR" sz="1600" dirty="0">
              <a:solidFill>
                <a:srgbClr val="7030A0"/>
              </a:solidFill>
              <a:latin typeface="Arial" panose="020B0604020202020204" pitchFamily="34" charset="0"/>
            </a:endParaRPr>
          </a:p>
          <a:p>
            <a:pPr algn="r" eaLnBrk="1" hangingPunct="1">
              <a:spcBef>
                <a:spcPct val="0"/>
              </a:spcBef>
              <a:buFontTx/>
              <a:buNone/>
            </a:pPr>
            <a:r>
              <a:rPr lang="fr-FR" altLang="fr-FR" sz="1200" dirty="0">
                <a:solidFill>
                  <a:srgbClr val="7030A0"/>
                </a:solidFill>
                <a:latin typeface="Arial" panose="020B0604020202020204" pitchFamily="34" charset="0"/>
              </a:rPr>
              <a:t>(°) à vérifier.</a:t>
            </a:r>
          </a:p>
          <a:p>
            <a:pPr algn="just" eaLnBrk="1" hangingPunct="1">
              <a:spcBef>
                <a:spcPct val="0"/>
              </a:spcBef>
              <a:buFontTx/>
              <a:buNone/>
            </a:pPr>
            <a:endParaRPr lang="fr-FR" altLang="fr-FR" sz="1200" dirty="0">
              <a:solidFill>
                <a:srgbClr val="7030A0"/>
              </a:solidFill>
              <a:latin typeface="Arial" panose="020B0604020202020204" pitchFamily="34" charset="0"/>
            </a:endParaRPr>
          </a:p>
          <a:p>
            <a:pPr algn="just" eaLnBrk="1" hangingPunct="1">
              <a:spcBef>
                <a:spcPct val="0"/>
              </a:spcBef>
              <a:buFontTx/>
              <a:buNone/>
            </a:pPr>
            <a:r>
              <a:rPr lang="fr-FR" altLang="fr-FR" sz="1200" u="sng" dirty="0">
                <a:solidFill>
                  <a:srgbClr val="7030A0"/>
                </a:solidFill>
                <a:latin typeface="Arial" panose="020B0604020202020204" pitchFamily="34" charset="0"/>
              </a:rPr>
              <a:t>Note1</a:t>
            </a:r>
            <a:r>
              <a:rPr lang="fr-FR" altLang="fr-FR" sz="1200" dirty="0">
                <a:solidFill>
                  <a:srgbClr val="7030A0"/>
                </a:solidFill>
                <a:latin typeface="Arial" panose="020B0604020202020204" pitchFamily="34" charset="0"/>
              </a:rPr>
              <a:t> :  Depuis, d’autres variétés de Figuiers de barbarie, résistantes, ont y été introduites (aussi assez invasives d’ailleurs).</a:t>
            </a:r>
          </a:p>
          <a:p>
            <a:pPr algn="just" eaLnBrk="1" hangingPunct="1">
              <a:spcBef>
                <a:spcPct val="0"/>
              </a:spcBef>
              <a:buFontTx/>
              <a:buNone/>
            </a:pPr>
            <a:endParaRPr lang="fr-FR" altLang="fr-FR" sz="1200" dirty="0">
              <a:solidFill>
                <a:srgbClr val="7030A0"/>
              </a:solidFill>
              <a:latin typeface="Arial" panose="020B0604020202020204" pitchFamily="34" charset="0"/>
            </a:endParaRPr>
          </a:p>
          <a:p>
            <a:pPr algn="just" eaLnBrk="1" hangingPunct="1">
              <a:spcBef>
                <a:spcPct val="0"/>
              </a:spcBef>
              <a:buFontTx/>
              <a:buNone/>
            </a:pPr>
            <a:r>
              <a:rPr lang="fr-FR" altLang="fr-FR" sz="1200" u="sng" dirty="0">
                <a:solidFill>
                  <a:srgbClr val="7030A0"/>
                </a:solidFill>
                <a:latin typeface="Arial" panose="020B0604020202020204" pitchFamily="34" charset="0"/>
              </a:rPr>
              <a:t>Note2</a:t>
            </a:r>
            <a:r>
              <a:rPr lang="fr-FR" altLang="fr-FR" sz="1200" dirty="0">
                <a:solidFill>
                  <a:srgbClr val="7030A0"/>
                </a:solidFill>
                <a:latin typeface="Arial" panose="020B0604020202020204" pitchFamily="34" charset="0"/>
              </a:rPr>
              <a:t> : Selon une source (*), En 1924, un colon inconnu aurait importé à Madagascar la Cochenille, </a:t>
            </a:r>
            <a:r>
              <a:rPr lang="fr-FR" altLang="fr-FR" sz="1200" i="1" dirty="0" err="1">
                <a:solidFill>
                  <a:srgbClr val="7030A0"/>
                </a:solidFill>
                <a:latin typeface="Arial" panose="020B0604020202020204" pitchFamily="34" charset="0"/>
              </a:rPr>
              <a:t>Dactylopius</a:t>
            </a:r>
            <a:r>
              <a:rPr lang="fr-FR" altLang="fr-FR" sz="1200" i="1" dirty="0">
                <a:solidFill>
                  <a:srgbClr val="7030A0"/>
                </a:solidFill>
                <a:latin typeface="Arial" panose="020B0604020202020204" pitchFamily="34" charset="0"/>
              </a:rPr>
              <a:t> coccus</a:t>
            </a:r>
            <a:r>
              <a:rPr lang="fr-FR" altLang="fr-FR" sz="1200" dirty="0">
                <a:solidFill>
                  <a:srgbClr val="7030A0"/>
                </a:solidFill>
                <a:latin typeface="Arial" panose="020B0604020202020204" pitchFamily="34" charset="0"/>
              </a:rPr>
              <a:t>, pour la fourniture de matière colorante. [Conséquence : ] Tous les peuplements existants [d'</a:t>
            </a:r>
            <a:r>
              <a:rPr lang="fr-FR" altLang="fr-FR" sz="1200" i="1" dirty="0">
                <a:solidFill>
                  <a:srgbClr val="7030A0"/>
                </a:solidFill>
                <a:latin typeface="Arial" panose="020B0604020202020204" pitchFamily="34" charset="0"/>
              </a:rPr>
              <a:t>Opuntia</a:t>
            </a:r>
            <a:r>
              <a:rPr lang="fr-FR" altLang="fr-FR" sz="1200" dirty="0">
                <a:solidFill>
                  <a:srgbClr val="7030A0"/>
                </a:solidFill>
                <a:latin typeface="Arial" panose="020B0604020202020204" pitchFamily="34" charset="0"/>
              </a:rPr>
              <a:t> dans le Sud] furent détruits. </a:t>
            </a:r>
          </a:p>
          <a:p>
            <a:pPr algn="just" eaLnBrk="1" hangingPunct="1">
              <a:spcBef>
                <a:spcPct val="0"/>
              </a:spcBef>
              <a:buFontTx/>
              <a:buNone/>
            </a:pPr>
            <a:r>
              <a:rPr lang="fr-FR" altLang="fr-FR" sz="1200" dirty="0">
                <a:solidFill>
                  <a:srgbClr val="7030A0"/>
                </a:solidFill>
                <a:latin typeface="Arial" panose="020B0604020202020204" pitchFamily="34" charset="0"/>
              </a:rPr>
              <a:t>Selon une autre (&amp;), le botaniste </a:t>
            </a:r>
            <a:r>
              <a:rPr lang="fr-FR" altLang="fr-FR" sz="1200" i="1" dirty="0">
                <a:solidFill>
                  <a:srgbClr val="7030A0"/>
                </a:solidFill>
                <a:latin typeface="Arial" panose="020B0604020202020204" pitchFamily="34" charset="0"/>
              </a:rPr>
              <a:t>Perrier de La </a:t>
            </a:r>
            <a:r>
              <a:rPr lang="fr-FR" altLang="fr-FR" sz="1200" i="1" dirty="0" err="1">
                <a:solidFill>
                  <a:srgbClr val="7030A0"/>
                </a:solidFill>
                <a:latin typeface="Arial" panose="020B0604020202020204" pitchFamily="34" charset="0"/>
              </a:rPr>
              <a:t>Bâthie</a:t>
            </a:r>
            <a:r>
              <a:rPr lang="fr-FR" altLang="fr-FR" sz="1200" dirty="0">
                <a:solidFill>
                  <a:srgbClr val="7030A0"/>
                </a:solidFill>
                <a:latin typeface="Arial" panose="020B0604020202020204" pitchFamily="34" charset="0"/>
              </a:rPr>
              <a:t>, aurait introduit volontairement, la </a:t>
            </a:r>
            <a:r>
              <a:rPr lang="fr-FR" altLang="fr-FR" sz="1200" dirty="0">
                <a:solidFill>
                  <a:srgbClr val="7030A0"/>
                </a:solidFill>
                <a:latin typeface="Arial" panose="020B0604020202020204" pitchFamily="34" charset="0"/>
                <a:hlinkClick r:id="rId2" tooltip="Cochenille"/>
              </a:rPr>
              <a:t>cochenille</a:t>
            </a:r>
            <a:r>
              <a:rPr lang="fr-FR" altLang="fr-FR" sz="1200" dirty="0">
                <a:solidFill>
                  <a:srgbClr val="7030A0"/>
                </a:solidFill>
                <a:latin typeface="Arial" panose="020B0604020202020204" pitchFamily="34" charset="0"/>
              </a:rPr>
              <a:t>, en 1925, pour éradiquer le figuier de Barbarie (</a:t>
            </a:r>
            <a:r>
              <a:rPr lang="fr-FR" altLang="fr-FR" sz="1200" i="1" dirty="0">
                <a:solidFill>
                  <a:srgbClr val="7030A0"/>
                </a:solidFill>
                <a:latin typeface="Arial" panose="020B0604020202020204" pitchFamily="34" charset="0"/>
                <a:hlinkClick r:id="rId3" tooltip="Opuntia"/>
              </a:rPr>
              <a:t>Opuntia</a:t>
            </a:r>
            <a:r>
              <a:rPr lang="fr-FR" altLang="fr-FR" sz="1200" dirty="0">
                <a:solidFill>
                  <a:srgbClr val="7030A0"/>
                </a:solidFill>
                <a:latin typeface="Arial" panose="020B0604020202020204" pitchFamily="34" charset="0"/>
              </a:rPr>
              <a:t>) dans le sud de Madagascar. Cette dernière version aurait été infirmée.</a:t>
            </a:r>
          </a:p>
          <a:p>
            <a:pPr algn="just" eaLnBrk="1" hangingPunct="1">
              <a:spcBef>
                <a:spcPct val="0"/>
              </a:spcBef>
              <a:buFontTx/>
              <a:buNone/>
            </a:pPr>
            <a:endParaRPr lang="fr-FR" altLang="fr-FR" sz="1200" dirty="0">
              <a:solidFill>
                <a:srgbClr val="7030A0"/>
              </a:solidFill>
              <a:latin typeface="Arial" panose="020B0604020202020204" pitchFamily="34" charset="0"/>
            </a:endParaRPr>
          </a:p>
          <a:p>
            <a:pPr algn="just" eaLnBrk="1" hangingPunct="1">
              <a:spcBef>
                <a:spcPct val="0"/>
              </a:spcBef>
              <a:buFontTx/>
              <a:buNone/>
            </a:pPr>
            <a:r>
              <a:rPr lang="fr-FR" altLang="fr-FR" sz="1200" dirty="0">
                <a:solidFill>
                  <a:srgbClr val="7030A0"/>
                </a:solidFill>
                <a:latin typeface="Arial" panose="020B0604020202020204" pitchFamily="34" charset="0"/>
              </a:rPr>
              <a:t>Sources : </a:t>
            </a:r>
          </a:p>
          <a:p>
            <a:pPr algn="just" eaLnBrk="1" hangingPunct="1">
              <a:spcBef>
                <a:spcPct val="0"/>
              </a:spcBef>
            </a:pPr>
            <a:r>
              <a:rPr lang="fr-FR" altLang="fr-FR" sz="1200" dirty="0">
                <a:solidFill>
                  <a:srgbClr val="7030A0"/>
                </a:solidFill>
                <a:latin typeface="Arial" panose="020B0604020202020204" pitchFamily="34" charset="0"/>
              </a:rPr>
              <a:t> (&amp;) Jeffrey C. Kaufmann, </a:t>
            </a:r>
            <a:r>
              <a:rPr lang="fr-FR" altLang="fr-FR" sz="1200" i="1" dirty="0">
                <a:solidFill>
                  <a:srgbClr val="7030A0"/>
                </a:solidFill>
                <a:latin typeface="Arial" panose="020B0604020202020204" pitchFamily="34" charset="0"/>
              </a:rPr>
              <a:t>La Question des </a:t>
            </a:r>
            <a:r>
              <a:rPr lang="fr-FR" altLang="fr-FR" sz="1200" i="1" dirty="0" err="1">
                <a:solidFill>
                  <a:srgbClr val="7030A0"/>
                </a:solidFill>
                <a:latin typeface="Arial" panose="020B0604020202020204" pitchFamily="34" charset="0"/>
              </a:rPr>
              <a:t>Raketa</a:t>
            </a:r>
            <a:r>
              <a:rPr lang="fr-FR" altLang="fr-FR" sz="1200" i="1" dirty="0">
                <a:solidFill>
                  <a:srgbClr val="7030A0"/>
                </a:solidFill>
                <a:latin typeface="Arial" panose="020B0604020202020204" pitchFamily="34" charset="0"/>
              </a:rPr>
              <a:t> : Colonial </a:t>
            </a:r>
            <a:r>
              <a:rPr lang="fr-FR" altLang="fr-FR" sz="1200" i="1" dirty="0" err="1">
                <a:solidFill>
                  <a:srgbClr val="7030A0"/>
                </a:solidFill>
                <a:latin typeface="Arial" panose="020B0604020202020204" pitchFamily="34" charset="0"/>
              </a:rPr>
              <a:t>Struggles</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with</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Prickly</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Pear</a:t>
            </a:r>
            <a:r>
              <a:rPr lang="fr-FR" altLang="fr-FR" sz="1200" i="1" dirty="0">
                <a:solidFill>
                  <a:srgbClr val="7030A0"/>
                </a:solidFill>
                <a:latin typeface="Arial" panose="020B0604020202020204" pitchFamily="34" charset="0"/>
              </a:rPr>
              <a:t> Cactus in </a:t>
            </a:r>
            <a:r>
              <a:rPr lang="fr-FR" altLang="fr-FR" sz="1200" i="1" dirty="0" err="1">
                <a:solidFill>
                  <a:srgbClr val="7030A0"/>
                </a:solidFill>
                <a:latin typeface="Arial" panose="020B0604020202020204" pitchFamily="34" charset="0"/>
              </a:rPr>
              <a:t>Southern</a:t>
            </a:r>
            <a:r>
              <a:rPr lang="fr-FR" altLang="fr-FR" sz="1200" i="1" dirty="0">
                <a:solidFill>
                  <a:srgbClr val="7030A0"/>
                </a:solidFill>
                <a:latin typeface="Arial" panose="020B0604020202020204" pitchFamily="34" charset="0"/>
              </a:rPr>
              <a:t> Madagascar, 1900-1923</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rPr>
              <a:t>Ethnohistory</a:t>
            </a:r>
            <a:r>
              <a:rPr lang="fr-FR" altLang="fr-FR" sz="1200" dirty="0">
                <a:solidFill>
                  <a:srgbClr val="7030A0"/>
                </a:solidFill>
                <a:latin typeface="Arial" panose="020B0604020202020204" pitchFamily="34" charset="0"/>
              </a:rPr>
              <a:t> - Volume 48, </a:t>
            </a:r>
            <a:r>
              <a:rPr lang="fr-FR" altLang="fr-FR" sz="1200" dirty="0" err="1">
                <a:solidFill>
                  <a:srgbClr val="7030A0"/>
                </a:solidFill>
                <a:latin typeface="Arial" panose="020B0604020202020204" pitchFamily="34" charset="0"/>
              </a:rPr>
              <a:t>Number</a:t>
            </a:r>
            <a:r>
              <a:rPr lang="fr-FR" altLang="fr-FR" sz="1200" dirty="0">
                <a:solidFill>
                  <a:srgbClr val="7030A0"/>
                </a:solidFill>
                <a:latin typeface="Arial" panose="020B0604020202020204" pitchFamily="34" charset="0"/>
              </a:rPr>
              <a:t> 1-2, Winter-Spring 2001, pp. 87-121 Duke </a:t>
            </a:r>
            <a:r>
              <a:rPr lang="fr-FR" altLang="fr-FR" sz="1200" dirty="0" err="1">
                <a:solidFill>
                  <a:srgbClr val="7030A0"/>
                </a:solidFill>
                <a:latin typeface="Arial" panose="020B0604020202020204" pitchFamily="34" charset="0"/>
              </a:rPr>
              <a:t>University</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rPr>
              <a:t>Press</a:t>
            </a:r>
            <a:r>
              <a:rPr lang="fr-FR" altLang="fr-FR" sz="1200" dirty="0">
                <a:solidFill>
                  <a:srgbClr val="7030A0"/>
                </a:solidFill>
                <a:latin typeface="Arial" panose="020B0604020202020204" pitchFamily="34" charset="0"/>
              </a:rPr>
              <a:t>.</a:t>
            </a:r>
          </a:p>
          <a:p>
            <a:pPr algn="just" eaLnBrk="1" hangingPunct="1">
              <a:spcBef>
                <a:spcPct val="0"/>
              </a:spcBef>
            </a:pPr>
            <a:r>
              <a:rPr lang="fr-FR" altLang="fr-FR" sz="1200" dirty="0">
                <a:solidFill>
                  <a:srgbClr val="7030A0"/>
                </a:solidFill>
                <a:latin typeface="Arial" panose="020B0604020202020204" pitchFamily="34" charset="0"/>
              </a:rPr>
              <a:t> G. Petit, Sur l'introduction à Madagascar du </a:t>
            </a:r>
            <a:r>
              <a:rPr lang="fr-FR" altLang="fr-FR" sz="1200" i="1" dirty="0" err="1">
                <a:solidFill>
                  <a:srgbClr val="7030A0"/>
                </a:solidFill>
                <a:latin typeface="Arial" panose="020B0604020202020204" pitchFamily="34" charset="0"/>
              </a:rPr>
              <a:t>Dactylopius</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costa</a:t>
            </a:r>
            <a:r>
              <a:rPr lang="fr-FR" altLang="fr-FR" sz="1200" dirty="0">
                <a:solidFill>
                  <a:srgbClr val="7030A0"/>
                </a:solidFill>
                <a:latin typeface="Arial" panose="020B0604020202020204" pitchFamily="34" charset="0"/>
              </a:rPr>
              <a:t>, parasite de l'</a:t>
            </a:r>
            <a:r>
              <a:rPr lang="fr-FR" altLang="fr-FR" sz="1200" i="1" dirty="0">
                <a:solidFill>
                  <a:srgbClr val="7030A0"/>
                </a:solidFill>
                <a:latin typeface="Arial" panose="020B0604020202020204" pitchFamily="34" charset="0"/>
              </a:rPr>
              <a:t>Opuntia vulgaris </a:t>
            </a:r>
            <a:r>
              <a:rPr lang="fr-FR" altLang="fr-FR" sz="1200" dirty="0">
                <a:solidFill>
                  <a:srgbClr val="7030A0"/>
                </a:solidFill>
                <a:latin typeface="Arial" panose="020B0604020202020204" pitchFamily="34" charset="0"/>
              </a:rPr>
              <a:t>Mill., C.R. des Séances de l'Académie Agricole de France, XV, 1929, p. 410-417.</a:t>
            </a:r>
          </a:p>
          <a:p>
            <a:pPr algn="just" eaLnBrk="1" hangingPunct="1">
              <a:spcBef>
                <a:spcPct val="0"/>
              </a:spcBef>
            </a:pPr>
            <a:r>
              <a:rPr lang="fr-FR" altLang="fr-FR" sz="1200" dirty="0">
                <a:solidFill>
                  <a:srgbClr val="7030A0"/>
                </a:solidFill>
                <a:latin typeface="Arial" panose="020B0604020202020204" pitchFamily="34" charset="0"/>
              </a:rPr>
              <a:t> (*) </a:t>
            </a:r>
            <a:r>
              <a:rPr lang="fr-FR" altLang="fr-FR" sz="1200" i="1" dirty="0">
                <a:solidFill>
                  <a:srgbClr val="7030A0"/>
                </a:solidFill>
                <a:latin typeface="Arial" panose="020B0604020202020204" pitchFamily="34" charset="0"/>
              </a:rPr>
              <a:t>Importance et avenir des espèces fourragères introduites à Madagascar</a:t>
            </a:r>
            <a:r>
              <a:rPr lang="fr-FR" altLang="fr-FR" sz="1200" dirty="0">
                <a:solidFill>
                  <a:srgbClr val="7030A0"/>
                </a:solidFill>
                <a:latin typeface="Arial" panose="020B0604020202020204" pitchFamily="34" charset="0"/>
              </a:rPr>
              <a:t>, R. DUFOURNET, J. BIRIE-HABAS el J. FRITZ, Mémoires de l'Institut Scientifique de Madagascar, T. IX, Série B, 1959.</a:t>
            </a:r>
          </a:p>
          <a:p>
            <a:pPr algn="just" eaLnBrk="1" hangingPunct="1">
              <a:spcBef>
                <a:spcPct val="0"/>
              </a:spcBef>
            </a:pPr>
            <a:r>
              <a:rPr lang="fr-FR" altLang="fr-FR" sz="1200"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Cactaceae</a:t>
            </a:r>
            <a:r>
              <a:rPr lang="fr-FR" altLang="fr-FR" sz="1200" i="1" dirty="0">
                <a:solidFill>
                  <a:srgbClr val="7030A0"/>
                </a:solidFill>
                <a:latin typeface="Arial" panose="020B0604020202020204" pitchFamily="34" charset="0"/>
              </a:rPr>
              <a:t>, Opuntia </a:t>
            </a:r>
            <a:r>
              <a:rPr lang="fr-FR" altLang="fr-FR" sz="1200" i="1" dirty="0" err="1">
                <a:solidFill>
                  <a:srgbClr val="7030A0"/>
                </a:solidFill>
                <a:latin typeface="Arial" panose="020B0604020202020204" pitchFamily="34" charset="0"/>
              </a:rPr>
              <a:t>spp</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prickly</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pear</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raiketa</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rakaita</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raketa</a:t>
            </a:r>
            <a:r>
              <a:rPr lang="fr-FR" altLang="fr-FR" sz="1200" dirty="0">
                <a:solidFill>
                  <a:srgbClr val="7030A0"/>
                </a:solidFill>
                <a:latin typeface="Arial" panose="020B0604020202020204" pitchFamily="34" charset="0"/>
              </a:rPr>
              <a:t>, Pierre </a:t>
            </a:r>
            <a:r>
              <a:rPr lang="fr-FR" altLang="fr-FR" sz="1200" dirty="0" err="1">
                <a:solidFill>
                  <a:srgbClr val="7030A0"/>
                </a:solidFill>
                <a:latin typeface="Arial" panose="020B0604020202020204" pitchFamily="34" charset="0"/>
              </a:rPr>
              <a:t>Binggeli</a:t>
            </a:r>
            <a:r>
              <a:rPr lang="fr-FR" altLang="fr-FR" sz="1200" dirty="0">
                <a:solidFill>
                  <a:srgbClr val="7030A0"/>
                </a:solidFill>
                <a:latin typeface="Arial" panose="020B0604020202020204" pitchFamily="34" charset="0"/>
              </a:rPr>
              <a:t> (2003) In Goodman S.M. and J.P. </a:t>
            </a:r>
            <a:r>
              <a:rPr lang="fr-FR" altLang="fr-FR" sz="1200" dirty="0" err="1">
                <a:solidFill>
                  <a:srgbClr val="7030A0"/>
                </a:solidFill>
                <a:latin typeface="Arial" panose="020B0604020202020204" pitchFamily="34" charset="0"/>
              </a:rPr>
              <a:t>Benstead</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rPr>
              <a:t>Eds</a:t>
            </a:r>
            <a:r>
              <a:rPr lang="fr-FR" altLang="fr-FR" sz="1200" dirty="0">
                <a:solidFill>
                  <a:srgbClr val="7030A0"/>
                </a:solidFill>
                <a:latin typeface="Arial" panose="020B0604020202020204" pitchFamily="34" charset="0"/>
              </a:rPr>
              <a:t>) </a:t>
            </a:r>
            <a:r>
              <a:rPr lang="fr-FR" altLang="fr-FR" sz="1200" i="1" dirty="0">
                <a:solidFill>
                  <a:srgbClr val="7030A0"/>
                </a:solidFill>
                <a:latin typeface="Arial" panose="020B0604020202020204" pitchFamily="34" charset="0"/>
              </a:rPr>
              <a:t>The </a:t>
            </a:r>
            <a:r>
              <a:rPr lang="fr-FR" altLang="fr-FR" sz="1200" i="1" dirty="0" err="1">
                <a:solidFill>
                  <a:srgbClr val="7030A0"/>
                </a:solidFill>
                <a:latin typeface="Arial" panose="020B0604020202020204" pitchFamily="34" charset="0"/>
              </a:rPr>
              <a:t>natural</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history</a:t>
            </a:r>
            <a:r>
              <a:rPr lang="fr-FR" altLang="fr-FR" sz="1200" i="1" dirty="0">
                <a:solidFill>
                  <a:srgbClr val="7030A0"/>
                </a:solidFill>
                <a:latin typeface="Arial" panose="020B0604020202020204" pitchFamily="34" charset="0"/>
              </a:rPr>
              <a:t> of Madagascar</a:t>
            </a:r>
            <a:r>
              <a:rPr lang="fr-FR" altLang="fr-FR" sz="1200" dirty="0">
                <a:solidFill>
                  <a:srgbClr val="7030A0"/>
                </a:solidFill>
                <a:latin typeface="Arial" panose="020B0604020202020204" pitchFamily="34" charset="0"/>
              </a:rPr>
              <a:t>, pp. 335-339.  </a:t>
            </a:r>
            <a:r>
              <a:rPr lang="fr-FR" altLang="fr-FR" sz="1200" dirty="0" err="1">
                <a:solidFill>
                  <a:srgbClr val="7030A0"/>
                </a:solidFill>
                <a:latin typeface="Arial" panose="020B0604020202020204" pitchFamily="34" charset="0"/>
              </a:rPr>
              <a:t>University</a:t>
            </a:r>
            <a:r>
              <a:rPr lang="fr-FR" altLang="fr-FR" sz="1200" dirty="0">
                <a:solidFill>
                  <a:srgbClr val="7030A0"/>
                </a:solidFill>
                <a:latin typeface="Arial" panose="020B0604020202020204" pitchFamily="34" charset="0"/>
              </a:rPr>
              <a:t> of Chicago </a:t>
            </a:r>
            <a:r>
              <a:rPr lang="fr-FR" altLang="fr-FR" sz="1200" dirty="0" err="1">
                <a:solidFill>
                  <a:srgbClr val="7030A0"/>
                </a:solidFill>
                <a:latin typeface="Arial" panose="020B0604020202020204" pitchFamily="34" charset="0"/>
              </a:rPr>
              <a:t>Press</a:t>
            </a:r>
            <a:r>
              <a:rPr lang="fr-FR" altLang="fr-FR" sz="1200" dirty="0">
                <a:solidFill>
                  <a:srgbClr val="7030A0"/>
                </a:solidFill>
                <a:latin typeface="Arial" panose="020B0604020202020204" pitchFamily="34" charset="0"/>
              </a:rPr>
              <a:t>, Chicago.</a:t>
            </a:r>
          </a:p>
        </p:txBody>
      </p:sp>
      <p:sp>
        <p:nvSpPr>
          <p:cNvPr id="4" name="Espace réservé du numéro de diapositive 1">
            <a:extLst>
              <a:ext uri="{FF2B5EF4-FFF2-40B4-BE49-F238E27FC236}">
                <a16:creationId xmlns:a16="http://schemas.microsoft.com/office/drawing/2014/main" id="{97A1134A-E5B3-4739-93AB-7375AB5DB737}"/>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74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3339153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3D9FB040-66EC-4147-AA94-1DCFE297F898}"/>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E5B42282-3F15-4AEA-8B5C-5B1D74374F88}"/>
              </a:ext>
            </a:extLst>
          </p:cNvPr>
          <p:cNvSpPr>
            <a:spLocks noChangeArrowheads="1"/>
          </p:cNvSpPr>
          <p:nvPr/>
        </p:nvSpPr>
        <p:spPr bwMode="auto">
          <a:xfrm>
            <a:off x="107950" y="836613"/>
            <a:ext cx="89281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3) </a:t>
            </a:r>
            <a:r>
              <a:rPr lang="fr-FR" altLang="fr-FR" sz="1800" b="1" u="sng" dirty="0">
                <a:solidFill>
                  <a:srgbClr val="7030A0"/>
                </a:solidFill>
                <a:latin typeface="Arial" panose="020B0604020202020204" pitchFamily="34" charset="0"/>
              </a:rPr>
              <a:t>Lutte biologique (suite)</a:t>
            </a:r>
            <a:r>
              <a:rPr lang="fr-FR" altLang="fr-FR" sz="1800" b="1" dirty="0">
                <a:solidFill>
                  <a:srgbClr val="7030A0"/>
                </a:solidFill>
                <a:latin typeface="Arial" panose="020B0604020202020204" pitchFamily="34" charset="0"/>
              </a:rPr>
              <a:t> : </a:t>
            </a: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C00000"/>
                </a:solidFill>
                <a:latin typeface="Arial" panose="020B0604020202020204" pitchFamily="34" charset="0"/>
              </a:rPr>
              <a:t>3.4) Echecs / des exemples qui ont mal tournés (suite) : </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b="1" dirty="0">
                <a:solidFill>
                  <a:srgbClr val="C00000"/>
                </a:solidFill>
                <a:latin typeface="Arial" panose="020B0604020202020204" pitchFamily="34" charset="0"/>
              </a:rPr>
              <a:t>La centaurée tachetée (</a:t>
            </a:r>
            <a:r>
              <a:rPr lang="fr-FR" altLang="fr-FR" sz="1600" i="1" dirty="0" err="1">
                <a:solidFill>
                  <a:srgbClr val="C00000"/>
                </a:solidFill>
                <a:latin typeface="Arial" panose="020B0604020202020204" pitchFamily="34" charset="0"/>
              </a:rPr>
              <a:t>Centaurea</a:t>
            </a:r>
            <a:r>
              <a:rPr lang="fr-FR" altLang="fr-FR" sz="1600" i="1" dirty="0">
                <a:solidFill>
                  <a:srgbClr val="C00000"/>
                </a:solidFill>
                <a:latin typeface="Arial" panose="020B0604020202020204" pitchFamily="34" charset="0"/>
              </a:rPr>
              <a:t> </a:t>
            </a:r>
            <a:r>
              <a:rPr lang="fr-FR" altLang="fr-FR" sz="1600" i="1" dirty="0" err="1">
                <a:solidFill>
                  <a:srgbClr val="C00000"/>
                </a:solidFill>
                <a:latin typeface="Arial" panose="020B0604020202020204" pitchFamily="34" charset="0"/>
              </a:rPr>
              <a:t>maculosa</a:t>
            </a:r>
            <a:r>
              <a:rPr lang="fr-FR" altLang="fr-FR" sz="1600" b="1" dirty="0">
                <a:solidFill>
                  <a:srgbClr val="C00000"/>
                </a:solidFill>
                <a:latin typeface="Arial" panose="020B0604020202020204" pitchFamily="34" charset="0"/>
              </a:rPr>
              <a:t>) aux USA, Un exemple d'effet indirect ?</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Importée accidentellement d'Europe ou d'Asie à la fin du XIXe siècle (°).</a:t>
            </a:r>
          </a:p>
          <a:p>
            <a:pPr algn="just" eaLnBrk="1" hangingPunct="1">
              <a:spcBef>
                <a:spcPct val="0"/>
              </a:spcBef>
              <a:buFontTx/>
              <a:buNone/>
            </a:pPr>
            <a:r>
              <a:rPr lang="fr-FR" altLang="fr-FR" sz="1600" dirty="0">
                <a:solidFill>
                  <a:srgbClr val="C00000"/>
                </a:solidFill>
                <a:latin typeface="Arial" panose="020B0604020202020204" pitchFamily="34" charset="0"/>
              </a:rPr>
              <a:t>La </a:t>
            </a:r>
            <a:r>
              <a:rPr lang="fr-FR" altLang="fr-FR" sz="1600" b="1" i="1" dirty="0" err="1">
                <a:solidFill>
                  <a:srgbClr val="C00000"/>
                </a:solidFill>
                <a:latin typeface="Arial" panose="020B0604020202020204" pitchFamily="34" charset="0"/>
              </a:rPr>
              <a:t>catechine</a:t>
            </a:r>
            <a:r>
              <a:rPr lang="fr-FR" altLang="fr-FR" sz="1600" dirty="0">
                <a:solidFill>
                  <a:srgbClr val="C00000"/>
                </a:solidFill>
                <a:latin typeface="Arial" panose="020B0604020202020204" pitchFamily="34" charset="0"/>
              </a:rPr>
              <a:t> contenue dans ses racines détruit les autres espèces de plantes.</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Plusieurs programmes de lutte biologique dont l'introduction de </a:t>
            </a:r>
            <a:r>
              <a:rPr lang="fr-FR" altLang="fr-FR" sz="1600" i="1" dirty="0" err="1">
                <a:solidFill>
                  <a:srgbClr val="C00000"/>
                </a:solidFill>
                <a:latin typeface="Arial" panose="020B0604020202020204" pitchFamily="34" charset="0"/>
              </a:rPr>
              <a:t>Urophora</a:t>
            </a:r>
            <a:r>
              <a:rPr lang="fr-FR" altLang="fr-FR" sz="1600" i="1" dirty="0">
                <a:solidFill>
                  <a:srgbClr val="C00000"/>
                </a:solidFill>
                <a:latin typeface="Arial" panose="020B0604020202020204" pitchFamily="34" charset="0"/>
              </a:rPr>
              <a:t> </a:t>
            </a:r>
            <a:r>
              <a:rPr lang="fr-FR" altLang="fr-FR" sz="1600" i="1" dirty="0" err="1">
                <a:solidFill>
                  <a:srgbClr val="C00000"/>
                </a:solidFill>
                <a:latin typeface="Arial" panose="020B0604020202020204" pitchFamily="34" charset="0"/>
              </a:rPr>
              <a:t>spp</a:t>
            </a:r>
            <a:r>
              <a:rPr lang="fr-FR" altLang="fr-FR" sz="1600" dirty="0">
                <a:solidFill>
                  <a:srgbClr val="C00000"/>
                </a:solidFill>
                <a:latin typeface="Arial" panose="020B0604020202020204" pitchFamily="34" charset="0"/>
              </a:rPr>
              <a:t>. (diptère gallicole)</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Au moins à certains endroits, la </a:t>
            </a:r>
            <a:r>
              <a:rPr lang="fr-FR" altLang="fr-FR" sz="1600" i="1" dirty="0">
                <a:solidFill>
                  <a:srgbClr val="C00000"/>
                </a:solidFill>
                <a:latin typeface="Arial" panose="020B0604020202020204" pitchFamily="34" charset="0"/>
              </a:rPr>
              <a:t>centaurée</a:t>
            </a:r>
            <a:r>
              <a:rPr lang="fr-FR" altLang="fr-FR" sz="1600" dirty="0">
                <a:solidFill>
                  <a:srgbClr val="C00000"/>
                </a:solidFill>
                <a:latin typeface="Arial" panose="020B0604020202020204" pitchFamily="34" charset="0"/>
              </a:rPr>
              <a:t> n'est pas contrôlée et l'agent pullule</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dirty="0">
                <a:solidFill>
                  <a:srgbClr val="C00000"/>
                </a:solidFill>
                <a:latin typeface="Arial" panose="020B0604020202020204" pitchFamily="34" charset="0"/>
              </a:rPr>
              <a:t>         =&gt; source de nourriture supplémentaire pour la souris sylvestre (</a:t>
            </a:r>
            <a:r>
              <a:rPr lang="fr-FR" altLang="fr-FR" sz="1600" i="1" dirty="0" err="1">
                <a:solidFill>
                  <a:srgbClr val="C00000"/>
                </a:solidFill>
                <a:latin typeface="Arial" panose="020B0604020202020204" pitchFamily="34" charset="0"/>
              </a:rPr>
              <a:t>Peromyscus</a:t>
            </a:r>
            <a:r>
              <a:rPr lang="fr-FR" altLang="fr-FR" sz="1600" i="1" dirty="0">
                <a:solidFill>
                  <a:srgbClr val="C00000"/>
                </a:solidFill>
                <a:latin typeface="Arial" panose="020B0604020202020204" pitchFamily="34" charset="0"/>
              </a:rPr>
              <a:t> </a:t>
            </a:r>
            <a:r>
              <a:rPr lang="fr-FR" altLang="fr-FR" sz="1600" i="1" dirty="0" err="1">
                <a:solidFill>
                  <a:srgbClr val="C00000"/>
                </a:solidFill>
                <a:latin typeface="Arial" panose="020B0604020202020204" pitchFamily="34" charset="0"/>
              </a:rPr>
              <a:t>maniculatus</a:t>
            </a:r>
            <a:r>
              <a:rPr lang="fr-FR" altLang="fr-FR" sz="1600" i="1" dirty="0">
                <a:solidFill>
                  <a:srgbClr val="C00000"/>
                </a:solidFill>
                <a:latin typeface="Arial" panose="020B0604020202020204" pitchFamily="34" charset="0"/>
              </a:rPr>
              <a:t>).</a:t>
            </a:r>
            <a:endParaRPr lang="fr-FR" altLang="fr-FR" sz="1600" dirty="0">
              <a:solidFill>
                <a:srgbClr val="C00000"/>
              </a:solidFill>
              <a:latin typeface="Arial" panose="020B0604020202020204" pitchFamily="34" charset="0"/>
            </a:endParaRPr>
          </a:p>
        </p:txBody>
      </p:sp>
      <p:sp>
        <p:nvSpPr>
          <p:cNvPr id="4" name="ZoneTexte 4">
            <a:extLst>
              <a:ext uri="{FF2B5EF4-FFF2-40B4-BE49-F238E27FC236}">
                <a16:creationId xmlns:a16="http://schemas.microsoft.com/office/drawing/2014/main" id="{8A732BCD-427C-4469-9705-412EA7BEA5D3}"/>
              </a:ext>
            </a:extLst>
          </p:cNvPr>
          <p:cNvSpPr txBox="1">
            <a:spLocks noChangeArrowheads="1"/>
          </p:cNvSpPr>
          <p:nvPr/>
        </p:nvSpPr>
        <p:spPr bwMode="auto">
          <a:xfrm>
            <a:off x="31396" y="5131756"/>
            <a:ext cx="72820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 introduite en Amérique du Nord dès 1890 parmi des graines </a:t>
            </a:r>
            <a:r>
              <a:rPr lang="fr-FR" altLang="fr-FR" sz="1200" i="1" dirty="0">
                <a:solidFill>
                  <a:srgbClr val="7030A0"/>
                </a:solidFill>
                <a:latin typeface="Arial" panose="020B0604020202020204" pitchFamily="34" charset="0"/>
              </a:rPr>
              <a:t>d’</a:t>
            </a:r>
            <a:r>
              <a:rPr lang="fr-FR" altLang="fr-FR" sz="1200" i="1" dirty="0" err="1">
                <a:solidFill>
                  <a:srgbClr val="7030A0"/>
                </a:solidFill>
                <a:latin typeface="Arial" panose="020B0604020202020204" pitchFamily="34" charset="0"/>
              </a:rPr>
              <a:t>alfalfa</a:t>
            </a:r>
            <a:r>
              <a:rPr lang="fr-FR" altLang="fr-FR" sz="1200" dirty="0">
                <a:solidFill>
                  <a:srgbClr val="7030A0"/>
                </a:solidFill>
                <a:latin typeface="Arial" panose="020B0604020202020204" pitchFamily="34" charset="0"/>
              </a:rPr>
              <a:t> en provenance d’Asie Mineure.</a:t>
            </a:r>
          </a:p>
          <a:p>
            <a:pPr eaLnBrk="1" hangingPunct="1">
              <a:spcBef>
                <a:spcPct val="0"/>
              </a:spcBef>
              <a:buFontTx/>
              <a:buNone/>
            </a:pPr>
            <a:r>
              <a:rPr lang="en-US" altLang="fr-FR" sz="1200" dirty="0">
                <a:solidFill>
                  <a:srgbClr val="7030A0"/>
                </a:solidFill>
                <a:latin typeface="Arial" panose="020B0604020202020204" pitchFamily="34" charset="0"/>
              </a:rPr>
              <a:t>Sources : </a:t>
            </a:r>
            <a:r>
              <a:rPr lang="en-US" altLang="fr-FR" sz="1200" i="1" dirty="0">
                <a:solidFill>
                  <a:srgbClr val="7030A0"/>
                </a:solidFill>
                <a:latin typeface="Arial" panose="020B0604020202020204" pitchFamily="34" charset="0"/>
              </a:rPr>
              <a:t>Indirect effects of host-specific biological control agents</a:t>
            </a:r>
            <a:r>
              <a:rPr lang="en-US" altLang="fr-FR" sz="1200" dirty="0">
                <a:solidFill>
                  <a:srgbClr val="7030A0"/>
                </a:solidFill>
                <a:latin typeface="Arial" panose="020B0604020202020204" pitchFamily="34" charset="0"/>
              </a:rPr>
              <a:t>, Dean E. Pearson, Ragan M. Callaway, </a:t>
            </a:r>
            <a:r>
              <a:rPr lang="en-US" altLang="fr-FR" sz="1200" dirty="0">
                <a:solidFill>
                  <a:srgbClr val="7030A0"/>
                </a:solidFill>
                <a:latin typeface="Arial" panose="020B0604020202020204" pitchFamily="34" charset="0"/>
                <a:hlinkClick r:id="rId2"/>
              </a:rPr>
              <a:t>http://www.sciencedirect.com/science/article/pii/S0169534703001885</a:t>
            </a:r>
            <a:endParaRPr lang="en-US" altLang="fr-FR" sz="1200" dirty="0">
              <a:solidFill>
                <a:srgbClr val="7030A0"/>
              </a:solidFill>
              <a:latin typeface="Arial" panose="020B0604020202020204" pitchFamily="34" charset="0"/>
            </a:endParaRPr>
          </a:p>
          <a:p>
            <a:pPr eaLnBrk="1" hangingPunct="1">
              <a:spcBef>
                <a:spcPct val="0"/>
              </a:spcBef>
              <a:buFontTx/>
              <a:buNone/>
            </a:pPr>
            <a:r>
              <a:rPr lang="en-US" altLang="fr-FR" sz="1200" i="1" dirty="0">
                <a:solidFill>
                  <a:srgbClr val="7030A0"/>
                </a:solidFill>
                <a:latin typeface="Arial" panose="020B0604020202020204" pitchFamily="34" charset="0"/>
              </a:rPr>
              <a:t>Concentrations of the allelochemical (+/-)-catechin in </a:t>
            </a:r>
            <a:r>
              <a:rPr lang="en-US" altLang="fr-FR" sz="1200" i="1" dirty="0" err="1">
                <a:solidFill>
                  <a:srgbClr val="7030A0"/>
                </a:solidFill>
                <a:latin typeface="Arial" panose="020B0604020202020204" pitchFamily="34" charset="0"/>
              </a:rPr>
              <a:t>centaurea</a:t>
            </a:r>
            <a:r>
              <a:rPr lang="en-US" altLang="fr-FR" sz="1200" i="1" dirty="0">
                <a:solidFill>
                  <a:srgbClr val="7030A0"/>
                </a:solidFill>
                <a:latin typeface="Arial" panose="020B0604020202020204" pitchFamily="34" charset="0"/>
              </a:rPr>
              <a:t> maculosa soils</a:t>
            </a:r>
            <a:r>
              <a:rPr lang="en-US" altLang="fr-FR" sz="1200" dirty="0">
                <a:solidFill>
                  <a:srgbClr val="7030A0"/>
                </a:solidFill>
                <a:latin typeface="Arial" panose="020B0604020202020204" pitchFamily="34" charset="0"/>
              </a:rPr>
              <a:t>, Perry LG, </a:t>
            </a:r>
            <a:r>
              <a:rPr lang="en-US" altLang="fr-FR" sz="1200" dirty="0" err="1">
                <a:solidFill>
                  <a:srgbClr val="7030A0"/>
                </a:solidFill>
                <a:latin typeface="Arial" panose="020B0604020202020204" pitchFamily="34" charset="0"/>
              </a:rPr>
              <a:t>Thelen</a:t>
            </a:r>
            <a:r>
              <a:rPr lang="en-US" altLang="fr-FR" sz="1200" dirty="0">
                <a:solidFill>
                  <a:srgbClr val="7030A0"/>
                </a:solidFill>
                <a:latin typeface="Arial" panose="020B0604020202020204" pitchFamily="34" charset="0"/>
              </a:rPr>
              <a:t> GC, Ridenour WM, Callaway RM, </a:t>
            </a:r>
            <a:r>
              <a:rPr lang="en-US" altLang="fr-FR" sz="1200" dirty="0" err="1">
                <a:solidFill>
                  <a:srgbClr val="7030A0"/>
                </a:solidFill>
                <a:latin typeface="Arial" panose="020B0604020202020204" pitchFamily="34" charset="0"/>
              </a:rPr>
              <a:t>Paschke</a:t>
            </a:r>
            <a:r>
              <a:rPr lang="en-US" altLang="fr-FR" sz="1200" dirty="0">
                <a:solidFill>
                  <a:srgbClr val="7030A0"/>
                </a:solidFill>
                <a:latin typeface="Arial" panose="020B0604020202020204" pitchFamily="34" charset="0"/>
              </a:rPr>
              <a:t> MW, </a:t>
            </a:r>
            <a:r>
              <a:rPr lang="en-US" altLang="fr-FR" sz="1200" dirty="0" err="1">
                <a:solidFill>
                  <a:srgbClr val="7030A0"/>
                </a:solidFill>
                <a:latin typeface="Arial" panose="020B0604020202020204" pitchFamily="34" charset="0"/>
              </a:rPr>
              <a:t>Vivanco</a:t>
            </a:r>
            <a:r>
              <a:rPr lang="en-US" altLang="fr-FR" sz="1200" dirty="0">
                <a:solidFill>
                  <a:srgbClr val="7030A0"/>
                </a:solidFill>
                <a:latin typeface="Arial" panose="020B0604020202020204" pitchFamily="34" charset="0"/>
              </a:rPr>
              <a:t> JM., J </a:t>
            </a:r>
            <a:r>
              <a:rPr lang="en-US" altLang="fr-FR" sz="1200" dirty="0" err="1">
                <a:solidFill>
                  <a:srgbClr val="7030A0"/>
                </a:solidFill>
                <a:latin typeface="Arial" panose="020B0604020202020204" pitchFamily="34" charset="0"/>
              </a:rPr>
              <a:t>Chem</a:t>
            </a:r>
            <a:r>
              <a:rPr lang="en-US" altLang="fr-FR" sz="1200" dirty="0">
                <a:solidFill>
                  <a:srgbClr val="7030A0"/>
                </a:solidFill>
                <a:latin typeface="Arial" panose="020B0604020202020204" pitchFamily="34" charset="0"/>
              </a:rPr>
              <a:t> Ecol. 2007 Dec;33(12):2337-44. </a:t>
            </a:r>
            <a:r>
              <a:rPr lang="en-US" altLang="fr-FR" sz="1200" dirty="0" err="1">
                <a:solidFill>
                  <a:srgbClr val="7030A0"/>
                </a:solidFill>
                <a:latin typeface="Arial" panose="020B0604020202020204" pitchFamily="34" charset="0"/>
              </a:rPr>
              <a:t>Epub</a:t>
            </a:r>
            <a:r>
              <a:rPr lang="en-US" altLang="fr-FR" sz="1200" dirty="0">
                <a:solidFill>
                  <a:srgbClr val="7030A0"/>
                </a:solidFill>
                <a:latin typeface="Arial" panose="020B0604020202020204" pitchFamily="34" charset="0"/>
              </a:rPr>
              <a:t> 2007 Nov 21. </a:t>
            </a:r>
            <a:r>
              <a:rPr lang="en-US" altLang="fr-FR" sz="1200" dirty="0">
                <a:solidFill>
                  <a:srgbClr val="7030A0"/>
                </a:solidFill>
                <a:latin typeface="Arial" panose="020B0604020202020204" pitchFamily="34" charset="0"/>
                <a:hlinkClick r:id="rId3"/>
              </a:rPr>
              <a:t>http://www.ncbi.nlm.nih.gov/pubmed/18030533</a:t>
            </a:r>
            <a:r>
              <a:rPr lang="en-US" altLang="fr-FR" sz="1200" dirty="0">
                <a:solidFill>
                  <a:srgbClr val="7030A0"/>
                </a:solidFill>
                <a:latin typeface="Arial" panose="020B0604020202020204" pitchFamily="34" charset="0"/>
              </a:rPr>
              <a:t>  / </a:t>
            </a:r>
            <a:r>
              <a:rPr lang="en-US" altLang="fr-FR" sz="1200" i="1" dirty="0">
                <a:solidFill>
                  <a:srgbClr val="7030A0"/>
                </a:solidFill>
                <a:latin typeface="Arial" panose="020B0604020202020204" pitchFamily="34" charset="0"/>
              </a:rPr>
              <a:t>Catechin</a:t>
            </a:r>
            <a:r>
              <a:rPr lang="en-US" altLang="fr-FR" sz="1200" dirty="0">
                <a:solidFill>
                  <a:srgbClr val="7030A0"/>
                </a:solidFill>
                <a:latin typeface="Arial" panose="020B0604020202020204" pitchFamily="34" charset="0"/>
              </a:rPr>
              <a:t>, </a:t>
            </a:r>
            <a:r>
              <a:rPr lang="en-US" altLang="fr-FR" sz="1200" dirty="0">
                <a:solidFill>
                  <a:srgbClr val="7030A0"/>
                </a:solidFill>
                <a:latin typeface="Arial" panose="020B0604020202020204" pitchFamily="34" charset="0"/>
                <a:hlinkClick r:id="rId4"/>
              </a:rPr>
              <a:t>http://en.wikipedia.org/wiki/Catechin</a:t>
            </a:r>
            <a:r>
              <a:rPr lang="en-US" altLang="fr-FR" sz="1200" dirty="0">
                <a:solidFill>
                  <a:srgbClr val="7030A0"/>
                </a:solidFill>
                <a:latin typeface="Arial" panose="020B0604020202020204" pitchFamily="34" charset="0"/>
              </a:rPr>
              <a:t> </a:t>
            </a:r>
            <a:endParaRPr lang="fr-FR" altLang="fr-FR" sz="1200" dirty="0">
              <a:solidFill>
                <a:srgbClr val="7030A0"/>
              </a:solidFill>
              <a:latin typeface="Arial" panose="020B0604020202020204" pitchFamily="34" charset="0"/>
            </a:endParaRPr>
          </a:p>
        </p:txBody>
      </p:sp>
      <p:sp>
        <p:nvSpPr>
          <p:cNvPr id="5" name="ZoneTexte 5">
            <a:extLst>
              <a:ext uri="{FF2B5EF4-FFF2-40B4-BE49-F238E27FC236}">
                <a16:creationId xmlns:a16="http://schemas.microsoft.com/office/drawing/2014/main" id="{53265065-F94C-4B8F-937F-DB0B0B8FACB0}"/>
              </a:ext>
            </a:extLst>
          </p:cNvPr>
          <p:cNvSpPr txBox="1">
            <a:spLocks noChangeArrowheads="1"/>
          </p:cNvSpPr>
          <p:nvPr/>
        </p:nvSpPr>
        <p:spPr bwMode="auto">
          <a:xfrm>
            <a:off x="9132888" y="4249570"/>
            <a:ext cx="2879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7030A0"/>
                </a:solidFill>
                <a:latin typeface="Arial" panose="020B0604020202020204" pitchFamily="34" charset="0"/>
              </a:rPr>
              <a:t>Urophora spp. </a:t>
            </a:r>
            <a:r>
              <a:rPr lang="fr-FR" altLang="fr-FR" sz="1200">
                <a:solidFill>
                  <a:srgbClr val="7030A0"/>
                </a:solidFill>
                <a:latin typeface="Arial" panose="020B0604020202020204" pitchFamily="34" charset="0"/>
              </a:rPr>
              <a:t>sur </a:t>
            </a:r>
            <a:r>
              <a:rPr lang="fr-FR" altLang="fr-FR" sz="1200" i="1">
                <a:solidFill>
                  <a:srgbClr val="7030A0"/>
                </a:solidFill>
                <a:latin typeface="Arial" panose="020B0604020202020204" pitchFamily="34" charset="0"/>
              </a:rPr>
              <a:t>Centaurea maculosa</a:t>
            </a:r>
          </a:p>
        </p:txBody>
      </p:sp>
      <p:sp>
        <p:nvSpPr>
          <p:cNvPr id="6" name="ZoneTexte 6">
            <a:extLst>
              <a:ext uri="{FF2B5EF4-FFF2-40B4-BE49-F238E27FC236}">
                <a16:creationId xmlns:a16="http://schemas.microsoft.com/office/drawing/2014/main" id="{D842FCD6-A27B-48E6-937E-4FA564E7938C}"/>
              </a:ext>
            </a:extLst>
          </p:cNvPr>
          <p:cNvSpPr txBox="1">
            <a:spLocks noChangeArrowheads="1"/>
          </p:cNvSpPr>
          <p:nvPr/>
        </p:nvSpPr>
        <p:spPr bwMode="auto">
          <a:xfrm>
            <a:off x="8628063" y="5762458"/>
            <a:ext cx="18716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7030A0"/>
                </a:solidFill>
                <a:latin typeface="Arial" panose="020B0604020202020204" pitchFamily="34" charset="0"/>
                <a:cs typeface="Arial" panose="020B0604020202020204" pitchFamily="34" charset="0"/>
              </a:rPr>
              <a:t>Peromyscus maniculatus</a:t>
            </a:r>
            <a:endParaRPr lang="fr-FR" altLang="fr-FR" sz="1200">
              <a:solidFill>
                <a:srgbClr val="7030A0"/>
              </a:solidFill>
              <a:latin typeface="Arial" panose="020B0604020202020204" pitchFamily="34" charset="0"/>
              <a:cs typeface="Arial" panose="020B0604020202020204" pitchFamily="34" charset="0"/>
            </a:endParaRPr>
          </a:p>
        </p:txBody>
      </p:sp>
      <p:pic>
        <p:nvPicPr>
          <p:cNvPr id="7" name="Image 9" descr="Urophora-vs-Centaurea_maculosa.jpg">
            <a:extLst>
              <a:ext uri="{FF2B5EF4-FFF2-40B4-BE49-F238E27FC236}">
                <a16:creationId xmlns:a16="http://schemas.microsoft.com/office/drawing/2014/main" id="{4B591469-20E7-4D9E-95FF-0E35C4305D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99725" y="3098633"/>
            <a:ext cx="14097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11">
            <a:extLst>
              <a:ext uri="{FF2B5EF4-FFF2-40B4-BE49-F238E27FC236}">
                <a16:creationId xmlns:a16="http://schemas.microsoft.com/office/drawing/2014/main" id="{2AB8416E-58DB-40AD-9322-C4086291BAE9}"/>
              </a:ext>
            </a:extLst>
          </p:cNvPr>
          <p:cNvSpPr txBox="1">
            <a:spLocks noChangeArrowheads="1"/>
          </p:cNvSpPr>
          <p:nvPr/>
        </p:nvSpPr>
        <p:spPr bwMode="auto">
          <a:xfrm>
            <a:off x="10536238" y="1718301"/>
            <a:ext cx="165576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7030A0"/>
                </a:solidFill>
                <a:latin typeface="Arial" panose="020B0604020202020204" pitchFamily="34" charset="0"/>
              </a:rPr>
              <a:t>Centaurea maculosa</a:t>
            </a:r>
          </a:p>
        </p:txBody>
      </p:sp>
      <p:cxnSp>
        <p:nvCxnSpPr>
          <p:cNvPr id="9" name="Connecteur droit avec flèche 8">
            <a:extLst>
              <a:ext uri="{FF2B5EF4-FFF2-40B4-BE49-F238E27FC236}">
                <a16:creationId xmlns:a16="http://schemas.microsoft.com/office/drawing/2014/main" id="{BCB37478-C424-43F4-9ED8-A0325F8C28C1}"/>
              </a:ext>
            </a:extLst>
          </p:cNvPr>
          <p:cNvCxnSpPr>
            <a:cxnSpLocks/>
            <a:endCxn id="8" idx="1"/>
          </p:cNvCxnSpPr>
          <p:nvPr/>
        </p:nvCxnSpPr>
        <p:spPr>
          <a:xfrm flipV="1">
            <a:off x="8380207" y="1861970"/>
            <a:ext cx="2156031"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965A22C1-8DA1-4808-B97B-2E39D4BE7B25}"/>
              </a:ext>
            </a:extLst>
          </p:cNvPr>
          <p:cNvCxnSpPr>
            <a:cxnSpLocks/>
          </p:cNvCxnSpPr>
          <p:nvPr/>
        </p:nvCxnSpPr>
        <p:spPr>
          <a:xfrm>
            <a:off x="8064500" y="3525782"/>
            <a:ext cx="10795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92B60927-2D94-42AA-BECB-91934106E5EA}"/>
              </a:ext>
            </a:extLst>
          </p:cNvPr>
          <p:cNvCxnSpPr>
            <a:cxnSpLocks/>
          </p:cNvCxnSpPr>
          <p:nvPr/>
        </p:nvCxnSpPr>
        <p:spPr>
          <a:xfrm>
            <a:off x="5927464" y="4574080"/>
            <a:ext cx="2772036" cy="11153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0">
            <a:extLst>
              <a:ext uri="{FF2B5EF4-FFF2-40B4-BE49-F238E27FC236}">
                <a16:creationId xmlns:a16="http://schemas.microsoft.com/office/drawing/2014/main" id="{B83F208C-AC31-4A53-BCA3-54F2B52AA36E}"/>
              </a:ext>
            </a:extLst>
          </p:cNvPr>
          <p:cNvSpPr>
            <a:spLocks noChangeArrowheads="1"/>
          </p:cNvSpPr>
          <p:nvPr/>
        </p:nvSpPr>
        <p:spPr bwMode="auto">
          <a:xfrm>
            <a:off x="10572750" y="4609933"/>
            <a:ext cx="16192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Source : </a:t>
            </a:r>
            <a:r>
              <a:rPr lang="fr-FR" altLang="fr-FR" sz="1200" i="1">
                <a:solidFill>
                  <a:srgbClr val="7030A0"/>
                </a:solidFill>
                <a:latin typeface="Arial" panose="020B0604020202020204" pitchFamily="34" charset="0"/>
              </a:rPr>
              <a:t>La lutte biologique : principes, applications et limites</a:t>
            </a:r>
            <a:r>
              <a:rPr lang="fr-FR" altLang="fr-FR" sz="1200">
                <a:solidFill>
                  <a:srgbClr val="7030A0"/>
                </a:solidFill>
                <a:latin typeface="Arial" panose="020B0604020202020204" pitchFamily="34" charset="0"/>
              </a:rPr>
              <a:t>,</a:t>
            </a:r>
          </a:p>
          <a:p>
            <a:pPr algn="ctr" eaLnBrk="1" hangingPunct="1">
              <a:spcBef>
                <a:spcPct val="0"/>
              </a:spcBef>
              <a:buFontTx/>
              <a:buNone/>
            </a:pPr>
            <a:r>
              <a:rPr lang="fr-FR" altLang="fr-FR" sz="1200">
                <a:solidFill>
                  <a:srgbClr val="7030A0"/>
                </a:solidFill>
                <a:latin typeface="Arial" panose="020B0604020202020204" pitchFamily="34" charset="0"/>
                <a:hlinkClick r:id="rId6"/>
              </a:rPr>
              <a:t>http://www.agroparistech.fr/IMG/pdf/Spataro_lutteBio.pdf</a:t>
            </a:r>
            <a:r>
              <a:rPr lang="fr-FR" altLang="fr-FR" sz="1200">
                <a:solidFill>
                  <a:srgbClr val="7030A0"/>
                </a:solidFill>
                <a:latin typeface="Arial" panose="020B0604020202020204" pitchFamily="34" charset="0"/>
              </a:rPr>
              <a:t> </a:t>
            </a:r>
          </a:p>
        </p:txBody>
      </p:sp>
      <p:pic>
        <p:nvPicPr>
          <p:cNvPr id="13" name="Image 17" descr="Centaurea maculosa_s.jpg">
            <a:extLst>
              <a:ext uri="{FF2B5EF4-FFF2-40B4-BE49-F238E27FC236}">
                <a16:creationId xmlns:a16="http://schemas.microsoft.com/office/drawing/2014/main" id="{C75F950E-DB64-40C4-858E-C08B0765F94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53750" y="511009"/>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8" descr="Peromyscus maniculatus_s.jpg">
            <a:extLst>
              <a:ext uri="{FF2B5EF4-FFF2-40B4-BE49-F238E27FC236}">
                <a16:creationId xmlns:a16="http://schemas.microsoft.com/office/drawing/2014/main" id="{801C70B8-A099-4BD7-82EB-B5AD53286C2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72525" y="4681370"/>
            <a:ext cx="162242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20" descr="Urophora Centaurea maculosa3_s.jpg">
            <a:extLst>
              <a:ext uri="{FF2B5EF4-FFF2-40B4-BE49-F238E27FC236}">
                <a16:creationId xmlns:a16="http://schemas.microsoft.com/office/drawing/2014/main" id="{1913AAC5-39E8-4A00-893D-E378A9F9018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75763" y="3098633"/>
            <a:ext cx="11239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21" descr="Urophora Centaurea maculosa_s.jpg">
            <a:extLst>
              <a:ext uri="{FF2B5EF4-FFF2-40B4-BE49-F238E27FC236}">
                <a16:creationId xmlns:a16="http://schemas.microsoft.com/office/drawing/2014/main" id="{197F0894-7346-427B-B3F5-826C257B7DF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714504" y="2300069"/>
            <a:ext cx="10477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numéro de diapositive 1">
            <a:extLst>
              <a:ext uri="{FF2B5EF4-FFF2-40B4-BE49-F238E27FC236}">
                <a16:creationId xmlns:a16="http://schemas.microsoft.com/office/drawing/2014/main" id="{D2C335A7-8062-4C79-9841-08428725B7F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75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8271124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3DB9D4AB-1C8B-4869-959F-91DBC930A120}"/>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991A6D89-B976-44B5-BDA2-1D7FF4664569}"/>
              </a:ext>
            </a:extLst>
          </p:cNvPr>
          <p:cNvSpPr>
            <a:spLocks noChangeArrowheads="1"/>
          </p:cNvSpPr>
          <p:nvPr/>
        </p:nvSpPr>
        <p:spPr bwMode="auto">
          <a:xfrm>
            <a:off x="107949" y="765175"/>
            <a:ext cx="9767571"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5. </a:t>
            </a:r>
            <a:r>
              <a:rPr lang="fr-FR" altLang="fr-FR" sz="1800" b="1" u="sng" dirty="0">
                <a:solidFill>
                  <a:srgbClr val="7030A0"/>
                </a:solidFill>
                <a:latin typeface="Arial" panose="020B0604020202020204" pitchFamily="34" charset="0"/>
              </a:rPr>
              <a:t>Lutte biologique (suite)</a:t>
            </a:r>
            <a:r>
              <a:rPr lang="fr-FR" altLang="fr-FR" sz="1800" b="1" dirty="0">
                <a:solidFill>
                  <a:srgbClr val="7030A0"/>
                </a:solidFill>
                <a:latin typeface="Arial" panose="020B0604020202020204" pitchFamily="34" charset="0"/>
              </a:rPr>
              <a:t> : </a:t>
            </a: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FF0000"/>
                </a:solidFill>
                <a:latin typeface="Arial" panose="020B0604020202020204" pitchFamily="34" charset="0"/>
              </a:rPr>
              <a:t>5.11. </a:t>
            </a:r>
            <a:r>
              <a:rPr lang="fr-FR" altLang="fr-FR" sz="1800" b="1" dirty="0">
                <a:solidFill>
                  <a:srgbClr val="C00000"/>
                </a:solidFill>
                <a:latin typeface="Arial" panose="020B0604020202020204" pitchFamily="34" charset="0"/>
              </a:rPr>
              <a:t>Echecs / des exemples qui ont mal tournés (5) : </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buFontTx/>
              <a:buNone/>
            </a:pPr>
            <a:r>
              <a:rPr lang="fr-FR" altLang="fr-FR" sz="1600" b="1" dirty="0">
                <a:solidFill>
                  <a:srgbClr val="C00000"/>
                </a:solidFill>
                <a:latin typeface="Arial" panose="020B0604020202020204" pitchFamily="34" charset="0"/>
              </a:rPr>
              <a:t>Introduction du crapaud buffle en Australie </a:t>
            </a:r>
            <a:r>
              <a:rPr lang="fr-FR" altLang="fr-FR" sz="1600" dirty="0">
                <a:solidFill>
                  <a:srgbClr val="C00000"/>
                </a:solidFill>
                <a:latin typeface="Arial" panose="020B0604020202020204" pitchFamily="34" charset="0"/>
              </a:rPr>
              <a:t>: </a:t>
            </a:r>
          </a:p>
          <a:p>
            <a:pPr algn="just" eaLnBrk="1" hangingPunct="1">
              <a:spcBef>
                <a:spcPct val="0"/>
              </a:spcBef>
              <a:buFontTx/>
              <a:buNone/>
            </a:pPr>
            <a:endParaRPr lang="fr-FR" altLang="fr-FR" sz="1600" dirty="0">
              <a:solidFill>
                <a:srgbClr val="C00000"/>
              </a:solidFill>
              <a:latin typeface="Arial" panose="020B0604020202020204" pitchFamily="34" charset="0"/>
            </a:endParaRPr>
          </a:p>
          <a:p>
            <a:pPr algn="just" eaLnBrk="1" hangingPunct="1">
              <a:spcBef>
                <a:spcPct val="0"/>
              </a:spcBef>
            </a:pPr>
            <a:r>
              <a:rPr lang="fr-FR" altLang="fr-FR" sz="1400" dirty="0">
                <a:solidFill>
                  <a:srgbClr val="005C2A"/>
                </a:solidFill>
                <a:latin typeface="Arial" panose="020B0604020202020204" pitchFamily="34" charset="0"/>
              </a:rPr>
              <a:t> En raison succès apparent du </a:t>
            </a:r>
            <a:r>
              <a:rPr lang="fr-FR" altLang="fr-FR" sz="1400" b="1" dirty="0">
                <a:solidFill>
                  <a:srgbClr val="005C2A"/>
                </a:solidFill>
                <a:latin typeface="Arial" panose="020B0604020202020204" pitchFamily="34" charset="0"/>
              </a:rPr>
              <a:t>Crapaud buffle </a:t>
            </a:r>
            <a:r>
              <a:rPr lang="fr-FR" altLang="fr-FR" sz="1400" dirty="0">
                <a:solidFill>
                  <a:srgbClr val="005C2A"/>
                </a:solidFill>
                <a:latin typeface="Arial" panose="020B0604020202020204" pitchFamily="34" charset="0"/>
              </a:rPr>
              <a:t>face aux coléoptères ravageurs de la canne à sucre de Porto Rico, à Hawaï et aux Philippines, </a:t>
            </a:r>
          </a:p>
          <a:p>
            <a:pPr algn="just" eaLnBrk="1" hangingPunct="1">
              <a:spcBef>
                <a:spcPct val="0"/>
              </a:spcBef>
              <a:buFontTx/>
              <a:buNone/>
            </a:pPr>
            <a:r>
              <a:rPr lang="fr-FR" altLang="fr-FR" sz="1400" dirty="0">
                <a:solidFill>
                  <a:srgbClr val="7030A0"/>
                </a:solidFill>
                <a:latin typeface="Arial" panose="020B0604020202020204" pitchFamily="34" charset="0"/>
              </a:rPr>
              <a:t>=&gt; Idée de l’introduire au </a:t>
            </a:r>
            <a:r>
              <a:rPr lang="fr-FR" altLang="fr-FR" sz="1400" dirty="0">
                <a:solidFill>
                  <a:srgbClr val="7030A0"/>
                </a:solidFill>
                <a:latin typeface="Arial" panose="020B0604020202020204" pitchFamily="34" charset="0"/>
                <a:hlinkClick r:id="rId2" tooltip="Queensland"/>
              </a:rPr>
              <a:t>Queensland</a:t>
            </a:r>
            <a:r>
              <a:rPr lang="fr-FR" altLang="fr-FR" sz="1400" dirty="0">
                <a:solidFill>
                  <a:srgbClr val="7030A0"/>
                </a:solidFill>
                <a:latin typeface="Arial" panose="020B0604020202020204" pitchFamily="34" charset="0"/>
              </a:rPr>
              <a:t> (Australie) pour lutter contre les ravageurs de la cannes en 1935.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solidFill>
                  <a:srgbClr val="C00000"/>
                </a:solidFill>
                <a:latin typeface="Arial" panose="020B0604020202020204" pitchFamily="34" charset="0"/>
              </a:rPr>
              <a:t>Résultats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pPr>
            <a:r>
              <a:rPr lang="fr-FR" altLang="fr-FR" sz="1400" b="1" dirty="0">
                <a:solidFill>
                  <a:srgbClr val="C00000"/>
                </a:solidFill>
                <a:latin typeface="Arial" panose="020B0604020202020204" pitchFamily="34" charset="0"/>
              </a:rPr>
              <a:t>Inefficacité lutte avec R. marina, contre </a:t>
            </a:r>
            <a:r>
              <a:rPr lang="fr-FR" altLang="fr-FR" sz="1400" b="1" dirty="0">
                <a:solidFill>
                  <a:srgbClr val="C00000"/>
                </a:solidFill>
                <a:latin typeface="Arial" panose="020B0604020202020204" pitchFamily="34" charset="0"/>
                <a:hlinkClick r:id="rId3" tooltip="Coléoptère"/>
              </a:rPr>
              <a:t>coléoptères</a:t>
            </a:r>
            <a:r>
              <a:rPr lang="fr-FR" altLang="fr-FR" sz="1400" b="1" dirty="0">
                <a:solidFill>
                  <a:srgbClr val="C00000"/>
                </a:solidFill>
                <a:latin typeface="Arial" panose="020B0604020202020204" pitchFamily="34" charset="0"/>
              </a:rPr>
              <a:t> contre lequel il était censé lutter, en raison :  </a:t>
            </a:r>
          </a:p>
          <a:p>
            <a:pPr algn="just" eaLnBrk="1" hangingPunct="1">
              <a:spcBef>
                <a:spcPct val="0"/>
              </a:spcBef>
              <a:buFont typeface="Wingdings" panose="05000000000000000000" pitchFamily="2" charset="2"/>
              <a:buChar char="Ø"/>
            </a:pPr>
            <a:r>
              <a:rPr lang="fr-FR" altLang="fr-FR" sz="1400" i="1" dirty="0">
                <a:solidFill>
                  <a:srgbClr val="C00000"/>
                </a:solidFill>
                <a:latin typeface="Arial" panose="020B0604020202020204" pitchFamily="34" charset="0"/>
                <a:hlinkClick r:id="rId4" tooltip="Dermolepida albohirtum"/>
              </a:rPr>
              <a:t> </a:t>
            </a:r>
            <a:r>
              <a:rPr lang="fr-FR" altLang="fr-FR" sz="1400" dirty="0">
                <a:solidFill>
                  <a:srgbClr val="C00000"/>
                </a:solidFill>
                <a:latin typeface="Arial" panose="020B0604020202020204" pitchFamily="34" charset="0"/>
              </a:rPr>
              <a:t>du fait que </a:t>
            </a:r>
            <a:r>
              <a:rPr lang="fr-FR" altLang="fr-FR" sz="1400" i="1" dirty="0" err="1">
                <a:solidFill>
                  <a:srgbClr val="C00000"/>
                </a:solidFill>
                <a:latin typeface="Arial" panose="020B0604020202020204" pitchFamily="34" charset="0"/>
                <a:hlinkClick r:id="rId4" tooltip="Dermolepida albohirtum"/>
              </a:rPr>
              <a:t>Dermolepida</a:t>
            </a:r>
            <a:r>
              <a:rPr lang="fr-FR" altLang="fr-FR" sz="1400" i="1" dirty="0">
                <a:solidFill>
                  <a:srgbClr val="C00000"/>
                </a:solidFill>
                <a:latin typeface="Arial" panose="020B0604020202020204" pitchFamily="34" charset="0"/>
                <a:hlinkClick r:id="rId4" tooltip="Dermolepida albohirtum"/>
              </a:rPr>
              <a:t> </a:t>
            </a:r>
            <a:r>
              <a:rPr lang="fr-FR" altLang="fr-FR" sz="1400" i="1" dirty="0" err="1">
                <a:solidFill>
                  <a:srgbClr val="C00000"/>
                </a:solidFill>
                <a:latin typeface="Arial" panose="020B0604020202020204" pitchFamily="34" charset="0"/>
                <a:hlinkClick r:id="rId4" tooltip="Dermolepida albohirtum"/>
              </a:rPr>
              <a:t>albohirtum</a:t>
            </a:r>
            <a:r>
              <a:rPr lang="fr-FR" altLang="fr-FR" sz="1400" dirty="0">
                <a:solidFill>
                  <a:srgbClr val="C00000"/>
                </a:solidFill>
                <a:latin typeface="Arial" panose="020B0604020202020204" pitchFamily="34" charset="0"/>
              </a:rPr>
              <a:t>, se trouve rarement au sol à la portée du crapaud.</a:t>
            </a:r>
          </a:p>
          <a:p>
            <a:pPr algn="just" eaLnBrk="1" hangingPunct="1">
              <a:spcBef>
                <a:spcPct val="0"/>
              </a:spcBef>
              <a:buFont typeface="Wingdings" panose="05000000000000000000" pitchFamily="2" charset="2"/>
              <a:buChar char="Ø"/>
            </a:pPr>
            <a:r>
              <a:rPr lang="fr-FR" altLang="fr-FR" sz="1400" dirty="0">
                <a:solidFill>
                  <a:srgbClr val="C00000"/>
                </a:solidFill>
                <a:latin typeface="Arial" panose="020B0604020202020204" pitchFamily="34" charset="0"/>
              </a:rPr>
              <a:t> des abris insuffisants offerts ,par les jeunes plants de cannes, aux Crapauds buffle, pour passer la journée.</a:t>
            </a:r>
          </a:p>
          <a:p>
            <a:pPr algn="just" eaLnBrk="1" hangingPunct="1">
              <a:spcBef>
                <a:spcPct val="0"/>
              </a:spcBef>
              <a:buFontTx/>
              <a:buNone/>
            </a:pPr>
            <a:endParaRPr lang="fr-FR" altLang="fr-FR" sz="1400" dirty="0">
              <a:solidFill>
                <a:srgbClr val="C00000"/>
              </a:solidFill>
              <a:latin typeface="Arial" panose="020B0604020202020204" pitchFamily="34" charset="0"/>
            </a:endParaRPr>
          </a:p>
          <a:p>
            <a:pPr algn="just" eaLnBrk="1" hangingPunct="1">
              <a:spcBef>
                <a:spcPct val="0"/>
              </a:spcBef>
            </a:pPr>
            <a:r>
              <a:rPr lang="fr-FR" altLang="fr-FR" sz="1400" dirty="0">
                <a:solidFill>
                  <a:srgbClr val="C00000"/>
                </a:solidFill>
                <a:latin typeface="Arial" panose="020B0604020202020204" pitchFamily="34" charset="0"/>
              </a:rPr>
              <a:t> </a:t>
            </a:r>
            <a:r>
              <a:rPr lang="fr-FR" altLang="fr-FR" sz="1400" b="1" dirty="0">
                <a:solidFill>
                  <a:srgbClr val="C00000"/>
                </a:solidFill>
                <a:latin typeface="Arial" panose="020B0604020202020204" pitchFamily="34" charset="0"/>
              </a:rPr>
              <a:t>Augmentation exponentielle </a:t>
            </a:r>
            <a:r>
              <a:rPr lang="fr-FR" altLang="fr-FR" sz="1400" dirty="0">
                <a:solidFill>
                  <a:srgbClr val="C00000"/>
                </a:solidFill>
                <a:latin typeface="Arial" panose="020B0604020202020204" pitchFamily="34" charset="0"/>
              </a:rPr>
              <a:t>de la population des Crapauds buffle (</a:t>
            </a:r>
            <a:r>
              <a:rPr lang="fr-FR" altLang="fr-FR" sz="1400" i="1" dirty="0" err="1">
                <a:solidFill>
                  <a:srgbClr val="C00000"/>
                </a:solidFill>
                <a:latin typeface="Arial" panose="020B0604020202020204" pitchFamily="34" charset="0"/>
              </a:rPr>
              <a:t>Rhinella</a:t>
            </a:r>
            <a:r>
              <a:rPr lang="fr-FR" altLang="fr-FR" sz="1400" i="1" dirty="0">
                <a:solidFill>
                  <a:srgbClr val="C00000"/>
                </a:solidFill>
                <a:latin typeface="Arial" panose="020B0604020202020204" pitchFamily="34" charset="0"/>
              </a:rPr>
              <a:t> marina</a:t>
            </a:r>
            <a:r>
              <a:rPr lang="fr-FR" altLang="fr-FR" sz="1400" dirty="0">
                <a:solidFill>
                  <a:srgbClr val="C00000"/>
                </a:solidFill>
                <a:latin typeface="Arial" panose="020B0604020202020204" pitchFamily="34" charset="0"/>
              </a:rPr>
              <a:t>) : </a:t>
            </a:r>
            <a:r>
              <a:rPr lang="fr-FR" altLang="fr-FR" sz="1400" b="1" dirty="0">
                <a:solidFill>
                  <a:srgbClr val="C00000"/>
                </a:solidFill>
                <a:latin typeface="Arial" panose="020B0604020202020204" pitchFamily="34" charset="0"/>
              </a:rPr>
              <a:t>200.000.000</a:t>
            </a:r>
            <a:r>
              <a:rPr lang="fr-FR" altLang="fr-FR" sz="1400" dirty="0">
                <a:solidFill>
                  <a:srgbClr val="C00000"/>
                </a:solidFill>
                <a:latin typeface="Arial" panose="020B0604020202020204" pitchFamily="34" charset="0"/>
              </a:rPr>
              <a:t> en 2009.</a:t>
            </a:r>
          </a:p>
          <a:p>
            <a:pPr algn="just" eaLnBrk="1" hangingPunct="1">
              <a:spcBef>
                <a:spcPct val="0"/>
              </a:spcBef>
              <a:buFont typeface="Wingdings" panose="05000000000000000000" pitchFamily="2" charset="2"/>
              <a:buChar char="Ø"/>
            </a:pPr>
            <a:r>
              <a:rPr lang="fr-FR" altLang="fr-FR" sz="1400" dirty="0">
                <a:solidFill>
                  <a:srgbClr val="C00000"/>
                </a:solidFill>
                <a:latin typeface="Arial" panose="020B0604020202020204" pitchFamily="34" charset="0"/>
              </a:rPr>
              <a:t> A cause de la voracité non sélective et de l’absence de prédateurs du Crapauds buffle en Australie.</a:t>
            </a:r>
          </a:p>
          <a:p>
            <a:pPr algn="just" eaLnBrk="1" hangingPunct="1">
              <a:spcBef>
                <a:spcPct val="0"/>
              </a:spcBef>
              <a:buFontTx/>
              <a:buNone/>
            </a:pPr>
            <a:endParaRPr lang="fr-FR" altLang="fr-FR" sz="1400" dirty="0">
              <a:solidFill>
                <a:srgbClr val="C00000"/>
              </a:solidFill>
              <a:latin typeface="Arial" panose="020B0604020202020204" pitchFamily="34" charset="0"/>
            </a:endParaRPr>
          </a:p>
          <a:p>
            <a:pPr algn="just" eaLnBrk="1" hangingPunct="1">
              <a:spcBef>
                <a:spcPct val="0"/>
              </a:spcBef>
            </a:pPr>
            <a:r>
              <a:rPr lang="fr-FR" altLang="fr-FR" sz="1400" b="1" dirty="0">
                <a:solidFill>
                  <a:srgbClr val="C00000"/>
                </a:solidFill>
                <a:latin typeface="Arial" panose="020B0604020202020204" pitchFamily="34" charset="0"/>
              </a:rPr>
              <a:t> Diminution d’espèces</a:t>
            </a:r>
            <a:r>
              <a:rPr lang="fr-FR" altLang="fr-FR" sz="1400" dirty="0">
                <a:solidFill>
                  <a:srgbClr val="C00000"/>
                </a:solidFill>
                <a:latin typeface="Arial" panose="020B0604020202020204" pitchFamily="34" charset="0"/>
              </a:rPr>
              <a:t> _ potentiellement prédatrices du Crapauds buffle (certaines endémiques ou rares) : </a:t>
            </a:r>
          </a:p>
          <a:p>
            <a:pPr algn="just" eaLnBrk="1" hangingPunct="1">
              <a:spcBef>
                <a:spcPct val="0"/>
              </a:spcBef>
              <a:buFontTx/>
              <a:buNone/>
            </a:pPr>
            <a:r>
              <a:rPr lang="fr-FR" altLang="fr-FR" sz="1200" dirty="0">
                <a:solidFill>
                  <a:srgbClr val="C00000"/>
                </a:solidFill>
                <a:latin typeface="Arial" panose="020B0604020202020204" pitchFamily="34" charset="0"/>
              </a:rPr>
              <a:t>Comme les Varans </a:t>
            </a:r>
            <a:r>
              <a:rPr lang="fr-FR" altLang="fr-FR" sz="1200" i="1" dirty="0">
                <a:solidFill>
                  <a:srgbClr val="C00000"/>
                </a:solidFill>
                <a:latin typeface="Arial" panose="020B0604020202020204" pitchFamily="34" charset="0"/>
                <a:hlinkClick r:id="rId5" tooltip="Varanus mertensi"/>
              </a:rPr>
              <a:t>Varanus </a:t>
            </a:r>
            <a:r>
              <a:rPr lang="fr-FR" altLang="fr-FR" sz="1200" i="1" dirty="0" err="1">
                <a:solidFill>
                  <a:srgbClr val="C00000"/>
                </a:solidFill>
                <a:latin typeface="Arial" panose="020B0604020202020204" pitchFamily="34" charset="0"/>
                <a:hlinkClick r:id="rId5" tooltip="Varanus mertensi"/>
              </a:rPr>
              <a:t>mertensi</a:t>
            </a:r>
            <a:r>
              <a:rPr lang="fr-FR" altLang="fr-FR" sz="1200" dirty="0">
                <a:solidFill>
                  <a:srgbClr val="C00000"/>
                </a:solidFill>
                <a:latin typeface="Arial" panose="020B0604020202020204" pitchFamily="34" charset="0"/>
              </a:rPr>
              <a:t>, </a:t>
            </a:r>
            <a:r>
              <a:rPr lang="fr-FR" altLang="fr-FR" sz="1200" i="1" dirty="0">
                <a:solidFill>
                  <a:srgbClr val="C00000"/>
                </a:solidFill>
                <a:latin typeface="Arial" panose="020B0604020202020204" pitchFamily="34" charset="0"/>
                <a:hlinkClick r:id="rId6" tooltip="Varanus mitchelli"/>
              </a:rPr>
              <a:t>Varanus </a:t>
            </a:r>
            <a:r>
              <a:rPr lang="fr-FR" altLang="fr-FR" sz="1200" i="1" dirty="0" err="1">
                <a:solidFill>
                  <a:srgbClr val="C00000"/>
                </a:solidFill>
                <a:latin typeface="Arial" panose="020B0604020202020204" pitchFamily="34" charset="0"/>
                <a:hlinkClick r:id="rId6" tooltip="Varanus mitchelli"/>
              </a:rPr>
              <a:t>mitchelli</a:t>
            </a:r>
            <a:r>
              <a:rPr lang="fr-FR" altLang="fr-FR" sz="1200" dirty="0">
                <a:solidFill>
                  <a:srgbClr val="C00000"/>
                </a:solidFill>
                <a:latin typeface="Arial" panose="020B0604020202020204" pitchFamily="34" charset="0"/>
              </a:rPr>
              <a:t> </a:t>
            </a:r>
            <a:r>
              <a:rPr lang="fr-FR" altLang="fr-FR" sz="1200" dirty="0" err="1">
                <a:solidFill>
                  <a:srgbClr val="C00000"/>
                </a:solidFill>
                <a:latin typeface="Arial" panose="020B0604020202020204" pitchFamily="34" charset="0"/>
              </a:rPr>
              <a:t>et</a:t>
            </a:r>
            <a:r>
              <a:rPr lang="fr-FR" altLang="fr-FR" sz="1200" i="1" dirty="0" err="1">
                <a:solidFill>
                  <a:srgbClr val="C00000"/>
                </a:solidFill>
                <a:latin typeface="Arial" panose="020B0604020202020204" pitchFamily="34" charset="0"/>
                <a:hlinkClick r:id="rId7" tooltip="Varanus panoptes"/>
              </a:rPr>
              <a:t>Varanus</a:t>
            </a:r>
            <a:r>
              <a:rPr lang="fr-FR" altLang="fr-FR" sz="1200" i="1" dirty="0">
                <a:solidFill>
                  <a:srgbClr val="C00000"/>
                </a:solidFill>
                <a:latin typeface="Arial" panose="020B0604020202020204" pitchFamily="34" charset="0"/>
                <a:hlinkClick r:id="rId7" tooltip="Varanus panoptes"/>
              </a:rPr>
              <a:t> </a:t>
            </a:r>
            <a:r>
              <a:rPr lang="fr-FR" altLang="fr-FR" sz="1200" i="1" dirty="0" err="1">
                <a:solidFill>
                  <a:srgbClr val="C00000"/>
                </a:solidFill>
                <a:latin typeface="Arial" panose="020B0604020202020204" pitchFamily="34" charset="0"/>
                <a:hlinkClick r:id="rId7" tooltip="Varanus panoptes"/>
              </a:rPr>
              <a:t>panoptes</a:t>
            </a:r>
            <a:r>
              <a:rPr lang="fr-FR" altLang="fr-FR" sz="1200" dirty="0">
                <a:solidFill>
                  <a:srgbClr val="C00000"/>
                </a:solidFill>
                <a:latin typeface="Arial" panose="020B0604020202020204" pitchFamily="34" charset="0"/>
              </a:rPr>
              <a:t>, les serpents </a:t>
            </a:r>
            <a:r>
              <a:rPr lang="fr-FR" altLang="fr-FR" sz="1200" i="1" dirty="0" err="1">
                <a:solidFill>
                  <a:srgbClr val="C00000"/>
                </a:solidFill>
                <a:latin typeface="Arial" panose="020B0604020202020204" pitchFamily="34" charset="0"/>
                <a:hlinkClick r:id="rId8" tooltip="Pseudechis australis"/>
              </a:rPr>
              <a:t>Pseudechis</a:t>
            </a:r>
            <a:r>
              <a:rPr lang="fr-FR" altLang="fr-FR" sz="1200" i="1" dirty="0">
                <a:solidFill>
                  <a:srgbClr val="C00000"/>
                </a:solidFill>
                <a:latin typeface="Arial" panose="020B0604020202020204" pitchFamily="34" charset="0"/>
                <a:hlinkClick r:id="rId8" tooltip="Pseudechis australis"/>
              </a:rPr>
              <a:t> australis</a:t>
            </a:r>
            <a:r>
              <a:rPr lang="fr-FR" altLang="fr-FR" sz="1200" dirty="0">
                <a:solidFill>
                  <a:srgbClr val="C00000"/>
                </a:solidFill>
                <a:latin typeface="Arial" panose="020B0604020202020204" pitchFamily="34" charset="0"/>
              </a:rPr>
              <a:t> et </a:t>
            </a:r>
            <a:r>
              <a:rPr lang="fr-FR" altLang="fr-FR" sz="1200" i="1" dirty="0" err="1">
                <a:solidFill>
                  <a:srgbClr val="C00000"/>
                </a:solidFill>
                <a:latin typeface="Arial" panose="020B0604020202020204" pitchFamily="34" charset="0"/>
                <a:hlinkClick r:id="rId9" tooltip="Acanthophis antarcticus"/>
              </a:rPr>
              <a:t>Acanthophis</a:t>
            </a:r>
            <a:r>
              <a:rPr lang="fr-FR" altLang="fr-FR" sz="1200" i="1" dirty="0">
                <a:solidFill>
                  <a:srgbClr val="C00000"/>
                </a:solidFill>
                <a:latin typeface="Arial" panose="020B0604020202020204" pitchFamily="34" charset="0"/>
                <a:hlinkClick r:id="rId9" tooltip="Acanthophis antarcticus"/>
              </a:rPr>
              <a:t> </a:t>
            </a:r>
            <a:r>
              <a:rPr lang="fr-FR" altLang="fr-FR" sz="1200" i="1" dirty="0" err="1">
                <a:solidFill>
                  <a:srgbClr val="C00000"/>
                </a:solidFill>
                <a:latin typeface="Arial" panose="020B0604020202020204" pitchFamily="34" charset="0"/>
                <a:hlinkClick r:id="rId9" tooltip="Acanthophis antarcticus"/>
              </a:rPr>
              <a:t>antarcticus</a:t>
            </a:r>
            <a:r>
              <a:rPr lang="fr-FR" altLang="fr-FR" sz="1200" dirty="0">
                <a:solidFill>
                  <a:srgbClr val="C00000"/>
                </a:solidFill>
                <a:latin typeface="Arial" panose="020B0604020202020204" pitchFamily="34" charset="0"/>
              </a:rPr>
              <a:t>, et le crocodile </a:t>
            </a:r>
            <a:r>
              <a:rPr lang="fr-FR" altLang="fr-FR" sz="1200" i="1" dirty="0" err="1">
                <a:solidFill>
                  <a:srgbClr val="C00000"/>
                </a:solidFill>
                <a:latin typeface="Arial" panose="020B0604020202020204" pitchFamily="34" charset="0"/>
                <a:hlinkClick r:id="rId10" tooltip="Crocodylus johnstoni"/>
              </a:rPr>
              <a:t>Crocodylus</a:t>
            </a:r>
            <a:r>
              <a:rPr lang="fr-FR" altLang="fr-FR" sz="1200" i="1" dirty="0">
                <a:solidFill>
                  <a:srgbClr val="C00000"/>
                </a:solidFill>
                <a:latin typeface="Arial" panose="020B0604020202020204" pitchFamily="34" charset="0"/>
                <a:hlinkClick r:id="rId10" tooltip="Crocodylus johnstoni"/>
              </a:rPr>
              <a:t> </a:t>
            </a:r>
            <a:r>
              <a:rPr lang="fr-FR" altLang="fr-FR" sz="1200" i="1" dirty="0" err="1">
                <a:solidFill>
                  <a:srgbClr val="C00000"/>
                </a:solidFill>
                <a:latin typeface="Arial" panose="020B0604020202020204" pitchFamily="34" charset="0"/>
                <a:hlinkClick r:id="rId10" tooltip="Crocodylus johnstoni"/>
              </a:rPr>
              <a:t>johnstoni</a:t>
            </a:r>
            <a:r>
              <a:rPr lang="fr-FR" altLang="fr-FR" sz="1200" i="1" dirty="0">
                <a:solidFill>
                  <a:srgbClr val="C00000"/>
                </a:solidFill>
                <a:latin typeface="Arial" panose="020B0604020202020204" pitchFamily="34" charset="0"/>
              </a:rPr>
              <a:t>, </a:t>
            </a:r>
            <a:r>
              <a:rPr lang="fr-FR" altLang="fr-FR" sz="1200" dirty="0">
                <a:solidFill>
                  <a:srgbClr val="C00000"/>
                </a:solidFill>
                <a:latin typeface="Arial" panose="020B0604020202020204" pitchFamily="34" charset="0"/>
              </a:rPr>
              <a:t>le chat marsupial etc.</a:t>
            </a:r>
          </a:p>
          <a:p>
            <a:pPr algn="just" eaLnBrk="1" hangingPunct="1">
              <a:spcBef>
                <a:spcPct val="0"/>
              </a:spcBef>
              <a:buFontTx/>
              <a:buNone/>
            </a:pPr>
            <a:endParaRPr lang="fr-FR" altLang="fr-FR" sz="1400" dirty="0">
              <a:solidFill>
                <a:srgbClr val="C00000"/>
              </a:solidFill>
              <a:latin typeface="Arial" panose="020B0604020202020204" pitchFamily="34" charset="0"/>
            </a:endParaRPr>
          </a:p>
          <a:p>
            <a:pPr algn="just" eaLnBrk="1" hangingPunct="1">
              <a:spcBef>
                <a:spcPct val="0"/>
              </a:spcBef>
            </a:pPr>
            <a:r>
              <a:rPr lang="fr-FR" altLang="fr-FR" sz="1400" dirty="0">
                <a:solidFill>
                  <a:srgbClr val="C00000"/>
                </a:solidFill>
                <a:latin typeface="Arial" panose="020B0604020202020204" pitchFamily="34" charset="0"/>
              </a:rPr>
              <a:t> Augmentation d’espèces normalement proies des premiers (lézard </a:t>
            </a:r>
            <a:r>
              <a:rPr lang="fr-FR" altLang="fr-FR" sz="1400" dirty="0">
                <a:solidFill>
                  <a:srgbClr val="C00000"/>
                </a:solidFill>
                <a:latin typeface="Arial" panose="020B0604020202020204" pitchFamily="34" charset="0"/>
                <a:hlinkClick r:id="rId11" tooltip="Agamidae"/>
              </a:rPr>
              <a:t>agamidé</a:t>
            </a:r>
            <a:r>
              <a:rPr lang="fr-FR" altLang="fr-FR" sz="1400" dirty="0">
                <a:solidFill>
                  <a:srgbClr val="C00000"/>
                </a:solidFill>
                <a:latin typeface="Arial" panose="020B0604020202020204" pitchFamily="34" charset="0"/>
              </a:rPr>
              <a:t> </a:t>
            </a:r>
            <a:r>
              <a:rPr lang="fr-FR" altLang="fr-FR" sz="1400" i="1" dirty="0" err="1">
                <a:solidFill>
                  <a:srgbClr val="C00000"/>
                </a:solidFill>
                <a:latin typeface="Arial" panose="020B0604020202020204" pitchFamily="34" charset="0"/>
                <a:hlinkClick r:id="rId12" tooltip="Lophognathus gilberti"/>
              </a:rPr>
              <a:t>Lophognathus</a:t>
            </a:r>
            <a:r>
              <a:rPr lang="fr-FR" altLang="fr-FR" sz="1400" i="1" dirty="0">
                <a:solidFill>
                  <a:srgbClr val="C00000"/>
                </a:solidFill>
                <a:latin typeface="Arial" panose="020B0604020202020204" pitchFamily="34" charset="0"/>
                <a:hlinkClick r:id="rId12" tooltip="Lophognathus gilberti"/>
              </a:rPr>
              <a:t> </a:t>
            </a:r>
            <a:r>
              <a:rPr lang="fr-FR" altLang="fr-FR" sz="1400" i="1" dirty="0" err="1">
                <a:solidFill>
                  <a:srgbClr val="C00000"/>
                </a:solidFill>
                <a:latin typeface="Arial" panose="020B0604020202020204" pitchFamily="34" charset="0"/>
                <a:hlinkClick r:id="rId12" tooltip="Lophognathus gilberti"/>
              </a:rPr>
              <a:t>gilberti</a:t>
            </a:r>
            <a:r>
              <a:rPr lang="fr-FR" altLang="fr-FR" sz="1400" i="1" dirty="0">
                <a:solidFill>
                  <a:srgbClr val="C00000"/>
                </a:solidFill>
                <a:latin typeface="Arial" panose="020B0604020202020204" pitchFamily="34" charset="0"/>
              </a:rPr>
              <a:t> </a:t>
            </a:r>
            <a:r>
              <a:rPr lang="fr-FR" altLang="fr-FR" sz="1400" dirty="0">
                <a:solidFill>
                  <a:srgbClr val="C00000"/>
                </a:solidFill>
                <a:latin typeface="Arial" panose="020B0604020202020204" pitchFamily="34" charset="0"/>
              </a:rPr>
              <a:t>…).</a:t>
            </a:r>
          </a:p>
          <a:p>
            <a:pPr algn="just" eaLnBrk="1" hangingPunct="1">
              <a:spcBef>
                <a:spcPct val="0"/>
              </a:spcBef>
              <a:buFontTx/>
              <a:buNone/>
            </a:pPr>
            <a:endParaRPr lang="fr-FR" altLang="fr-FR" sz="1400" dirty="0">
              <a:solidFill>
                <a:srgbClr val="C00000"/>
              </a:solidFill>
              <a:latin typeface="Arial" panose="020B0604020202020204" pitchFamily="34" charset="0"/>
            </a:endParaRPr>
          </a:p>
          <a:p>
            <a:pPr algn="just" eaLnBrk="1" hangingPunct="1">
              <a:spcBef>
                <a:spcPct val="0"/>
              </a:spcBef>
              <a:buFont typeface="Wingdings" panose="05000000000000000000" pitchFamily="2" charset="2"/>
              <a:buChar char="Ø"/>
            </a:pPr>
            <a:r>
              <a:rPr lang="fr-FR" altLang="fr-FR" sz="1400" dirty="0">
                <a:solidFill>
                  <a:srgbClr val="C00000"/>
                </a:solidFill>
                <a:latin typeface="Arial" panose="020B0604020202020204" pitchFamily="34" charset="0"/>
              </a:rPr>
              <a:t> Au cause de la </a:t>
            </a:r>
            <a:r>
              <a:rPr lang="fr-FR" altLang="fr-FR" sz="1400" b="1" dirty="0">
                <a:solidFill>
                  <a:srgbClr val="C00000"/>
                </a:solidFill>
                <a:latin typeface="Arial" panose="020B0604020202020204" pitchFamily="34" charset="0"/>
              </a:rPr>
              <a:t>toxicité</a:t>
            </a:r>
            <a:r>
              <a:rPr lang="fr-FR" altLang="fr-FR" sz="1400" dirty="0">
                <a:solidFill>
                  <a:srgbClr val="C00000"/>
                </a:solidFill>
                <a:latin typeface="Arial" panose="020B0604020202020204" pitchFamily="34" charset="0"/>
              </a:rPr>
              <a:t> (venin) de ce crapaud pour les prédateurs potentiels.</a:t>
            </a:r>
          </a:p>
          <a:p>
            <a:pPr algn="just" eaLnBrk="1" hangingPunct="1">
              <a:spcBef>
                <a:spcPct val="0"/>
              </a:spcBef>
              <a:buFontTx/>
              <a:buNone/>
            </a:pPr>
            <a:r>
              <a:rPr lang="fr-FR" altLang="fr-FR" sz="1200" dirty="0">
                <a:solidFill>
                  <a:srgbClr val="7030A0"/>
                </a:solidFill>
                <a:latin typeface="Arial" panose="020B0604020202020204" pitchFamily="34" charset="0"/>
              </a:rPr>
              <a:t>Source : </a:t>
            </a:r>
            <a:r>
              <a:rPr lang="fr-FR" altLang="fr-FR" sz="1200" dirty="0">
                <a:solidFill>
                  <a:srgbClr val="7030A0"/>
                </a:solidFill>
                <a:latin typeface="Arial" panose="020B0604020202020204" pitchFamily="34" charset="0"/>
                <a:hlinkClick r:id="rId13"/>
              </a:rPr>
              <a:t>http://fr.wikipedia.org/wiki/Rhinella_marina</a:t>
            </a:r>
            <a:r>
              <a:rPr lang="fr-FR" altLang="fr-FR" sz="1200" dirty="0">
                <a:solidFill>
                  <a:srgbClr val="7030A0"/>
                </a:solidFill>
                <a:latin typeface="Arial" panose="020B0604020202020204" pitchFamily="34" charset="0"/>
              </a:rPr>
              <a:t> </a:t>
            </a:r>
          </a:p>
        </p:txBody>
      </p:sp>
      <p:pic>
        <p:nvPicPr>
          <p:cNvPr id="4" name="Image 4" descr="crapaud buffle_s.jpg">
            <a:extLst>
              <a:ext uri="{FF2B5EF4-FFF2-40B4-BE49-F238E27FC236}">
                <a16:creationId xmlns:a16="http://schemas.microsoft.com/office/drawing/2014/main" id="{40C6C472-2B09-45BF-8A79-8B83C07553C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924707" y="861994"/>
            <a:ext cx="14859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5">
            <a:extLst>
              <a:ext uri="{FF2B5EF4-FFF2-40B4-BE49-F238E27FC236}">
                <a16:creationId xmlns:a16="http://schemas.microsoft.com/office/drawing/2014/main" id="{EA413189-42B1-4C5D-8944-27E88CDAA764}"/>
              </a:ext>
            </a:extLst>
          </p:cNvPr>
          <p:cNvSpPr txBox="1">
            <a:spLocks noChangeArrowheads="1"/>
          </p:cNvSpPr>
          <p:nvPr/>
        </p:nvSpPr>
        <p:spPr bwMode="auto">
          <a:xfrm>
            <a:off x="9429134" y="1127451"/>
            <a:ext cx="1247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Crapaud buffle</a:t>
            </a:r>
          </a:p>
          <a:p>
            <a:pPr eaLnBrk="1" hangingPunct="1">
              <a:spcBef>
                <a:spcPct val="0"/>
              </a:spcBef>
              <a:buFontTx/>
              <a:buNone/>
            </a:pPr>
            <a:r>
              <a:rPr lang="fr-FR" altLang="fr-FR" sz="1200" i="1" dirty="0" err="1">
                <a:solidFill>
                  <a:srgbClr val="7030A0"/>
                </a:solidFill>
                <a:latin typeface="Arial" panose="020B0604020202020204" pitchFamily="34" charset="0"/>
              </a:rPr>
              <a:t>Rhinella</a:t>
            </a:r>
            <a:r>
              <a:rPr lang="fr-FR" altLang="fr-FR" sz="1200" i="1" dirty="0">
                <a:solidFill>
                  <a:srgbClr val="7030A0"/>
                </a:solidFill>
                <a:latin typeface="Arial" panose="020B0604020202020204" pitchFamily="34" charset="0"/>
              </a:rPr>
              <a:t> marina</a:t>
            </a:r>
          </a:p>
        </p:txBody>
      </p:sp>
      <p:pic>
        <p:nvPicPr>
          <p:cNvPr id="6" name="Image 6" descr="220px-Bufoinvasion.gif">
            <a:extLst>
              <a:ext uri="{FF2B5EF4-FFF2-40B4-BE49-F238E27FC236}">
                <a16:creationId xmlns:a16="http://schemas.microsoft.com/office/drawing/2014/main" id="{F96EF38A-5C3B-4662-9D27-4747B1E10FF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069158" y="1745008"/>
            <a:ext cx="2025389" cy="185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98013FD-0805-4735-8FCA-D78BB156AC70}"/>
              </a:ext>
            </a:extLst>
          </p:cNvPr>
          <p:cNvSpPr/>
          <p:nvPr/>
        </p:nvSpPr>
        <p:spPr>
          <a:xfrm>
            <a:off x="10230523" y="5443370"/>
            <a:ext cx="1785396" cy="830997"/>
          </a:xfrm>
          <a:prstGeom prst="rect">
            <a:avLst/>
          </a:prstGeom>
        </p:spPr>
        <p:txBody>
          <a:bodyPr wrap="square">
            <a:spAutoFit/>
          </a:bodyPr>
          <a:lstStyle/>
          <a:p>
            <a:pPr algn="ctr"/>
            <a:r>
              <a:rPr lang="fr-FR" sz="1200" dirty="0">
                <a:solidFill>
                  <a:srgbClr val="7030A0"/>
                </a:solidFill>
                <a:latin typeface="Arial" panose="020B0604020202020204" pitchFamily="34" charset="0"/>
              </a:rPr>
              <a:t>Invasion progressive de l'Australie par le Crapaud buffle. Source : Wikipedia.</a:t>
            </a:r>
            <a:endParaRPr lang="fr-FR" sz="1200" dirty="0">
              <a:solidFill>
                <a:srgbClr val="7030A0"/>
              </a:solidFill>
            </a:endParaRPr>
          </a:p>
        </p:txBody>
      </p:sp>
      <p:pic>
        <p:nvPicPr>
          <p:cNvPr id="9" name="Image 8">
            <a:extLst>
              <a:ext uri="{FF2B5EF4-FFF2-40B4-BE49-F238E27FC236}">
                <a16:creationId xmlns:a16="http://schemas.microsoft.com/office/drawing/2014/main" id="{E75EC3E0-B49D-4BB7-BBDF-0EE6D7071CF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69158" y="3639075"/>
            <a:ext cx="1930832" cy="1648701"/>
          </a:xfrm>
          <a:prstGeom prst="rect">
            <a:avLst/>
          </a:prstGeom>
        </p:spPr>
      </p:pic>
      <p:sp>
        <p:nvSpPr>
          <p:cNvPr id="10" name="Espace réservé du numéro de diapositive 1">
            <a:extLst>
              <a:ext uri="{FF2B5EF4-FFF2-40B4-BE49-F238E27FC236}">
                <a16:creationId xmlns:a16="http://schemas.microsoft.com/office/drawing/2014/main" id="{2481CA7B-9E5D-45DF-95BE-4B2B288B6DF0}"/>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76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7876463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74450FD-A012-49C6-AB0F-EEF07243118D}"/>
              </a:ext>
            </a:extLst>
          </p:cNvPr>
          <p:cNvSpPr>
            <a:spLocks noChangeArrowheads="1" noChangeShapeType="1" noTextEdit="1"/>
          </p:cNvSpPr>
          <p:nvPr/>
        </p:nvSpPr>
        <p:spPr bwMode="auto">
          <a:xfrm>
            <a:off x="1096776" y="201086"/>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3">
            <a:extLst>
              <a:ext uri="{FF2B5EF4-FFF2-40B4-BE49-F238E27FC236}">
                <a16:creationId xmlns:a16="http://schemas.microsoft.com/office/drawing/2014/main" id="{7D0E7B87-D6C5-4681-8696-0C191493701E}"/>
              </a:ext>
            </a:extLst>
          </p:cNvPr>
          <p:cNvSpPr>
            <a:spLocks noChangeArrowheads="1"/>
          </p:cNvSpPr>
          <p:nvPr/>
        </p:nvSpPr>
        <p:spPr bwMode="auto">
          <a:xfrm>
            <a:off x="250824" y="908051"/>
            <a:ext cx="11636375" cy="421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5. </a:t>
            </a:r>
            <a:r>
              <a:rPr lang="fr-FR" altLang="fr-FR" sz="1800" b="1" u="sng" dirty="0">
                <a:solidFill>
                  <a:srgbClr val="7030A0"/>
                </a:solidFill>
                <a:latin typeface="Arial" panose="020B0604020202020204" pitchFamily="34" charset="0"/>
              </a:rPr>
              <a:t>Lutte biologique (suite)</a:t>
            </a:r>
            <a:r>
              <a:rPr lang="fr-FR" altLang="fr-FR" sz="1800" b="1" dirty="0">
                <a:solidFill>
                  <a:srgbClr val="7030A0"/>
                </a:solidFill>
                <a:latin typeface="Arial" panose="020B0604020202020204" pitchFamily="34" charset="0"/>
              </a:rPr>
              <a:t> : </a:t>
            </a: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a:spcBef>
                <a:spcPct val="0"/>
              </a:spcBef>
              <a:buNone/>
            </a:pPr>
            <a:r>
              <a:rPr lang="fr-FR" altLang="fr-FR" sz="1800" b="1" dirty="0">
                <a:solidFill>
                  <a:srgbClr val="FF0000"/>
                </a:solidFill>
                <a:latin typeface="Arial" panose="020B0604020202020204" pitchFamily="34" charset="0"/>
              </a:rPr>
              <a:t>5.11. </a:t>
            </a:r>
            <a:r>
              <a:rPr lang="fr-FR" altLang="fr-FR" sz="1800" b="1" dirty="0">
                <a:solidFill>
                  <a:srgbClr val="C00000"/>
                </a:solidFill>
                <a:latin typeface="Arial" panose="020B0604020202020204" pitchFamily="34" charset="0"/>
              </a:rPr>
              <a:t>Echecs (suite et fin)</a:t>
            </a:r>
          </a:p>
          <a:p>
            <a:pPr algn="just">
              <a:spcBef>
                <a:spcPct val="0"/>
              </a:spcBef>
              <a:buNone/>
            </a:pPr>
            <a:endParaRPr lang="fr-FR" altLang="fr-FR" sz="1800" b="1" dirty="0">
              <a:solidFill>
                <a:srgbClr val="7030A0"/>
              </a:solidFill>
              <a:latin typeface="Arial" panose="020B0604020202020204" pitchFamily="34" charset="0"/>
            </a:endParaRPr>
          </a:p>
          <a:p>
            <a:pPr algn="just" eaLnBrk="1" hangingPunct="1">
              <a:spcBef>
                <a:spcPct val="0"/>
              </a:spcBef>
              <a:buFontTx/>
              <a:buNone/>
            </a:pPr>
            <a:r>
              <a:rPr lang="fr-FR" altLang="fr-FR" sz="1800" b="1" dirty="0">
                <a:solidFill>
                  <a:srgbClr val="7030A0"/>
                </a:solidFill>
                <a:latin typeface="Arial" panose="020B0604020202020204" pitchFamily="34" charset="0"/>
              </a:rPr>
              <a:t>Conclusions sur les échecs de la lutte biologique :</a:t>
            </a:r>
          </a:p>
          <a:p>
            <a:pPr algn="just" eaLnBrk="1" hangingPunct="1">
              <a:spcBef>
                <a:spcPct val="0"/>
              </a:spcBef>
              <a:buFontTx/>
              <a:buNone/>
            </a:pPr>
            <a:endParaRPr lang="fr-FR" altLang="fr-FR" sz="1800" b="1" dirty="0">
              <a:solidFill>
                <a:srgbClr val="7030A0"/>
              </a:solidFill>
              <a:latin typeface="Arial" panose="020B0604020202020204" pitchFamily="34" charset="0"/>
            </a:endParaRPr>
          </a:p>
          <a:p>
            <a:pPr algn="just" eaLnBrk="1" hangingPunct="1">
              <a:spcBef>
                <a:spcPct val="0"/>
              </a:spcBef>
            </a:pPr>
            <a:r>
              <a:rPr lang="fr-FR" altLang="fr-FR" sz="1800" dirty="0">
                <a:solidFill>
                  <a:srgbClr val="7030A0"/>
                </a:solidFill>
                <a:latin typeface="Arial" panose="020B0604020202020204" pitchFamily="34" charset="0"/>
              </a:rPr>
              <a:t> Les exemples d’échecs montrent que si une solution de lutte biologique a été mal étudiée et évaluée (au niveau de toutes ses conséquences potentielles), </a:t>
            </a:r>
            <a:r>
              <a:rPr lang="fr-FR" altLang="fr-FR" sz="1800" dirty="0">
                <a:solidFill>
                  <a:srgbClr val="FF0000"/>
                </a:solidFill>
                <a:latin typeface="Arial" panose="020B0604020202020204" pitchFamily="34" charset="0"/>
              </a:rPr>
              <a:t>son introduction dans une région donnée peut avoir des conséquences catastrophiques (pouvant causer des millions de $).</a:t>
            </a:r>
          </a:p>
          <a:p>
            <a:pPr algn="just" eaLnBrk="1" hangingPunct="1">
              <a:spcBef>
                <a:spcPct val="0"/>
              </a:spcBef>
            </a:pPr>
            <a:r>
              <a:rPr lang="fr-FR" altLang="fr-FR" sz="1800" dirty="0">
                <a:solidFill>
                  <a:srgbClr val="7030A0"/>
                </a:solidFill>
                <a:latin typeface="Arial" panose="020B0604020202020204" pitchFamily="34" charset="0"/>
              </a:rPr>
              <a:t> C’est donc une technique </a:t>
            </a:r>
            <a:r>
              <a:rPr lang="fr-FR" altLang="fr-FR" sz="1800" dirty="0">
                <a:solidFill>
                  <a:srgbClr val="FF0000"/>
                </a:solidFill>
                <a:latin typeface="Arial" panose="020B0604020202020204" pitchFamily="34" charset="0"/>
              </a:rPr>
              <a:t>potentiellement dangereuse, si est mal appliquée</a:t>
            </a:r>
            <a:r>
              <a:rPr lang="fr-FR" altLang="fr-FR" sz="1800" dirty="0">
                <a:solidFill>
                  <a:srgbClr val="7030A0"/>
                </a:solidFill>
                <a:latin typeface="Arial" panose="020B0604020202020204" pitchFamily="34" charset="0"/>
              </a:rPr>
              <a:t>, d’autant qu’elle est :</a:t>
            </a:r>
          </a:p>
          <a:p>
            <a:pPr algn="just" eaLnBrk="1" hangingPunct="1">
              <a:spcBef>
                <a:spcPct val="0"/>
              </a:spcBef>
              <a:buFont typeface="Wingdings" panose="05000000000000000000" pitchFamily="2" charset="2"/>
              <a:buChar char="Ø"/>
            </a:pPr>
            <a:r>
              <a:rPr lang="fr-FR" altLang="fr-FR" sz="1800" dirty="0">
                <a:solidFill>
                  <a:srgbClr val="7030A0"/>
                </a:solidFill>
                <a:latin typeface="Arial" panose="020B0604020202020204" pitchFamily="34" charset="0"/>
              </a:rPr>
              <a:t> complexe,</a:t>
            </a:r>
          </a:p>
          <a:p>
            <a:pPr algn="just" eaLnBrk="1" hangingPunct="1">
              <a:spcBef>
                <a:spcPct val="0"/>
              </a:spcBef>
              <a:buFont typeface="Wingdings" panose="05000000000000000000" pitchFamily="2" charset="2"/>
              <a:buChar char="Ø"/>
            </a:pPr>
            <a:r>
              <a:rPr lang="fr-FR" altLang="fr-FR" sz="1800" dirty="0">
                <a:solidFill>
                  <a:srgbClr val="7030A0"/>
                </a:solidFill>
                <a:latin typeface="Arial" panose="020B0604020202020204" pitchFamily="34" charset="0"/>
              </a:rPr>
              <a:t> qu’elle nécessite une étude environnementale préliminaire très précise.</a:t>
            </a:r>
          </a:p>
          <a:p>
            <a:pPr algn="just" eaLnBrk="1" hangingPunct="1">
              <a:spcBef>
                <a:spcPct val="0"/>
              </a:spcBef>
              <a:buFont typeface="Wingdings" panose="05000000000000000000" pitchFamily="2" charset="2"/>
              <a:buChar char="Ø"/>
            </a:pPr>
            <a:r>
              <a:rPr lang="fr-FR" altLang="fr-FR" sz="1800" dirty="0">
                <a:solidFill>
                  <a:srgbClr val="7030A0"/>
                </a:solidFill>
                <a:latin typeface="Arial" panose="020B0604020202020204" pitchFamily="34" charset="0"/>
              </a:rPr>
              <a:t>nécessite des essais préliminaires en laboratoire fermé (en milieu clos).</a:t>
            </a:r>
          </a:p>
          <a:p>
            <a:pPr algn="just" eaLnBrk="1" hangingPunct="1">
              <a:spcBef>
                <a:spcPct val="0"/>
              </a:spcBef>
            </a:pPr>
            <a:r>
              <a:rPr lang="fr-FR" altLang="fr-FR" sz="1800" dirty="0">
                <a:solidFill>
                  <a:srgbClr val="7030A0"/>
                </a:solidFill>
                <a:latin typeface="Arial" panose="020B0604020202020204" pitchFamily="34" charset="0"/>
              </a:rPr>
              <a:t> </a:t>
            </a:r>
            <a:r>
              <a:rPr lang="fr-FR" altLang="fr-FR" sz="1800" dirty="0">
                <a:solidFill>
                  <a:srgbClr val="1C17ED"/>
                </a:solidFill>
                <a:latin typeface="Arial" panose="020B0604020202020204" pitchFamily="34" charset="0"/>
              </a:rPr>
              <a:t>Elle ne doit être donc mise en œuvres que par des agronomes spécialistes de la lutte biologique </a:t>
            </a:r>
            <a:r>
              <a:rPr lang="fr-FR" altLang="fr-FR" sz="1800" dirty="0">
                <a:solidFill>
                  <a:srgbClr val="7030A0"/>
                </a:solidFill>
                <a:latin typeface="Arial" panose="020B0604020202020204" pitchFamily="34" charset="0"/>
              </a:rPr>
              <a:t>(elle ne doit pas être placée en les mains de tout le monde).</a:t>
            </a:r>
          </a:p>
        </p:txBody>
      </p:sp>
      <p:sp>
        <p:nvSpPr>
          <p:cNvPr id="4" name="Espace réservé du numéro de diapositive 1">
            <a:extLst>
              <a:ext uri="{FF2B5EF4-FFF2-40B4-BE49-F238E27FC236}">
                <a16:creationId xmlns:a16="http://schemas.microsoft.com/office/drawing/2014/main" id="{D40B87FA-30D8-47C8-B9CA-F1BC614287E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77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207209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2D67235D-689A-4B74-B75B-5F52B36BAA64}"/>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3264BA09-F944-4600-9488-FDDED4E19F43}"/>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Rectangle 3">
            <a:extLst>
              <a:ext uri="{FF2B5EF4-FFF2-40B4-BE49-F238E27FC236}">
                <a16:creationId xmlns:a16="http://schemas.microsoft.com/office/drawing/2014/main" id="{D03C274C-9EFC-4EE2-AEE7-70C614B0D042}"/>
              </a:ext>
            </a:extLst>
          </p:cNvPr>
          <p:cNvSpPr/>
          <p:nvPr/>
        </p:nvSpPr>
        <p:spPr>
          <a:xfrm>
            <a:off x="0" y="1170680"/>
            <a:ext cx="2622513" cy="369332"/>
          </a:xfrm>
          <a:prstGeom prst="rect">
            <a:avLst/>
          </a:prstGeom>
        </p:spPr>
        <p:txBody>
          <a:bodyPr wrap="none">
            <a:spAutoFit/>
          </a:bodyPr>
          <a:lstStyle/>
          <a:p>
            <a:pPr marL="91440" eaLnBrk="0" fontAlgn="base" hangingPunct="0">
              <a:spcAft>
                <a:spcPts val="0"/>
              </a:spcAft>
            </a:pPr>
            <a:r>
              <a:rPr lang="fr-FR" b="1" spc="15" dirty="0">
                <a:solidFill>
                  <a:srgbClr val="7030A0"/>
                </a:solidFill>
                <a:latin typeface="Arial" panose="020B0604020202020204" pitchFamily="34" charset="0"/>
                <a:ea typeface="Times New Roman" panose="02020603050405020304" pitchFamily="18" charset="0"/>
              </a:rPr>
              <a:t>5.12. </a:t>
            </a:r>
            <a:r>
              <a:rPr lang="fr-FR" altLang="fr-FR" dirty="0">
                <a:solidFill>
                  <a:srgbClr val="7030A0"/>
                </a:solidFill>
                <a:latin typeface="Arial" panose="020B0604020202020204" pitchFamily="34" charset="0"/>
              </a:rPr>
              <a:t>« </a:t>
            </a:r>
            <a:r>
              <a:rPr lang="fr-FR" altLang="fr-FR" b="1" i="1" dirty="0">
                <a:solidFill>
                  <a:srgbClr val="7030A0"/>
                </a:solidFill>
                <a:latin typeface="Arial" panose="020B0604020202020204" pitchFamily="34" charset="0"/>
              </a:rPr>
              <a:t>Biopesticide</a:t>
            </a:r>
            <a:r>
              <a:rPr lang="fr-FR" altLang="fr-FR" dirty="0">
                <a:solidFill>
                  <a:srgbClr val="7030A0"/>
                </a:solidFill>
                <a:latin typeface="Arial" panose="020B0604020202020204" pitchFamily="34" charset="0"/>
              </a:rPr>
              <a:t> »</a:t>
            </a:r>
            <a:endParaRPr lang="fr-FR" b="1" i="1" spc="15" dirty="0">
              <a:solidFill>
                <a:srgbClr val="7030A0"/>
              </a:solidFill>
              <a:latin typeface="Arial" panose="020B0604020202020204" pitchFamily="34" charset="0"/>
              <a:ea typeface="Times New Roman" panose="02020603050405020304" pitchFamily="18" charset="0"/>
            </a:endParaRPr>
          </a:p>
        </p:txBody>
      </p:sp>
      <p:sp>
        <p:nvSpPr>
          <p:cNvPr id="5" name="Rectangle 4">
            <a:extLst>
              <a:ext uri="{FF2B5EF4-FFF2-40B4-BE49-F238E27FC236}">
                <a16:creationId xmlns:a16="http://schemas.microsoft.com/office/drawing/2014/main" id="{DFC07AA9-179D-4718-9C38-1EA707E0DEC4}"/>
              </a:ext>
            </a:extLst>
          </p:cNvPr>
          <p:cNvSpPr/>
          <p:nvPr/>
        </p:nvSpPr>
        <p:spPr>
          <a:xfrm>
            <a:off x="193637" y="1690165"/>
            <a:ext cx="7519595" cy="2308324"/>
          </a:xfrm>
          <a:prstGeom prst="rect">
            <a:avLst/>
          </a:prstGeom>
        </p:spPr>
        <p:txBody>
          <a:bodyPr wrap="square">
            <a:spAutoFit/>
          </a:bodyPr>
          <a:lstStyle/>
          <a:p>
            <a:pPr algn="just">
              <a:spcBef>
                <a:spcPct val="0"/>
              </a:spcBef>
            </a:pPr>
            <a:r>
              <a:rPr lang="fr-FR" altLang="fr-FR" dirty="0">
                <a:solidFill>
                  <a:srgbClr val="7030A0"/>
                </a:solidFill>
                <a:latin typeface="Arial" panose="020B0604020202020204" pitchFamily="34" charset="0"/>
              </a:rPr>
              <a:t>Les « </a:t>
            </a:r>
            <a:r>
              <a:rPr lang="fr-FR" altLang="fr-FR" b="1" i="1" dirty="0">
                <a:solidFill>
                  <a:srgbClr val="7030A0"/>
                </a:solidFill>
                <a:latin typeface="Arial" panose="020B0604020202020204" pitchFamily="34" charset="0"/>
              </a:rPr>
              <a:t>Biopesticide</a:t>
            </a:r>
            <a:r>
              <a:rPr lang="fr-FR" altLang="fr-FR" dirty="0">
                <a:solidFill>
                  <a:srgbClr val="7030A0"/>
                </a:solidFill>
                <a:latin typeface="Arial" panose="020B0604020202020204" pitchFamily="34" charset="0"/>
              </a:rPr>
              <a:t> » sont aussi bien des organismes vivants que des substances inertes d’origine biologique, ou encore des produits phytosanitaires dits « </a:t>
            </a:r>
            <a:r>
              <a:rPr lang="fr-FR" altLang="fr-FR" b="1" i="1" dirty="0">
                <a:solidFill>
                  <a:srgbClr val="7030A0"/>
                </a:solidFill>
                <a:latin typeface="Arial" panose="020B0604020202020204" pitchFamily="34" charset="0"/>
              </a:rPr>
              <a:t>biocompatibles</a:t>
            </a:r>
            <a:r>
              <a:rPr lang="fr-FR" altLang="fr-FR" dirty="0">
                <a:solidFill>
                  <a:srgbClr val="7030A0"/>
                </a:solidFill>
                <a:latin typeface="Arial" panose="020B0604020202020204" pitchFamily="34" charset="0"/>
              </a:rPr>
              <a:t> », substances actives vivantes ou inertes d'origine biologique ou non, qui peuvent être employées en lutte intégrée [ou biologique].</a:t>
            </a:r>
          </a:p>
          <a:p>
            <a:pPr algn="just">
              <a:spcBef>
                <a:spcPct val="0"/>
              </a:spcBef>
            </a:pPr>
            <a:endParaRPr lang="fr-FR" altLang="fr-FR" dirty="0">
              <a:solidFill>
                <a:srgbClr val="7030A0"/>
              </a:solidFill>
              <a:latin typeface="Arial" panose="020B0604020202020204" pitchFamily="34" charset="0"/>
            </a:endParaRPr>
          </a:p>
          <a:p>
            <a:pPr algn="just">
              <a:spcBef>
                <a:spcPct val="0"/>
              </a:spcBef>
            </a:pPr>
            <a:r>
              <a:rPr lang="fr-FR" altLang="fr-FR" i="1" dirty="0">
                <a:solidFill>
                  <a:srgbClr val="0070C0"/>
                </a:solidFill>
                <a:latin typeface="Arial" panose="020B0604020202020204" pitchFamily="34" charset="0"/>
              </a:rPr>
              <a:t>Pesticide</a:t>
            </a:r>
            <a:r>
              <a:rPr lang="fr-FR" altLang="fr-FR" dirty="0">
                <a:solidFill>
                  <a:srgbClr val="0070C0"/>
                </a:solidFill>
                <a:latin typeface="Arial" panose="020B0604020202020204" pitchFamily="34" charset="0"/>
              </a:rPr>
              <a:t> efficace sur un organisme nuisible ciblé </a:t>
            </a:r>
            <a:r>
              <a:rPr lang="fr-FR" altLang="fr-FR" i="1" dirty="0">
                <a:solidFill>
                  <a:srgbClr val="0070C0"/>
                </a:solidFill>
                <a:latin typeface="Arial" panose="020B0604020202020204" pitchFamily="34" charset="0"/>
              </a:rPr>
              <a:t>tout</a:t>
            </a:r>
            <a:r>
              <a:rPr lang="fr-FR" altLang="fr-FR" dirty="0">
                <a:solidFill>
                  <a:srgbClr val="0070C0"/>
                </a:solidFill>
                <a:latin typeface="Arial" panose="020B0604020202020204" pitchFamily="34" charset="0"/>
              </a:rPr>
              <a:t> </a:t>
            </a:r>
            <a:r>
              <a:rPr lang="fr-FR" altLang="fr-FR" i="1" dirty="0">
                <a:solidFill>
                  <a:srgbClr val="0070C0"/>
                </a:solidFill>
                <a:latin typeface="Arial" panose="020B0604020202020204" pitchFamily="34" charset="0"/>
              </a:rPr>
              <a:t>en étant moins nocif aux ennemis naturels </a:t>
            </a:r>
            <a:r>
              <a:rPr lang="fr-FR" altLang="fr-FR" dirty="0">
                <a:solidFill>
                  <a:srgbClr val="0070C0"/>
                </a:solidFill>
                <a:latin typeface="Arial" panose="020B0604020202020204" pitchFamily="34" charset="0"/>
              </a:rPr>
              <a:t>[que les pesticides classiques].</a:t>
            </a:r>
          </a:p>
        </p:txBody>
      </p:sp>
      <p:pic>
        <p:nvPicPr>
          <p:cNvPr id="6" name="Image 4" descr="explication-nematode-anti-limace.jpg">
            <a:extLst>
              <a:ext uri="{FF2B5EF4-FFF2-40B4-BE49-F238E27FC236}">
                <a16:creationId xmlns:a16="http://schemas.microsoft.com/office/drawing/2014/main" id="{168E821E-21BD-4CCC-A76A-838BCECCAA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9862" y="1503946"/>
            <a:ext cx="440213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5">
            <a:extLst>
              <a:ext uri="{FF2B5EF4-FFF2-40B4-BE49-F238E27FC236}">
                <a16:creationId xmlns:a16="http://schemas.microsoft.com/office/drawing/2014/main" id="{ADA16A10-5014-4FB7-AEBE-651DE6678BCE}"/>
              </a:ext>
            </a:extLst>
          </p:cNvPr>
          <p:cNvSpPr txBox="1">
            <a:spLocks noChangeArrowheads="1"/>
          </p:cNvSpPr>
          <p:nvPr/>
        </p:nvSpPr>
        <p:spPr bwMode="auto">
          <a:xfrm>
            <a:off x="7539038" y="5861633"/>
            <a:ext cx="46529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Utilisation des vers microscopiques nématodes contre les limaces.</a:t>
            </a:r>
          </a:p>
        </p:txBody>
      </p:sp>
      <p:sp>
        <p:nvSpPr>
          <p:cNvPr id="8" name="Rectangle 7">
            <a:extLst>
              <a:ext uri="{FF2B5EF4-FFF2-40B4-BE49-F238E27FC236}">
                <a16:creationId xmlns:a16="http://schemas.microsoft.com/office/drawing/2014/main" id="{42C78411-AF76-4195-89D0-BC99C601EB13}"/>
              </a:ext>
            </a:extLst>
          </p:cNvPr>
          <p:cNvSpPr/>
          <p:nvPr/>
        </p:nvSpPr>
        <p:spPr>
          <a:xfrm>
            <a:off x="193637" y="4385119"/>
            <a:ext cx="7345401" cy="1754326"/>
          </a:xfrm>
          <a:prstGeom prst="rect">
            <a:avLst/>
          </a:prstGeom>
        </p:spPr>
        <p:txBody>
          <a:bodyPr wrap="square">
            <a:spAutoFit/>
          </a:bodyPr>
          <a:lstStyle/>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à base de </a:t>
            </a:r>
            <a:r>
              <a:rPr lang="fr-FR" altLang="fr-FR" b="1" dirty="0">
                <a:solidFill>
                  <a:srgbClr val="7030A0"/>
                </a:solidFill>
                <a:latin typeface="Arial" panose="020B0604020202020204" pitchFamily="34" charset="0"/>
              </a:rPr>
              <a:t>bactéries</a:t>
            </a:r>
            <a:r>
              <a:rPr lang="fr-FR" altLang="fr-FR" dirty="0">
                <a:solidFill>
                  <a:srgbClr val="7030A0"/>
                </a:solidFill>
                <a:latin typeface="Arial" panose="020B0604020202020204" pitchFamily="34" charset="0"/>
              </a:rPr>
              <a:t>, </a:t>
            </a:r>
            <a:r>
              <a:rPr lang="fr-FR" altLang="fr-FR" b="1" dirty="0">
                <a:solidFill>
                  <a:srgbClr val="7030A0"/>
                </a:solidFill>
                <a:latin typeface="Arial" panose="020B0604020202020204" pitchFamily="34" charset="0"/>
              </a:rPr>
              <a:t>champignons</a:t>
            </a:r>
            <a:r>
              <a:rPr lang="fr-FR" altLang="fr-FR" dirty="0">
                <a:solidFill>
                  <a:srgbClr val="7030A0"/>
                </a:solidFill>
                <a:latin typeface="Arial" panose="020B0604020202020204" pitchFamily="34" charset="0"/>
              </a:rPr>
              <a:t>, </a:t>
            </a:r>
            <a:r>
              <a:rPr lang="fr-FR" altLang="fr-FR" b="1" dirty="0">
                <a:solidFill>
                  <a:srgbClr val="7030A0"/>
                </a:solidFill>
                <a:latin typeface="Arial" panose="020B0604020202020204" pitchFamily="34" charset="0"/>
              </a:rPr>
              <a:t>virus</a:t>
            </a:r>
            <a:r>
              <a:rPr lang="fr-FR" altLang="fr-FR" dirty="0">
                <a:solidFill>
                  <a:srgbClr val="7030A0"/>
                </a:solidFill>
                <a:latin typeface="Arial" panose="020B0604020202020204" pitchFamily="34" charset="0"/>
              </a:rPr>
              <a:t>, </a:t>
            </a:r>
            <a:r>
              <a:rPr lang="fr-FR" altLang="fr-FR" b="1" dirty="0">
                <a:solidFill>
                  <a:srgbClr val="7030A0"/>
                </a:solidFill>
                <a:latin typeface="Arial" panose="020B0604020202020204" pitchFamily="34" charset="0"/>
              </a:rPr>
              <a:t>nématodes</a:t>
            </a:r>
            <a:r>
              <a:rPr lang="fr-FR" altLang="fr-FR" dirty="0">
                <a:solidFill>
                  <a:srgbClr val="7030A0"/>
                </a:solidFill>
                <a:latin typeface="Arial" panose="020B0604020202020204" pitchFamily="34" charset="0"/>
              </a:rPr>
              <a:t> et d’</a:t>
            </a:r>
            <a:r>
              <a:rPr lang="fr-FR" altLang="fr-FR" b="1" dirty="0">
                <a:solidFill>
                  <a:srgbClr val="7030A0"/>
                </a:solidFill>
                <a:latin typeface="Arial" panose="020B0604020202020204" pitchFamily="34" charset="0"/>
              </a:rPr>
              <a:t>extraits de plantes</a:t>
            </a:r>
            <a:r>
              <a:rPr lang="fr-FR" altLang="fr-FR" dirty="0">
                <a:solidFill>
                  <a:srgbClr val="7030A0"/>
                </a:solidFill>
                <a:latin typeface="Arial" panose="020B0604020202020204" pitchFamily="34" charset="0"/>
              </a:rPr>
              <a:t>. </a:t>
            </a: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En général compatibles avec des méthodes de lutte biologique classiques (ex. lâchers de prédateurs ou de parasites).</a:t>
            </a: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 </a:t>
            </a:r>
            <a:r>
              <a:rPr lang="fr-FR" altLang="fr-FR" dirty="0">
                <a:solidFill>
                  <a:srgbClr val="FF0000"/>
                </a:solidFill>
                <a:latin typeface="Arial" panose="020B0604020202020204" pitchFamily="34" charset="0"/>
              </a:rPr>
              <a:t>Mais il peuvent avoir des effets néfastes sur les organismes utiles</a:t>
            </a:r>
            <a:r>
              <a:rPr lang="fr-FR" altLang="fr-FR" dirty="0">
                <a:solidFill>
                  <a:srgbClr val="7030A0"/>
                </a:solidFill>
                <a:latin typeface="Arial" panose="020B0604020202020204" pitchFamily="34" charset="0"/>
              </a:rPr>
              <a:t>.</a:t>
            </a: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 Plus complexes à utiliser que les pesticides.</a:t>
            </a:r>
            <a:endParaRPr lang="fr-FR" altLang="fr-FR" b="1" dirty="0">
              <a:solidFill>
                <a:srgbClr val="7030A0"/>
              </a:solidFill>
              <a:latin typeface="Arial" panose="020B0604020202020204" pitchFamily="34" charset="0"/>
            </a:endParaRPr>
          </a:p>
        </p:txBody>
      </p:sp>
      <p:sp>
        <p:nvSpPr>
          <p:cNvPr id="9" name="Espace réservé du numéro de diapositive 1">
            <a:extLst>
              <a:ext uri="{FF2B5EF4-FFF2-40B4-BE49-F238E27FC236}">
                <a16:creationId xmlns:a16="http://schemas.microsoft.com/office/drawing/2014/main" id="{07B85471-4C9D-43FB-A4D7-4495B146404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78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1839945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2D67235D-689A-4B74-B75B-5F52B36BAA64}"/>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3264BA09-F944-4600-9488-FDDED4E19F43}"/>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Rectangle 3">
            <a:extLst>
              <a:ext uri="{FF2B5EF4-FFF2-40B4-BE49-F238E27FC236}">
                <a16:creationId xmlns:a16="http://schemas.microsoft.com/office/drawing/2014/main" id="{D03C274C-9EFC-4EE2-AEE7-70C614B0D042}"/>
              </a:ext>
            </a:extLst>
          </p:cNvPr>
          <p:cNvSpPr/>
          <p:nvPr/>
        </p:nvSpPr>
        <p:spPr>
          <a:xfrm>
            <a:off x="0" y="1170680"/>
            <a:ext cx="3392595" cy="369332"/>
          </a:xfrm>
          <a:prstGeom prst="rect">
            <a:avLst/>
          </a:prstGeom>
        </p:spPr>
        <p:txBody>
          <a:bodyPr wrap="none">
            <a:spAutoFit/>
          </a:bodyPr>
          <a:lstStyle/>
          <a:p>
            <a:pPr marL="91440" eaLnBrk="0" fontAlgn="base" hangingPunct="0">
              <a:spcAft>
                <a:spcPts val="0"/>
              </a:spcAft>
            </a:pPr>
            <a:r>
              <a:rPr lang="fr-FR" b="1" spc="15" dirty="0">
                <a:solidFill>
                  <a:srgbClr val="7030A0"/>
                </a:solidFill>
                <a:latin typeface="Arial" panose="020B0604020202020204" pitchFamily="34" charset="0"/>
                <a:ea typeface="Times New Roman" panose="02020603050405020304" pitchFamily="18" charset="0"/>
              </a:rPr>
              <a:t>5.12. </a:t>
            </a:r>
            <a:r>
              <a:rPr lang="fr-FR" altLang="fr-FR" dirty="0">
                <a:solidFill>
                  <a:srgbClr val="7030A0"/>
                </a:solidFill>
                <a:latin typeface="Arial" panose="020B0604020202020204" pitchFamily="34" charset="0"/>
              </a:rPr>
              <a:t>« </a:t>
            </a:r>
            <a:r>
              <a:rPr lang="fr-FR" altLang="fr-FR" b="1" i="1" dirty="0">
                <a:solidFill>
                  <a:srgbClr val="7030A0"/>
                </a:solidFill>
                <a:latin typeface="Arial" panose="020B0604020202020204" pitchFamily="34" charset="0"/>
              </a:rPr>
              <a:t>Biopesticide</a:t>
            </a:r>
            <a:r>
              <a:rPr lang="fr-FR" altLang="fr-FR" dirty="0">
                <a:solidFill>
                  <a:srgbClr val="7030A0"/>
                </a:solidFill>
                <a:latin typeface="Arial" panose="020B0604020202020204" pitchFamily="34" charset="0"/>
              </a:rPr>
              <a:t> » </a:t>
            </a:r>
            <a:r>
              <a:rPr lang="fr-FR" b="1" spc="15" dirty="0">
                <a:solidFill>
                  <a:srgbClr val="7030A0"/>
                </a:solidFill>
                <a:latin typeface="Arial" panose="020B0604020202020204" pitchFamily="34" charset="0"/>
                <a:ea typeface="Times New Roman" panose="02020603050405020304" pitchFamily="18" charset="0"/>
              </a:rPr>
              <a:t>(suite)</a:t>
            </a:r>
            <a:endParaRPr lang="fr-FR" b="1" i="1" spc="15" dirty="0">
              <a:solidFill>
                <a:srgbClr val="7030A0"/>
              </a:solidFill>
              <a:latin typeface="Arial" panose="020B060402020202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83465EBB-7D9A-41FF-97E1-98E87B44116A}"/>
              </a:ext>
            </a:extLst>
          </p:cNvPr>
          <p:cNvSpPr/>
          <p:nvPr/>
        </p:nvSpPr>
        <p:spPr>
          <a:xfrm>
            <a:off x="93213" y="1690164"/>
            <a:ext cx="11826259" cy="4985980"/>
          </a:xfrm>
          <a:prstGeom prst="rect">
            <a:avLst/>
          </a:prstGeom>
        </p:spPr>
        <p:txBody>
          <a:bodyPr wrap="square">
            <a:spAutoFit/>
          </a:bodyPr>
          <a:lstStyle/>
          <a:p>
            <a:pPr>
              <a:spcBef>
                <a:spcPct val="0"/>
              </a:spcBef>
            </a:pPr>
            <a:r>
              <a:rPr lang="fr-FR" altLang="fr-FR" b="1" dirty="0">
                <a:solidFill>
                  <a:srgbClr val="7030A0"/>
                </a:solidFill>
                <a:latin typeface="Arial" panose="020B0604020202020204" pitchFamily="34" charset="0"/>
              </a:rPr>
              <a:t>Qualité d’un biopesticide</a:t>
            </a:r>
          </a:p>
          <a:p>
            <a:pPr>
              <a:spcBef>
                <a:spcPct val="0"/>
              </a:spcBef>
            </a:pPr>
            <a:endParaRPr lang="fr-FR" altLang="fr-FR" dirty="0">
              <a:solidFill>
                <a:srgbClr val="7030A0"/>
              </a:solidFill>
              <a:latin typeface="Arial" panose="020B0604020202020204" pitchFamily="34" charset="0"/>
            </a:endParaRPr>
          </a:p>
          <a:p>
            <a:pPr>
              <a:spcBef>
                <a:spcPct val="0"/>
              </a:spcBef>
            </a:pPr>
            <a:r>
              <a:rPr lang="fr-FR" altLang="fr-FR" dirty="0">
                <a:solidFill>
                  <a:srgbClr val="7030A0"/>
                </a:solidFill>
                <a:latin typeface="Arial" panose="020B0604020202020204" pitchFamily="34" charset="0"/>
              </a:rPr>
              <a:t>Un bon biopesticide doit respecter un certain nombre de qualités :</a:t>
            </a:r>
          </a:p>
          <a:p>
            <a:pPr algn="just">
              <a:spcBef>
                <a:spcPct val="0"/>
              </a:spcBef>
            </a:pPr>
            <a:endParaRPr lang="fr-FR" altLang="fr-FR" dirty="0">
              <a:solidFill>
                <a:srgbClr val="7030A0"/>
              </a:solidFill>
              <a:latin typeface="Arial" panose="020B0604020202020204" pitchFamily="34" charset="0"/>
            </a:endParaRP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être efficace en très petite quantité;</a:t>
            </a: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se décomposer rapidement dans la nature et à la lumière (</a:t>
            </a:r>
            <a:r>
              <a:rPr lang="fr-FR" altLang="fr-FR" dirty="0" err="1">
                <a:solidFill>
                  <a:srgbClr val="7030A0"/>
                </a:solidFill>
                <a:latin typeface="Arial" panose="020B0604020202020204" pitchFamily="34" charset="0"/>
              </a:rPr>
              <a:t>photolabile</a:t>
            </a:r>
            <a:r>
              <a:rPr lang="fr-FR" altLang="fr-FR" dirty="0">
                <a:solidFill>
                  <a:srgbClr val="7030A0"/>
                </a:solidFill>
                <a:latin typeface="Arial" panose="020B0604020202020204" pitchFamily="34" charset="0"/>
              </a:rPr>
              <a:t>);</a:t>
            </a: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être, de façon habituelle et par sa nature, moins toxique que les produits chimiques de synthèse;</a:t>
            </a: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en lutte intégrée, conduire à une forte diminution de l'utilisation des pesticides chimiques alors que les rendements agricoles demeurent élevé;</a:t>
            </a:r>
          </a:p>
          <a:p>
            <a:pPr marL="285750" indent="-285750" algn="just">
              <a:spcBef>
                <a:spcPct val="0"/>
              </a:spcBef>
              <a:buFont typeface="Arial" panose="020B0604020202020204" pitchFamily="34" charset="0"/>
              <a:buChar char="•"/>
            </a:pPr>
            <a:r>
              <a:rPr lang="fr-FR" altLang="fr-FR" dirty="0">
                <a:solidFill>
                  <a:srgbClr val="7030A0"/>
                </a:solidFill>
                <a:latin typeface="Arial" panose="020B0604020202020204" pitchFamily="34" charset="0"/>
              </a:rPr>
              <a:t>pouvoir répondre favorablement aux nombreux cas de résistance des insectes aux pesticides chimiques de synthèse.</a:t>
            </a:r>
          </a:p>
          <a:p>
            <a:pPr algn="just">
              <a:spcBef>
                <a:spcPct val="0"/>
              </a:spcBef>
            </a:pPr>
            <a:endParaRPr lang="fr-FR" altLang="fr-FR" sz="1200" dirty="0">
              <a:solidFill>
                <a:srgbClr val="7030A0"/>
              </a:solidFill>
              <a:latin typeface="Arial" panose="020B0604020202020204" pitchFamily="34" charset="0"/>
            </a:endParaRPr>
          </a:p>
          <a:p>
            <a:pPr algn="just">
              <a:spcBef>
                <a:spcPct val="0"/>
              </a:spcBef>
            </a:pPr>
            <a:r>
              <a:rPr lang="fr-FR" altLang="fr-FR" sz="1200" u="sng" dirty="0">
                <a:solidFill>
                  <a:srgbClr val="7030A0"/>
                </a:solidFill>
                <a:latin typeface="Arial" panose="020B0604020202020204" pitchFamily="34" charset="0"/>
              </a:rPr>
              <a:t>Note</a:t>
            </a:r>
            <a:r>
              <a:rPr lang="fr-FR" altLang="fr-FR" sz="1200" dirty="0">
                <a:solidFill>
                  <a:srgbClr val="7030A0"/>
                </a:solidFill>
                <a:latin typeface="Arial" panose="020B0604020202020204" pitchFamily="34" charset="0"/>
              </a:rPr>
              <a:t> : certaines plantes _ dont sont extraits des biopesticides (neem …) _ ne connaissant que peu de ravageurs, on peut envisager qu’un phénomène de résistance ne se manifestera pas aussi rapidement qu’avec des pesticides de synthèse.</a:t>
            </a:r>
          </a:p>
          <a:p>
            <a:pPr algn="just">
              <a:spcBef>
                <a:spcPct val="0"/>
              </a:spcBef>
            </a:pPr>
            <a:r>
              <a:rPr lang="fr-FR" altLang="fr-FR" sz="1200" dirty="0">
                <a:solidFill>
                  <a:srgbClr val="7030A0"/>
                </a:solidFill>
                <a:latin typeface="Arial" panose="020B0604020202020204" pitchFamily="34" charset="0"/>
              </a:rPr>
              <a:t>Ces biopesticides sont en général moins persistants dans le milieu naturels que les pesticides de synthèses actuels.</a:t>
            </a:r>
          </a:p>
          <a:p>
            <a:pPr algn="just">
              <a:spcBef>
                <a:spcPct val="0"/>
              </a:spcBef>
            </a:pPr>
            <a:endParaRPr lang="fr-FR" altLang="fr-FR" sz="1200" dirty="0">
              <a:solidFill>
                <a:srgbClr val="7030A0"/>
              </a:solidFill>
              <a:latin typeface="Arial" panose="020B0604020202020204" pitchFamily="34" charset="0"/>
            </a:endParaRPr>
          </a:p>
          <a:p>
            <a:pPr algn="just">
              <a:spcBef>
                <a:spcPct val="0"/>
              </a:spcBef>
            </a:pPr>
            <a:r>
              <a:rPr lang="fr-FR" altLang="fr-FR" sz="1200" u="sng" dirty="0">
                <a:solidFill>
                  <a:srgbClr val="7030A0"/>
                </a:solidFill>
                <a:latin typeface="Arial" panose="020B0604020202020204" pitchFamily="34" charset="0"/>
              </a:rPr>
              <a:t>Exemple de plantes biopesticides</a:t>
            </a:r>
            <a:r>
              <a:rPr lang="fr-FR" altLang="fr-FR" sz="1200" dirty="0">
                <a:solidFill>
                  <a:srgbClr val="7030A0"/>
                </a:solidFill>
                <a:latin typeface="Arial" panose="020B0604020202020204" pitchFamily="34" charset="0"/>
              </a:rPr>
              <a:t> : </a:t>
            </a:r>
          </a:p>
          <a:p>
            <a:pPr algn="just">
              <a:spcBef>
                <a:spcPct val="0"/>
              </a:spcBef>
            </a:pPr>
            <a:r>
              <a:rPr lang="fr-FR" altLang="fr-FR" sz="1200" dirty="0">
                <a:solidFill>
                  <a:srgbClr val="7030A0"/>
                </a:solidFill>
                <a:latin typeface="Arial" panose="020B0604020202020204" pitchFamily="34" charset="0"/>
              </a:rPr>
              <a:t>neem ou margousier, tabac, chrysanthèmes pyrèthre de Dalmatie </a:t>
            </a:r>
            <a:r>
              <a:rPr lang="fr-FR" altLang="fr-FR" sz="1200" i="1" dirty="0" err="1">
                <a:solidFill>
                  <a:srgbClr val="7030A0"/>
                </a:solidFill>
                <a:latin typeface="Arial" panose="020B0604020202020204" pitchFamily="34" charset="0"/>
              </a:rPr>
              <a:t>Tanacetum</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cinerariifolium</a:t>
            </a:r>
            <a:r>
              <a:rPr lang="fr-FR" altLang="fr-FR" sz="1200" i="1" dirty="0">
                <a:solidFill>
                  <a:srgbClr val="7030A0"/>
                </a:solidFill>
                <a:latin typeface="Arial" panose="020B0604020202020204" pitchFamily="34" charset="0"/>
              </a:rPr>
              <a:t> et </a:t>
            </a:r>
            <a:r>
              <a:rPr lang="fr-FR" altLang="fr-FR" sz="1200" i="1" dirty="0" err="1">
                <a:solidFill>
                  <a:srgbClr val="7030A0"/>
                </a:solidFill>
                <a:latin typeface="Arial" panose="020B0604020202020204" pitchFamily="34" charset="0"/>
              </a:rPr>
              <a:t>Chrysanthemum</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coccineum</a:t>
            </a:r>
            <a:r>
              <a:rPr lang="fr-FR" altLang="fr-FR" sz="1200" i="1"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rPr>
              <a:t>(d’où est tiré la substance </a:t>
            </a:r>
            <a:r>
              <a:rPr lang="fr-FR" altLang="fr-FR" sz="1200" dirty="0" err="1">
                <a:solidFill>
                  <a:srgbClr val="7030A0"/>
                </a:solidFill>
                <a:latin typeface="Arial" panose="020B0604020202020204" pitchFamily="34" charset="0"/>
              </a:rPr>
              <a:t>bio-pesticide</a:t>
            </a:r>
            <a:r>
              <a:rPr lang="fr-FR" altLang="fr-FR" sz="1200" dirty="0">
                <a:solidFill>
                  <a:srgbClr val="7030A0"/>
                </a:solidFill>
                <a:latin typeface="Arial" panose="020B0604020202020204" pitchFamily="34" charset="0"/>
              </a:rPr>
              <a:t>, la </a:t>
            </a:r>
            <a:r>
              <a:rPr lang="fr-FR" altLang="fr-FR" sz="1200" b="1" dirty="0">
                <a:solidFill>
                  <a:srgbClr val="7030A0"/>
                </a:solidFill>
                <a:latin typeface="Arial" panose="020B0604020202020204" pitchFamily="34" charset="0"/>
              </a:rPr>
              <a:t>pyrèthre</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rPr>
              <a:t>Roten</a:t>
            </a:r>
            <a:r>
              <a:rPr lang="fr-FR" altLang="fr-FR" sz="1200"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Paraderris</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elliptica</a:t>
            </a:r>
            <a:r>
              <a:rPr lang="fr-FR" altLang="fr-FR" sz="1200" dirty="0">
                <a:solidFill>
                  <a:srgbClr val="7030A0"/>
                </a:solidFill>
                <a:latin typeface="Arial" panose="020B0604020202020204" pitchFamily="34" charset="0"/>
              </a:rPr>
              <a:t>)  (d’où est tiré la </a:t>
            </a:r>
            <a:r>
              <a:rPr lang="fr-FR" altLang="fr-FR" sz="1200" b="1" dirty="0">
                <a:solidFill>
                  <a:srgbClr val="7030A0"/>
                </a:solidFill>
                <a:latin typeface="Arial" panose="020B0604020202020204" pitchFamily="34" charset="0"/>
              </a:rPr>
              <a:t>roténone</a:t>
            </a:r>
            <a:r>
              <a:rPr lang="fr-FR" altLang="fr-FR" sz="1200" dirty="0">
                <a:solidFill>
                  <a:srgbClr val="7030A0"/>
                </a:solidFill>
                <a:latin typeface="Arial" panose="020B0604020202020204" pitchFamily="34" charset="0"/>
              </a:rPr>
              <a:t>) , Bois poison (</a:t>
            </a:r>
            <a:r>
              <a:rPr lang="fr-FR" altLang="fr-FR" sz="1200" i="1" dirty="0">
                <a:solidFill>
                  <a:srgbClr val="7030A0"/>
                </a:solidFill>
                <a:latin typeface="Arial" panose="020B0604020202020204" pitchFamily="34" charset="0"/>
              </a:rPr>
              <a:t>Tephrosia </a:t>
            </a:r>
            <a:r>
              <a:rPr lang="fr-FR" altLang="fr-FR" sz="1200" i="1" dirty="0" err="1">
                <a:solidFill>
                  <a:srgbClr val="7030A0"/>
                </a:solidFill>
                <a:latin typeface="Arial" panose="020B0604020202020204" pitchFamily="34" charset="0"/>
              </a:rPr>
              <a:t>vogelii</a:t>
            </a:r>
            <a:r>
              <a:rPr lang="fr-FR" altLang="fr-FR" sz="1200" dirty="0">
                <a:solidFill>
                  <a:srgbClr val="7030A0"/>
                </a:solidFill>
                <a:latin typeface="Arial" panose="020B0604020202020204" pitchFamily="34" charset="0"/>
              </a:rPr>
              <a:t>), liane  </a:t>
            </a:r>
            <a:r>
              <a:rPr lang="fr-FR" altLang="fr-FR" sz="1200" dirty="0" err="1">
                <a:solidFill>
                  <a:srgbClr val="7030A0"/>
                </a:solidFill>
                <a:latin typeface="Arial" panose="020B0604020202020204" pitchFamily="34" charset="0"/>
              </a:rPr>
              <a:t>Intchipari</a:t>
            </a:r>
            <a:r>
              <a:rPr lang="fr-FR" altLang="fr-FR" sz="1200" dirty="0">
                <a:solidFill>
                  <a:srgbClr val="7030A0"/>
                </a:solidFill>
                <a:latin typeface="Arial" panose="020B0604020202020204" pitchFamily="34" charset="0"/>
              </a:rPr>
              <a:t> (nom amazonien) ou </a:t>
            </a:r>
            <a:r>
              <a:rPr lang="fr-FR" altLang="fr-FR" sz="1200" dirty="0" err="1">
                <a:solidFill>
                  <a:srgbClr val="7030A0"/>
                </a:solidFill>
                <a:latin typeface="Arial" panose="020B0604020202020204" pitchFamily="34" charset="0"/>
              </a:rPr>
              <a:t>Barbasco</a:t>
            </a:r>
            <a:r>
              <a:rPr lang="fr-FR" altLang="fr-FR" sz="1200" dirty="0">
                <a:solidFill>
                  <a:srgbClr val="7030A0"/>
                </a:solidFill>
                <a:latin typeface="Arial" panose="020B0604020202020204" pitchFamily="34" charset="0"/>
              </a:rPr>
              <a:t> (nom espagnol) (</a:t>
            </a:r>
            <a:r>
              <a:rPr lang="fr-FR" altLang="fr-FR" sz="1200" i="1" dirty="0" err="1">
                <a:solidFill>
                  <a:srgbClr val="7030A0"/>
                </a:solidFill>
                <a:latin typeface="Arial" panose="020B0604020202020204" pitchFamily="34" charset="0"/>
              </a:rPr>
              <a:t>Lonchocarpus</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nicou</a:t>
            </a:r>
            <a:r>
              <a:rPr lang="fr-FR" altLang="fr-FR" sz="1200" dirty="0">
                <a:solidFill>
                  <a:srgbClr val="7030A0"/>
                </a:solidFill>
                <a:latin typeface="Arial" panose="020B0604020202020204" pitchFamily="34" charset="0"/>
              </a:rPr>
              <a:t>) etc.  </a:t>
            </a:r>
          </a:p>
          <a:p>
            <a:pPr algn="just">
              <a:spcBef>
                <a:spcPct val="0"/>
              </a:spcBef>
            </a:pPr>
            <a:r>
              <a:rPr lang="fr-FR" altLang="fr-FR" sz="1200" u="sng" dirty="0">
                <a:solidFill>
                  <a:srgbClr val="7030A0"/>
                </a:solidFill>
                <a:latin typeface="Arial" panose="020B0604020202020204" pitchFamily="34" charset="0"/>
              </a:rPr>
              <a:t>Source</a:t>
            </a:r>
            <a:r>
              <a:rPr lang="fr-FR" altLang="fr-FR" sz="1200" dirty="0">
                <a:solidFill>
                  <a:srgbClr val="7030A0"/>
                </a:solidFill>
                <a:latin typeface="Arial" panose="020B0604020202020204" pitchFamily="34" charset="0"/>
              </a:rPr>
              <a:t> : </a:t>
            </a:r>
            <a:r>
              <a:rPr lang="fr-FR" altLang="fr-FR" sz="1200" i="1" dirty="0">
                <a:solidFill>
                  <a:srgbClr val="7030A0"/>
                </a:solidFill>
                <a:latin typeface="Arial" panose="020B0604020202020204" pitchFamily="34" charset="0"/>
              </a:rPr>
              <a:t>Les insectes pour un jardin écologiques</a:t>
            </a:r>
            <a:r>
              <a:rPr lang="fr-FR" altLang="fr-FR" sz="1200" dirty="0">
                <a:solidFill>
                  <a:srgbClr val="7030A0"/>
                </a:solidFill>
                <a:latin typeface="Arial" panose="020B0604020202020204" pitchFamily="34" charset="0"/>
              </a:rPr>
              <a:t>, Christophe </a:t>
            </a:r>
            <a:r>
              <a:rPr lang="fr-FR" altLang="fr-FR" sz="1200" dirty="0" err="1">
                <a:solidFill>
                  <a:srgbClr val="7030A0"/>
                </a:solidFill>
                <a:latin typeface="Arial" panose="020B0604020202020204" pitchFamily="34" charset="0"/>
              </a:rPr>
              <a:t>Lorgnier</a:t>
            </a:r>
            <a:r>
              <a:rPr lang="fr-FR" altLang="fr-FR" sz="1200" dirty="0">
                <a:solidFill>
                  <a:srgbClr val="7030A0"/>
                </a:solidFill>
                <a:latin typeface="Arial" panose="020B0604020202020204" pitchFamily="34" charset="0"/>
              </a:rPr>
              <a:t> du Mesnil, De </a:t>
            </a:r>
            <a:r>
              <a:rPr lang="fr-FR" altLang="fr-FR" sz="1200" dirty="0" err="1">
                <a:solidFill>
                  <a:srgbClr val="7030A0"/>
                </a:solidFill>
                <a:latin typeface="Arial" panose="020B0604020202020204" pitchFamily="34" charset="0"/>
              </a:rPr>
              <a:t>Vecchi</a:t>
            </a:r>
            <a:r>
              <a:rPr lang="fr-FR" altLang="fr-FR" sz="1200" dirty="0">
                <a:solidFill>
                  <a:srgbClr val="7030A0"/>
                </a:solidFill>
                <a:latin typeface="Arial" panose="020B0604020202020204" pitchFamily="34" charset="0"/>
              </a:rPr>
              <a:t>, 2010.</a:t>
            </a:r>
            <a:endParaRPr lang="fr-FR" altLang="fr-FR" dirty="0">
              <a:solidFill>
                <a:srgbClr val="7030A0"/>
              </a:solidFill>
              <a:latin typeface="Arial" panose="020B0604020202020204" pitchFamily="34" charset="0"/>
            </a:endParaRPr>
          </a:p>
        </p:txBody>
      </p:sp>
      <p:pic>
        <p:nvPicPr>
          <p:cNvPr id="10" name="Image 7" descr="220px-Tanacetum_cinerariifolium1.jpg">
            <a:extLst>
              <a:ext uri="{FF2B5EF4-FFF2-40B4-BE49-F238E27FC236}">
                <a16:creationId xmlns:a16="http://schemas.microsoft.com/office/drawing/2014/main" id="{0EF9B6A0-E7D6-4F2B-983F-C309F8ED8B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0994" y="872766"/>
            <a:ext cx="2266003" cy="167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descr="220px-Tanacetum_coccineum2.jpg">
            <a:extLst>
              <a:ext uri="{FF2B5EF4-FFF2-40B4-BE49-F238E27FC236}">
                <a16:creationId xmlns:a16="http://schemas.microsoft.com/office/drawing/2014/main" id="{C11F13E1-506E-433B-8585-C591FE2A28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04327" y="872766"/>
            <a:ext cx="2357923" cy="174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a:extLst>
              <a:ext uri="{FF2B5EF4-FFF2-40B4-BE49-F238E27FC236}">
                <a16:creationId xmlns:a16="http://schemas.microsoft.com/office/drawing/2014/main" id="{5302C1BD-3EDE-484E-BAB2-6BC2D552D3E6}"/>
              </a:ext>
            </a:extLst>
          </p:cNvPr>
          <p:cNvSpPr>
            <a:spLocks noChangeArrowheads="1"/>
          </p:cNvSpPr>
          <p:nvPr/>
        </p:nvSpPr>
        <p:spPr bwMode="auto">
          <a:xfrm>
            <a:off x="9911653" y="2617230"/>
            <a:ext cx="20078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fr-FR" altLang="fr-FR" sz="1200" dirty="0">
                <a:solidFill>
                  <a:srgbClr val="7030A0"/>
                </a:solidFill>
                <a:latin typeface="Arial" panose="020B0604020202020204" pitchFamily="34" charset="0"/>
              </a:rPr>
              <a:t>chrysanthèmes</a:t>
            </a:r>
            <a:endParaRPr lang="fr-FR" altLang="fr-FR" sz="1200" i="1" dirty="0">
              <a:solidFill>
                <a:srgbClr val="7030A0"/>
              </a:solidFill>
              <a:latin typeface="+mn-lt"/>
            </a:endParaRPr>
          </a:p>
          <a:p>
            <a:pPr eaLnBrk="1" hangingPunct="1">
              <a:spcBef>
                <a:spcPct val="0"/>
              </a:spcBef>
              <a:buFontTx/>
              <a:buNone/>
            </a:pPr>
            <a:r>
              <a:rPr lang="fr-FR" altLang="fr-FR" sz="1200" i="1" dirty="0" err="1">
                <a:solidFill>
                  <a:srgbClr val="7030A0"/>
                </a:solidFill>
                <a:latin typeface="+mn-lt"/>
              </a:rPr>
              <a:t>Chrysanthemum</a:t>
            </a:r>
            <a:r>
              <a:rPr lang="fr-FR" altLang="fr-FR" sz="1200" i="1" dirty="0">
                <a:solidFill>
                  <a:srgbClr val="7030A0"/>
                </a:solidFill>
                <a:latin typeface="+mn-lt"/>
              </a:rPr>
              <a:t> </a:t>
            </a:r>
            <a:r>
              <a:rPr lang="fr-FR" altLang="fr-FR" sz="1200" i="1" dirty="0" err="1">
                <a:solidFill>
                  <a:srgbClr val="7030A0"/>
                </a:solidFill>
                <a:latin typeface="+mn-lt"/>
              </a:rPr>
              <a:t>coccineum</a:t>
            </a:r>
            <a:endParaRPr lang="fr-FR" altLang="fr-FR" sz="1200" dirty="0">
              <a:latin typeface="+mn-lt"/>
            </a:endParaRPr>
          </a:p>
        </p:txBody>
      </p:sp>
      <p:sp>
        <p:nvSpPr>
          <p:cNvPr id="14" name="Rectangle 13">
            <a:extLst>
              <a:ext uri="{FF2B5EF4-FFF2-40B4-BE49-F238E27FC236}">
                <a16:creationId xmlns:a16="http://schemas.microsoft.com/office/drawing/2014/main" id="{92163A43-72ED-4464-9E13-C62F6D840EDA}"/>
              </a:ext>
            </a:extLst>
          </p:cNvPr>
          <p:cNvSpPr/>
          <p:nvPr/>
        </p:nvSpPr>
        <p:spPr>
          <a:xfrm>
            <a:off x="7343772" y="2551287"/>
            <a:ext cx="1980446" cy="461665"/>
          </a:xfrm>
          <a:prstGeom prst="rect">
            <a:avLst/>
          </a:prstGeom>
        </p:spPr>
        <p:txBody>
          <a:bodyPr wrap="square">
            <a:spAutoFit/>
          </a:bodyPr>
          <a:lstStyle/>
          <a:p>
            <a:pPr algn="ctr"/>
            <a:r>
              <a:rPr lang="fr-FR" altLang="fr-FR" sz="1200" dirty="0">
                <a:solidFill>
                  <a:srgbClr val="7030A0"/>
                </a:solidFill>
              </a:rPr>
              <a:t>pyrèthre de Dalmatie </a:t>
            </a:r>
            <a:r>
              <a:rPr lang="fr-FR" altLang="fr-FR" sz="1200" i="1" dirty="0" err="1">
                <a:solidFill>
                  <a:srgbClr val="7030A0"/>
                </a:solidFill>
              </a:rPr>
              <a:t>Tanacetum</a:t>
            </a:r>
            <a:r>
              <a:rPr lang="fr-FR" altLang="fr-FR" sz="1200" i="1" dirty="0">
                <a:solidFill>
                  <a:srgbClr val="7030A0"/>
                </a:solidFill>
              </a:rPr>
              <a:t> </a:t>
            </a:r>
            <a:r>
              <a:rPr lang="fr-FR" altLang="fr-FR" sz="1200" i="1" dirty="0" err="1">
                <a:solidFill>
                  <a:srgbClr val="7030A0"/>
                </a:solidFill>
              </a:rPr>
              <a:t>cinerariifolium</a:t>
            </a:r>
            <a:r>
              <a:rPr lang="fr-FR" altLang="fr-FR" sz="1200" i="1" dirty="0">
                <a:solidFill>
                  <a:srgbClr val="7030A0"/>
                </a:solidFill>
              </a:rPr>
              <a:t> </a:t>
            </a:r>
            <a:endParaRPr lang="fr-FR" sz="1200" dirty="0"/>
          </a:p>
        </p:txBody>
      </p:sp>
      <p:sp>
        <p:nvSpPr>
          <p:cNvPr id="13" name="Espace réservé du numéro de diapositive 1">
            <a:extLst>
              <a:ext uri="{FF2B5EF4-FFF2-40B4-BE49-F238E27FC236}">
                <a16:creationId xmlns:a16="http://schemas.microsoft.com/office/drawing/2014/main" id="{50F1D58B-5423-45B2-8FA7-D67A2A64B8B7}"/>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79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911172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A9D63-BBC3-4713-A526-D170EF24C2DF}"/>
              </a:ext>
            </a:extLst>
          </p:cNvPr>
          <p:cNvSpPr/>
          <p:nvPr/>
        </p:nvSpPr>
        <p:spPr>
          <a:xfrm>
            <a:off x="-1085" y="666974"/>
            <a:ext cx="2129429" cy="369332"/>
          </a:xfrm>
          <a:prstGeom prst="rect">
            <a:avLst/>
          </a:prstGeom>
        </p:spPr>
        <p:txBody>
          <a:bodyPr wrap="none">
            <a:spAutoFit/>
          </a:bodyPr>
          <a:lstStyle/>
          <a:p>
            <a:pPr>
              <a:spcBef>
                <a:spcPct val="0"/>
              </a:spcBef>
            </a:pPr>
            <a:r>
              <a:rPr lang="fr-FR" altLang="fr-FR" dirty="0">
                <a:solidFill>
                  <a:srgbClr val="6600CC"/>
                </a:solidFill>
              </a:rPr>
              <a:t>1</a:t>
            </a:r>
            <a:r>
              <a:rPr lang="fr-FR" altLang="fr-FR" dirty="0">
                <a:solidFill>
                  <a:srgbClr val="7030A0"/>
                </a:solidFill>
              </a:rPr>
              <a:t>. </a:t>
            </a:r>
            <a:r>
              <a:rPr lang="fr-FR" altLang="fr-FR" b="1" dirty="0">
                <a:solidFill>
                  <a:srgbClr val="7030A0"/>
                </a:solidFill>
              </a:rPr>
              <a:t>Définitions (suite)</a:t>
            </a:r>
          </a:p>
        </p:txBody>
      </p:sp>
      <p:sp>
        <p:nvSpPr>
          <p:cNvPr id="3" name="WordArt 4">
            <a:extLst>
              <a:ext uri="{FF2B5EF4-FFF2-40B4-BE49-F238E27FC236}">
                <a16:creationId xmlns:a16="http://schemas.microsoft.com/office/drawing/2014/main" id="{F3B4C907-5628-4EB2-BCB1-0DBB2C6333DD}"/>
              </a:ext>
            </a:extLst>
          </p:cNvPr>
          <p:cNvSpPr>
            <a:spLocks noChangeArrowheads="1" noChangeShapeType="1" noTextEdit="1"/>
          </p:cNvSpPr>
          <p:nvPr/>
        </p:nvSpPr>
        <p:spPr bwMode="auto">
          <a:xfrm>
            <a:off x="1011219" y="204051"/>
            <a:ext cx="9499003" cy="462923"/>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19985C84-1776-4E14-AC47-880E10DCC07E}"/>
              </a:ext>
            </a:extLst>
          </p:cNvPr>
          <p:cNvSpPr/>
          <p:nvPr/>
        </p:nvSpPr>
        <p:spPr>
          <a:xfrm>
            <a:off x="82772" y="1076453"/>
            <a:ext cx="11815185" cy="3970318"/>
          </a:xfrm>
          <a:prstGeom prst="rect">
            <a:avLst/>
          </a:prstGeom>
        </p:spPr>
        <p:txBody>
          <a:bodyPr wrap="square">
            <a:spAutoFit/>
          </a:bodyPr>
          <a:lstStyle/>
          <a:p>
            <a:pPr marL="285750" indent="-285750" algn="just">
              <a:buFont typeface="Arial" panose="020B0604020202020204" pitchFamily="34" charset="0"/>
              <a:buChar char="•"/>
            </a:pPr>
            <a:r>
              <a:rPr lang="fr-FR" b="1" dirty="0">
                <a:solidFill>
                  <a:srgbClr val="7030A0"/>
                </a:solidFill>
                <a:latin typeface="Arial" panose="020B0604020202020204" pitchFamily="34" charset="0"/>
                <a:cs typeface="Arial" panose="020B0604020202020204" pitchFamily="34" charset="0"/>
              </a:rPr>
              <a:t>Adventice</a:t>
            </a:r>
            <a:r>
              <a:rPr lang="fr-FR" dirty="0">
                <a:solidFill>
                  <a:srgbClr val="7030A0"/>
                </a:solidFill>
                <a:latin typeface="Arial" panose="020B0604020202020204" pitchFamily="34" charset="0"/>
                <a:cs typeface="Arial" panose="020B0604020202020204" pitchFamily="34" charset="0"/>
              </a:rPr>
              <a:t> : plante qui pousse dans un endroit où on ne souhaite pas la voir se développer (champs, jardins, massifs de fleurs, d’arbustes …), car elle risquerait d’entrer en concurrence avec les plantes cultivées. Les adventices sont souvent aussi appelées « </a:t>
            </a:r>
            <a:r>
              <a:rPr lang="fr-FR" i="1" dirty="0">
                <a:solidFill>
                  <a:srgbClr val="7030A0"/>
                </a:solidFill>
                <a:latin typeface="Arial" panose="020B0604020202020204" pitchFamily="34" charset="0"/>
                <a:cs typeface="Arial" panose="020B0604020202020204" pitchFamily="34" charset="0"/>
              </a:rPr>
              <a:t>mauvaises herbes</a:t>
            </a:r>
            <a:r>
              <a:rPr lang="fr-FR" dirty="0">
                <a:solidFill>
                  <a:srgbClr val="7030A0"/>
                </a:solidFill>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fr-FR" b="1" dirty="0">
                <a:solidFill>
                  <a:srgbClr val="7030A0"/>
                </a:solidFill>
                <a:latin typeface="Arial" panose="020B0604020202020204" pitchFamily="34" charset="0"/>
                <a:cs typeface="Arial" panose="020B0604020202020204" pitchFamily="34" charset="0"/>
              </a:rPr>
              <a:t>Ravageurs des cultures</a:t>
            </a:r>
            <a:r>
              <a:rPr lang="fr-FR" dirty="0">
                <a:solidFill>
                  <a:srgbClr val="7030A0"/>
                </a:solidFill>
                <a:latin typeface="Arial" panose="020B0604020202020204" pitchFamily="34" charset="0"/>
                <a:cs typeface="Arial" panose="020B0604020202020204" pitchFamily="34" charset="0"/>
              </a:rPr>
              <a:t>, appelés aussi « </a:t>
            </a:r>
            <a:r>
              <a:rPr lang="fr-FR" b="1" dirty="0">
                <a:solidFill>
                  <a:srgbClr val="7030A0"/>
                </a:solidFill>
                <a:latin typeface="Arial" panose="020B0604020202020204" pitchFamily="34" charset="0"/>
                <a:cs typeface="Arial" panose="020B0604020202020204" pitchFamily="34" charset="0"/>
              </a:rPr>
              <a:t>déprédateurs</a:t>
            </a:r>
            <a:r>
              <a:rPr lang="fr-FR" dirty="0">
                <a:solidFill>
                  <a:srgbClr val="7030A0"/>
                </a:solidFill>
                <a:latin typeface="Arial" panose="020B0604020202020204" pitchFamily="34" charset="0"/>
                <a:cs typeface="Arial" panose="020B0604020202020204" pitchFamily="34" charset="0"/>
              </a:rPr>
              <a:t> » : organismes animaux attaquant les plantes cultivées, ou les récoltes stockées.</a:t>
            </a:r>
          </a:p>
          <a:p>
            <a:pPr marL="285750" indent="-285750" algn="just">
              <a:buFont typeface="Arial" panose="020B0604020202020204" pitchFamily="34" charset="0"/>
              <a:buChar char="•"/>
            </a:pPr>
            <a:r>
              <a:rPr lang="fr-FR" b="1" dirty="0">
                <a:solidFill>
                  <a:srgbClr val="7030A0"/>
                </a:solidFill>
                <a:latin typeface="Arial" panose="020B0604020202020204" pitchFamily="34" charset="0"/>
                <a:cs typeface="Arial" panose="020B0604020202020204" pitchFamily="34" charset="0"/>
              </a:rPr>
              <a:t>Organisme nuisible</a:t>
            </a:r>
            <a:r>
              <a:rPr lang="fr-FR" dirty="0">
                <a:solidFill>
                  <a:srgbClr val="7030A0"/>
                </a:solidFill>
                <a:latin typeface="Arial" panose="020B0604020202020204" pitchFamily="34" charset="0"/>
                <a:cs typeface="Arial" panose="020B0604020202020204" pitchFamily="34" charset="0"/>
              </a:rPr>
              <a:t> (ou parfois dit </a:t>
            </a:r>
            <a:r>
              <a:rPr lang="fr-FR" b="1" i="1" dirty="0">
                <a:solidFill>
                  <a:srgbClr val="7030A0"/>
                </a:solidFill>
                <a:latin typeface="Arial" panose="020B0604020202020204" pitchFamily="34" charset="0"/>
                <a:cs typeface="Arial" panose="020B0604020202020204" pitchFamily="34" charset="0"/>
              </a:rPr>
              <a:t>« malfaisant »</a:t>
            </a:r>
            <a:r>
              <a:rPr lang="fr-FR" dirty="0">
                <a:solidFill>
                  <a:srgbClr val="7030A0"/>
                </a:solidFill>
                <a:latin typeface="Arial" panose="020B0604020202020204" pitchFamily="34" charset="0"/>
                <a:cs typeface="Arial" panose="020B0604020202020204" pitchFamily="34" charset="0"/>
              </a:rPr>
              <a:t>, </a:t>
            </a:r>
            <a:r>
              <a:rPr lang="fr-FR" b="1" i="1" dirty="0">
                <a:solidFill>
                  <a:srgbClr val="7030A0"/>
                </a:solidFill>
                <a:latin typeface="Arial" panose="020B0604020202020204" pitchFamily="34" charset="0"/>
                <a:cs typeface="Arial" panose="020B0604020202020204" pitchFamily="34" charset="0"/>
              </a:rPr>
              <a:t>« </a:t>
            </a:r>
            <a:r>
              <a:rPr lang="fr-FR" b="1" i="1" dirty="0">
                <a:solidFill>
                  <a:srgbClr val="7030A0"/>
                </a:solidFill>
                <a:latin typeface="Arial" panose="020B0604020202020204" pitchFamily="34" charset="0"/>
                <a:cs typeface="Arial" panose="020B0604020202020204" pitchFamily="34" charset="0"/>
                <a:hlinkClick r:id="rId2" tooltip="Déprédateur"/>
              </a:rPr>
              <a:t>déprédateur</a:t>
            </a:r>
            <a:r>
              <a:rPr lang="fr-FR" b="1" i="1" dirty="0">
                <a:solidFill>
                  <a:srgbClr val="7030A0"/>
                </a:solidFill>
                <a:latin typeface="Arial" panose="020B0604020202020204" pitchFamily="34" charset="0"/>
                <a:cs typeface="Arial" panose="020B0604020202020204" pitchFamily="34" charset="0"/>
              </a:rPr>
              <a:t> »</a:t>
            </a:r>
            <a:r>
              <a:rPr lang="fr-FR" dirty="0">
                <a:solidFill>
                  <a:srgbClr val="7030A0"/>
                </a:solidFill>
                <a:latin typeface="Arial" panose="020B0604020202020204" pitchFamily="34" charset="0"/>
                <a:cs typeface="Arial" panose="020B0604020202020204" pitchFamily="34" charset="0"/>
              </a:rPr>
              <a:t>, </a:t>
            </a:r>
            <a:r>
              <a:rPr lang="fr-FR" b="1" i="1" dirty="0">
                <a:solidFill>
                  <a:srgbClr val="7030A0"/>
                </a:solidFill>
                <a:latin typeface="Arial" panose="020B0604020202020204" pitchFamily="34" charset="0"/>
                <a:cs typeface="Arial" panose="020B0604020202020204" pitchFamily="34" charset="0"/>
              </a:rPr>
              <a:t>« ravageur »</a:t>
            </a:r>
            <a:r>
              <a:rPr lang="fr-FR" dirty="0">
                <a:solidFill>
                  <a:srgbClr val="7030A0"/>
                </a:solidFill>
                <a:latin typeface="Arial" panose="020B0604020202020204" pitchFamily="34" charset="0"/>
                <a:cs typeface="Arial" panose="020B0604020202020204" pitchFamily="34" charset="0"/>
              </a:rPr>
              <a:t> ou </a:t>
            </a:r>
            <a:r>
              <a:rPr lang="fr-FR" b="1" i="1" dirty="0">
                <a:solidFill>
                  <a:srgbClr val="7030A0"/>
                </a:solidFill>
                <a:latin typeface="Arial" panose="020B0604020202020204" pitchFamily="34" charset="0"/>
                <a:cs typeface="Arial" panose="020B0604020202020204" pitchFamily="34" charset="0"/>
              </a:rPr>
              <a:t>« peste »</a:t>
            </a:r>
            <a:r>
              <a:rPr lang="fr-FR" dirty="0">
                <a:solidFill>
                  <a:srgbClr val="7030A0"/>
                </a:solidFill>
                <a:latin typeface="Arial" panose="020B0604020202020204" pitchFamily="34" charset="0"/>
                <a:cs typeface="Arial" panose="020B0604020202020204" pitchFamily="34" charset="0"/>
              </a:rPr>
              <a:t>) : organisme dont tout ou partie des activités a des effets considérés comme nuisant à la santé publique et/ou au bon déroulement de certaines activités humaines (agriculture, pisciculture, gestion cynégétique, sylviculture...).</a:t>
            </a:r>
          </a:p>
          <a:p>
            <a:pPr marL="285750" indent="-285750" algn="just">
              <a:buFont typeface="Arial" panose="020B0604020202020204" pitchFamily="34" charset="0"/>
              <a:buChar char="•"/>
            </a:pPr>
            <a:r>
              <a:rPr lang="fr-FR" b="1" dirty="0" err="1">
                <a:solidFill>
                  <a:srgbClr val="7030A0"/>
                </a:solidFill>
                <a:latin typeface="Arial" panose="020B0604020202020204" pitchFamily="34" charset="0"/>
                <a:cs typeface="Arial" panose="020B0604020202020204" pitchFamily="34" charset="0"/>
              </a:rPr>
              <a:t>Bioagresseurs</a:t>
            </a:r>
            <a:r>
              <a:rPr lang="fr-FR" dirty="0">
                <a:solidFill>
                  <a:srgbClr val="7030A0"/>
                </a:solidFill>
                <a:latin typeface="Arial" panose="020B0604020202020204" pitchFamily="34" charset="0"/>
                <a:cs typeface="Arial" panose="020B0604020202020204" pitchFamily="34" charset="0"/>
              </a:rPr>
              <a:t> : Ensemble des ennemis des cultures, se répartissant en trois grandes familles : les </a:t>
            </a:r>
            <a:r>
              <a:rPr lang="fr-FR" i="1" dirty="0">
                <a:solidFill>
                  <a:srgbClr val="7030A0"/>
                </a:solidFill>
                <a:latin typeface="Arial" panose="020B0604020202020204" pitchFamily="34" charset="0"/>
                <a:cs typeface="Arial" panose="020B0604020202020204" pitchFamily="34" charset="0"/>
              </a:rPr>
              <a:t>agents pathogènes</a:t>
            </a:r>
            <a:r>
              <a:rPr lang="fr-FR" dirty="0">
                <a:solidFill>
                  <a:srgbClr val="7030A0"/>
                </a:solidFill>
                <a:latin typeface="Arial" panose="020B0604020202020204" pitchFamily="34" charset="0"/>
                <a:cs typeface="Arial" panose="020B0604020202020204" pitchFamily="34" charset="0"/>
              </a:rPr>
              <a:t>, cause des maladies des plantes, les </a:t>
            </a:r>
            <a:r>
              <a:rPr lang="fr-FR" i="1" dirty="0">
                <a:solidFill>
                  <a:srgbClr val="7030A0"/>
                </a:solidFill>
                <a:latin typeface="Arial" panose="020B0604020202020204" pitchFamily="34" charset="0"/>
                <a:cs typeface="Arial" panose="020B0604020202020204" pitchFamily="34" charset="0"/>
              </a:rPr>
              <a:t>ravageurs</a:t>
            </a:r>
            <a:r>
              <a:rPr lang="fr-FR" dirty="0">
                <a:solidFill>
                  <a:srgbClr val="7030A0"/>
                </a:solidFill>
                <a:latin typeface="Arial" panose="020B0604020202020204" pitchFamily="34" charset="0"/>
                <a:cs typeface="Arial" panose="020B0604020202020204" pitchFamily="34" charset="0"/>
              </a:rPr>
              <a:t>, </a:t>
            </a:r>
            <a:r>
              <a:rPr lang="fr-FR" i="1" dirty="0">
                <a:solidFill>
                  <a:srgbClr val="7030A0"/>
                </a:solidFill>
                <a:latin typeface="Arial" panose="020B0604020202020204" pitchFamily="34" charset="0"/>
                <a:cs typeface="Arial" panose="020B0604020202020204" pitchFamily="34" charset="0"/>
              </a:rPr>
              <a:t>prédateurs</a:t>
            </a:r>
            <a:r>
              <a:rPr lang="fr-FR" dirty="0">
                <a:solidFill>
                  <a:srgbClr val="7030A0"/>
                </a:solidFill>
                <a:latin typeface="Arial" panose="020B0604020202020204" pitchFamily="34" charset="0"/>
                <a:cs typeface="Arial" panose="020B0604020202020204" pitchFamily="34" charset="0"/>
              </a:rPr>
              <a:t> ou </a:t>
            </a:r>
            <a:r>
              <a:rPr lang="fr-FR" i="1" dirty="0">
                <a:solidFill>
                  <a:srgbClr val="7030A0"/>
                </a:solidFill>
                <a:latin typeface="Arial" panose="020B0604020202020204" pitchFamily="34" charset="0"/>
                <a:cs typeface="Arial" panose="020B0604020202020204" pitchFamily="34" charset="0"/>
              </a:rPr>
              <a:t>parasites</a:t>
            </a:r>
            <a:r>
              <a:rPr lang="fr-FR" dirty="0">
                <a:solidFill>
                  <a:srgbClr val="7030A0"/>
                </a:solidFill>
                <a:latin typeface="Arial" panose="020B0604020202020204" pitchFamily="34" charset="0"/>
                <a:cs typeface="Arial" panose="020B0604020202020204" pitchFamily="34" charset="0"/>
              </a:rPr>
              <a:t> des plantes et les « </a:t>
            </a:r>
            <a:r>
              <a:rPr lang="fr-FR" i="1" dirty="0">
                <a:solidFill>
                  <a:srgbClr val="7030A0"/>
                </a:solidFill>
                <a:latin typeface="Arial" panose="020B0604020202020204" pitchFamily="34" charset="0"/>
                <a:cs typeface="Arial" panose="020B0604020202020204" pitchFamily="34" charset="0"/>
              </a:rPr>
              <a:t>mauvaises herbes</a:t>
            </a:r>
            <a:r>
              <a:rPr lang="fr-FR" dirty="0">
                <a:solidFill>
                  <a:srgbClr val="7030A0"/>
                </a:solidFill>
                <a:latin typeface="Arial" panose="020B0604020202020204" pitchFamily="34" charset="0"/>
                <a:cs typeface="Arial" panose="020B0604020202020204" pitchFamily="34" charset="0"/>
              </a:rPr>
              <a:t> »</a:t>
            </a:r>
            <a:r>
              <a:rPr lang="fr-FR" i="1" dirty="0">
                <a:solidFill>
                  <a:srgbClr val="7030A0"/>
                </a:solidFill>
                <a:latin typeface="Arial" panose="020B0604020202020204" pitchFamily="34" charset="0"/>
                <a:cs typeface="Arial" panose="020B0604020202020204" pitchFamily="34" charset="0"/>
              </a:rPr>
              <a:t> </a:t>
            </a:r>
            <a:r>
              <a:rPr lang="fr-FR" dirty="0">
                <a:solidFill>
                  <a:srgbClr val="7030A0"/>
                </a:solidFill>
                <a:latin typeface="Arial" panose="020B0604020202020204" pitchFamily="34" charset="0"/>
                <a:cs typeface="Arial" panose="020B0604020202020204" pitchFamily="34" charset="0"/>
              </a:rPr>
              <a:t>(</a:t>
            </a:r>
            <a:r>
              <a:rPr lang="fr-FR" i="1" dirty="0">
                <a:solidFill>
                  <a:srgbClr val="7030A0"/>
                </a:solidFill>
                <a:latin typeface="Arial" panose="020B0604020202020204" pitchFamily="34" charset="0"/>
                <a:cs typeface="Arial" panose="020B0604020202020204" pitchFamily="34" charset="0"/>
              </a:rPr>
              <a:t>adventices</a:t>
            </a:r>
            <a:r>
              <a:rPr lang="fr-FR" dirty="0">
                <a:solidFill>
                  <a:srgbClr val="7030A0"/>
                </a:solidFill>
                <a:latin typeface="Arial" panose="020B0604020202020204" pitchFamily="34" charset="0"/>
                <a:cs typeface="Arial" panose="020B0604020202020204" pitchFamily="34" charset="0"/>
              </a:rPr>
              <a:t>) qui concurrencent les plantes cultivées.</a:t>
            </a:r>
          </a:p>
          <a:p>
            <a:pPr marL="285750" indent="-285750" algn="just">
              <a:buFont typeface="Arial" panose="020B0604020202020204" pitchFamily="34" charset="0"/>
              <a:buChar char="•"/>
            </a:pPr>
            <a:r>
              <a:rPr lang="fr-FR" b="1" dirty="0">
                <a:solidFill>
                  <a:srgbClr val="7030A0"/>
                </a:solidFill>
                <a:latin typeface="Arial" panose="020B0604020202020204" pitchFamily="34" charset="0"/>
                <a:cs typeface="Arial" panose="020B0604020202020204" pitchFamily="34" charset="0"/>
              </a:rPr>
              <a:t>Auxiliaire de culture </a:t>
            </a:r>
            <a:r>
              <a:rPr lang="fr-FR" dirty="0">
                <a:solidFill>
                  <a:srgbClr val="7030A0"/>
                </a:solidFill>
                <a:latin typeface="Arial" panose="020B0604020202020204" pitchFamily="34" charset="0"/>
                <a:cs typeface="Arial" panose="020B0604020202020204" pitchFamily="34" charset="0"/>
              </a:rPr>
              <a:t>: être vivant détruisant les ravageurs ou atténuant leurs effets. Il est chargé d’attaquer la cible.</a:t>
            </a:r>
          </a:p>
          <a:p>
            <a:pPr marL="285750" indent="-285750" algn="just">
              <a:buFont typeface="Arial" panose="020B0604020202020204" pitchFamily="34" charset="0"/>
              <a:buChar char="•"/>
            </a:pPr>
            <a:endParaRPr lang="fr-FR" dirty="0">
              <a:solidFill>
                <a:srgbClr val="7030A0"/>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59CBA6DE-9589-4DB3-8812-3D5A98DF3427}"/>
              </a:ext>
            </a:extLst>
          </p:cNvPr>
          <p:cNvSpPr txBox="1"/>
          <p:nvPr/>
        </p:nvSpPr>
        <p:spPr>
          <a:xfrm>
            <a:off x="7788537" y="6142616"/>
            <a:ext cx="4269140" cy="646331"/>
          </a:xfrm>
          <a:prstGeom prst="rect">
            <a:avLst/>
          </a:prstGeom>
          <a:noFill/>
        </p:spPr>
        <p:txBody>
          <a:bodyPr wrap="square" rtlCol="0">
            <a:spAutoFit/>
          </a:bodyPr>
          <a:lstStyle/>
          <a:p>
            <a:pPr algn="ctr"/>
            <a:r>
              <a:rPr lang="fr-FR" sz="1200" dirty="0">
                <a:solidFill>
                  <a:srgbClr val="7030A0"/>
                </a:solidFill>
              </a:rPr>
              <a:t>Comme ces </a:t>
            </a:r>
            <a:r>
              <a:rPr lang="fr-FR" sz="1200" dirty="0">
                <a:solidFill>
                  <a:srgbClr val="7030A0"/>
                </a:solidFill>
                <a:hlinkClick r:id="rId3" tooltip="Termite"/>
              </a:rPr>
              <a:t>termites</a:t>
            </a:r>
            <a:r>
              <a:rPr lang="fr-FR" sz="1200" dirty="0">
                <a:solidFill>
                  <a:srgbClr val="7030A0"/>
                </a:solidFill>
              </a:rPr>
              <a:t>, la plupart des espèces dites </a:t>
            </a:r>
            <a:r>
              <a:rPr lang="fr-FR" sz="1200" i="1" dirty="0">
                <a:solidFill>
                  <a:srgbClr val="7030A0"/>
                </a:solidFill>
              </a:rPr>
              <a:t>nuisibles</a:t>
            </a:r>
            <a:r>
              <a:rPr lang="fr-FR" sz="1200" dirty="0">
                <a:solidFill>
                  <a:srgbClr val="7030A0"/>
                </a:solidFill>
              </a:rPr>
              <a:t> sont des espèces se reproduisant rapidement et capables de fortes pullulations. Source: Wikipedia</a:t>
            </a:r>
          </a:p>
        </p:txBody>
      </p:sp>
      <p:pic>
        <p:nvPicPr>
          <p:cNvPr id="7" name="Image 6">
            <a:extLst>
              <a:ext uri="{FF2B5EF4-FFF2-40B4-BE49-F238E27FC236}">
                <a16:creationId xmlns:a16="http://schemas.microsoft.com/office/drawing/2014/main" id="{3C84CDD8-8575-4B61-9C0F-2B4FEA75E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3844" y="4498702"/>
            <a:ext cx="2511535" cy="1643914"/>
          </a:xfrm>
          <a:prstGeom prst="rect">
            <a:avLst/>
          </a:prstGeom>
        </p:spPr>
      </p:pic>
      <p:sp>
        <p:nvSpPr>
          <p:cNvPr id="8" name="ZoneTexte 7">
            <a:extLst>
              <a:ext uri="{FF2B5EF4-FFF2-40B4-BE49-F238E27FC236}">
                <a16:creationId xmlns:a16="http://schemas.microsoft.com/office/drawing/2014/main" id="{E0D0D228-2A65-4BE3-9F76-D2B2C42FB743}"/>
              </a:ext>
            </a:extLst>
          </p:cNvPr>
          <p:cNvSpPr txBox="1"/>
          <p:nvPr/>
        </p:nvSpPr>
        <p:spPr>
          <a:xfrm>
            <a:off x="82772" y="4694645"/>
            <a:ext cx="7705765" cy="1754326"/>
          </a:xfrm>
          <a:prstGeom prst="rect">
            <a:avLst/>
          </a:prstGeom>
          <a:noFill/>
        </p:spPr>
        <p:txBody>
          <a:bodyPr wrap="square" rtlCol="0">
            <a:spAutoFit/>
          </a:bodyPr>
          <a:lstStyle/>
          <a:p>
            <a:pPr marL="285750" indent="-285750" algn="just">
              <a:buFont typeface="Arial" panose="020B0604020202020204" pitchFamily="34" charset="0"/>
              <a:buChar char="•"/>
            </a:pPr>
            <a:r>
              <a:rPr lang="fr-FR" b="1" dirty="0">
                <a:solidFill>
                  <a:srgbClr val="7030A0"/>
                </a:solidFill>
                <a:latin typeface="Arial" panose="020B0604020202020204" pitchFamily="34" charset="0"/>
                <a:cs typeface="Arial" panose="020B0604020202020204" pitchFamily="34" charset="0"/>
              </a:rPr>
              <a:t>Cible</a:t>
            </a:r>
            <a:r>
              <a:rPr lang="fr-FR" dirty="0">
                <a:solidFill>
                  <a:srgbClr val="7030A0"/>
                </a:solidFill>
                <a:latin typeface="Arial" panose="020B0604020202020204" pitchFamily="34" charset="0"/>
                <a:cs typeface="Arial" panose="020B0604020202020204" pitchFamily="34" charset="0"/>
              </a:rPr>
              <a:t> : organisme indésirable à réduire voire à détruire.</a:t>
            </a:r>
            <a:endParaRPr lang="fr-FR" b="1" dirty="0">
              <a:solidFill>
                <a:srgbClr val="7030A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b="1" dirty="0">
                <a:solidFill>
                  <a:srgbClr val="7030A0"/>
                </a:solidFill>
                <a:latin typeface="Arial" panose="020B0604020202020204" pitchFamily="34" charset="0"/>
                <a:cs typeface="Arial" panose="020B0604020202020204" pitchFamily="34" charset="0"/>
              </a:rPr>
              <a:t>Plante </a:t>
            </a:r>
            <a:r>
              <a:rPr lang="fr-FR" b="1" dirty="0">
                <a:solidFill>
                  <a:srgbClr val="7030A0"/>
                </a:solidFill>
                <a:latin typeface="Arial" panose="020B0604020202020204" pitchFamily="34" charset="0"/>
                <a:cs typeface="Arial" panose="020B0604020202020204" pitchFamily="34" charset="0"/>
                <a:hlinkClick r:id="rId5"/>
              </a:rPr>
              <a:t>invasive</a:t>
            </a:r>
            <a:r>
              <a:rPr lang="fr-FR" b="1" dirty="0">
                <a:solidFill>
                  <a:srgbClr val="7030A0"/>
                </a:solidFill>
                <a:latin typeface="Arial" panose="020B0604020202020204" pitchFamily="34" charset="0"/>
                <a:cs typeface="Arial" panose="020B0604020202020204" pitchFamily="34" charset="0"/>
              </a:rPr>
              <a:t> </a:t>
            </a:r>
            <a:r>
              <a:rPr lang="fr-FR" dirty="0">
                <a:solidFill>
                  <a:srgbClr val="7030A0"/>
                </a:solidFill>
                <a:latin typeface="Arial" panose="020B0604020202020204" pitchFamily="34" charset="0"/>
                <a:cs typeface="Arial" panose="020B0604020202020204" pitchFamily="34" charset="0"/>
              </a:rPr>
              <a:t>: toute plante introduite d’un autre milieu, pouvant engendrer des nuisances environnementales (notamment en se substituant aux espèces locales), économiques ou de santé humaine. Les plantes invasives, peuvent être sauvages ou d’origine horticole (buddleia, phytolaque, oxalis…). </a:t>
            </a:r>
          </a:p>
        </p:txBody>
      </p:sp>
      <p:sp>
        <p:nvSpPr>
          <p:cNvPr id="9" name="Espace réservé du numéro de diapositive 1">
            <a:extLst>
              <a:ext uri="{FF2B5EF4-FFF2-40B4-BE49-F238E27FC236}">
                <a16:creationId xmlns:a16="http://schemas.microsoft.com/office/drawing/2014/main" id="{B4C421E1-17C5-4046-BF3C-AB49DB14022A}"/>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428815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5F927017-8838-4ED5-9150-A0BE213701B3}"/>
              </a:ext>
            </a:extLst>
          </p:cNvPr>
          <p:cNvSpPr txBox="1">
            <a:spLocks noChangeArrowheads="1"/>
          </p:cNvSpPr>
          <p:nvPr/>
        </p:nvSpPr>
        <p:spPr bwMode="auto">
          <a:xfrm>
            <a:off x="93213" y="1690164"/>
            <a:ext cx="11546447" cy="4955203"/>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b="1" dirty="0">
                <a:solidFill>
                  <a:srgbClr val="7030A0"/>
                </a:solidFill>
              </a:rPr>
              <a:t>Avantages et faiblesses des biopesticides</a:t>
            </a:r>
            <a:br>
              <a:rPr lang="fr-FR" sz="1600" b="1" dirty="0">
                <a:solidFill>
                  <a:srgbClr val="7030A0"/>
                </a:solidFill>
              </a:rPr>
            </a:br>
            <a:endParaRPr lang="fr-FR" sz="1600" b="1" dirty="0">
              <a:solidFill>
                <a:srgbClr val="7030A0"/>
              </a:solidFill>
            </a:endParaRPr>
          </a:p>
          <a:p>
            <a:pPr>
              <a:defRPr/>
            </a:pPr>
            <a:r>
              <a:rPr lang="fr-FR" b="1" dirty="0">
                <a:solidFill>
                  <a:srgbClr val="7030A0"/>
                </a:solidFill>
              </a:rPr>
              <a:t>Avantages </a:t>
            </a:r>
          </a:p>
          <a:p>
            <a:pPr marL="285750" indent="-285750">
              <a:buFont typeface="Arial" pitchFamily="34" charset="0"/>
              <a:buChar char="•"/>
              <a:defRPr/>
            </a:pPr>
            <a:r>
              <a:rPr lang="fr-FR" dirty="0">
                <a:solidFill>
                  <a:srgbClr val="7030A0"/>
                </a:solidFill>
              </a:rPr>
              <a:t>La rémanence est Presque nulle, Le lessivage facile.</a:t>
            </a:r>
          </a:p>
          <a:p>
            <a:pPr marL="285750" indent="-285750">
              <a:buFont typeface="Arial" pitchFamily="34" charset="0"/>
              <a:buChar char="•"/>
              <a:defRPr/>
            </a:pPr>
            <a:r>
              <a:rPr lang="fr-FR" dirty="0">
                <a:solidFill>
                  <a:srgbClr val="7030A0"/>
                </a:solidFill>
              </a:rPr>
              <a:t>Le produit est économique et accessible</a:t>
            </a:r>
          </a:p>
          <a:p>
            <a:pPr marL="285750" indent="-285750">
              <a:buFont typeface="Arial" pitchFamily="34" charset="0"/>
              <a:buChar char="•"/>
              <a:defRPr/>
            </a:pPr>
            <a:r>
              <a:rPr lang="fr-FR" dirty="0">
                <a:solidFill>
                  <a:srgbClr val="7030A0"/>
                </a:solidFill>
              </a:rPr>
              <a:t>Protège les amis de la culture.</a:t>
            </a:r>
          </a:p>
          <a:p>
            <a:pPr>
              <a:defRPr/>
            </a:pPr>
            <a:endParaRPr lang="fr-FR" dirty="0">
              <a:solidFill>
                <a:srgbClr val="7030A0"/>
              </a:solidFill>
            </a:endParaRPr>
          </a:p>
          <a:p>
            <a:pPr>
              <a:defRPr/>
            </a:pPr>
            <a:r>
              <a:rPr lang="fr-FR" b="1" dirty="0">
                <a:solidFill>
                  <a:srgbClr val="7030A0"/>
                </a:solidFill>
              </a:rPr>
              <a:t>Faiblesses</a:t>
            </a:r>
            <a:endParaRPr lang="fr-FR" dirty="0">
              <a:solidFill>
                <a:srgbClr val="7030A0"/>
              </a:solidFill>
            </a:endParaRPr>
          </a:p>
          <a:p>
            <a:pPr marL="285750" indent="-285750">
              <a:buFont typeface="Arial" pitchFamily="34" charset="0"/>
              <a:buChar char="•"/>
              <a:defRPr/>
            </a:pPr>
            <a:r>
              <a:rPr lang="fr-FR" dirty="0">
                <a:solidFill>
                  <a:srgbClr val="7030A0"/>
                </a:solidFill>
              </a:rPr>
              <a:t>Les parties aériennes sont les plus concernées</a:t>
            </a:r>
          </a:p>
          <a:p>
            <a:pPr>
              <a:defRPr/>
            </a:pPr>
            <a:r>
              <a:rPr lang="fr-FR" dirty="0">
                <a:solidFill>
                  <a:srgbClr val="7030A0"/>
                </a:solidFill>
              </a:rPr>
              <a:t> NB. Dans ces conditions, on privilégie l`approche PPI (°) par le choix des variétés résistantes.</a:t>
            </a:r>
          </a:p>
          <a:p>
            <a:pPr>
              <a:defRPr/>
            </a:pPr>
            <a:endParaRPr lang="fr-FR" b="1" dirty="0"/>
          </a:p>
          <a:p>
            <a:pPr>
              <a:defRPr/>
            </a:pPr>
            <a:r>
              <a:rPr lang="fr-FR" dirty="0">
                <a:solidFill>
                  <a:srgbClr val="7030A0"/>
                </a:solidFill>
              </a:rPr>
              <a:t>(°) La PPI est une stratégie qui consiste à fournir des produits horticoles de bonne qualité et sains dans un système de production durable. Son objectif est de réduire l’utilisation  et la dépendance vis à vis des pesticides chimiques pour le contrôle des ennemis des cultures. </a:t>
            </a:r>
            <a:br>
              <a:rPr lang="fr-FR" dirty="0">
                <a:solidFill>
                  <a:srgbClr val="7030A0"/>
                </a:solidFill>
              </a:rPr>
            </a:br>
            <a:r>
              <a:rPr lang="fr-FR" dirty="0">
                <a:solidFill>
                  <a:srgbClr val="7030A0"/>
                </a:solidFill>
              </a:rPr>
              <a:t>L'utilisation des bio pesticides permet de mieux contrôler les ravageurs et de protéger la santé des consommateurs. Ce sont des produits naturels et non toxiques à l'homme, protègent mieux l'environnement et ont un large spectre d'actions sur les ravageurs et maladies des cultures.</a:t>
            </a:r>
          </a:p>
          <a:p>
            <a:pPr>
              <a:defRPr/>
            </a:pPr>
            <a:r>
              <a:rPr lang="fr-FR" sz="1200" dirty="0">
                <a:solidFill>
                  <a:srgbClr val="7030A0"/>
                </a:solidFill>
              </a:rPr>
              <a:t>Source : Préparation &amp; utilisation des bio-pesticides, Eugénie  OLOMBA, </a:t>
            </a:r>
            <a:r>
              <a:rPr lang="fr-FR" sz="1200" dirty="0">
                <a:solidFill>
                  <a:srgbClr val="7030A0"/>
                </a:solidFill>
                <a:hlinkClick r:id="rId2"/>
              </a:rPr>
              <a:t>www.slideshare.net/francoisstepman/preparation-bios-pesticides</a:t>
            </a:r>
            <a:r>
              <a:rPr lang="fr-FR" sz="1200" dirty="0">
                <a:solidFill>
                  <a:srgbClr val="7030A0"/>
                </a:solidFill>
              </a:rPr>
              <a:t> </a:t>
            </a:r>
            <a:endParaRPr lang="fr-FR" sz="1200" dirty="0">
              <a:solidFill>
                <a:schemeClr val="folHlink"/>
              </a:solidFill>
            </a:endParaRPr>
          </a:p>
        </p:txBody>
      </p:sp>
      <p:sp>
        <p:nvSpPr>
          <p:cNvPr id="3" name="WordArt 4">
            <a:extLst>
              <a:ext uri="{FF2B5EF4-FFF2-40B4-BE49-F238E27FC236}">
                <a16:creationId xmlns:a16="http://schemas.microsoft.com/office/drawing/2014/main" id="{18786F8D-7ED4-4CD3-AE9C-EECBA14C8195}"/>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37174801-FF79-4B82-A582-B9A7A9C34220}"/>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5" name="Rectangle 4">
            <a:extLst>
              <a:ext uri="{FF2B5EF4-FFF2-40B4-BE49-F238E27FC236}">
                <a16:creationId xmlns:a16="http://schemas.microsoft.com/office/drawing/2014/main" id="{48117917-3A46-4281-916C-0B1079040EAC}"/>
              </a:ext>
            </a:extLst>
          </p:cNvPr>
          <p:cNvSpPr/>
          <p:nvPr/>
        </p:nvSpPr>
        <p:spPr>
          <a:xfrm>
            <a:off x="0" y="1222337"/>
            <a:ext cx="3392595" cy="369332"/>
          </a:xfrm>
          <a:prstGeom prst="rect">
            <a:avLst/>
          </a:prstGeom>
        </p:spPr>
        <p:txBody>
          <a:bodyPr wrap="none">
            <a:spAutoFit/>
          </a:bodyPr>
          <a:lstStyle/>
          <a:p>
            <a:pPr marL="91440" eaLnBrk="0" fontAlgn="base" hangingPunct="0">
              <a:spcAft>
                <a:spcPts val="0"/>
              </a:spcAft>
            </a:pPr>
            <a:r>
              <a:rPr lang="fr-FR" b="1" spc="15" dirty="0">
                <a:solidFill>
                  <a:srgbClr val="7030A0"/>
                </a:solidFill>
                <a:latin typeface="Arial" panose="020B0604020202020204" pitchFamily="34" charset="0"/>
                <a:ea typeface="Times New Roman" panose="02020603050405020304" pitchFamily="18" charset="0"/>
              </a:rPr>
              <a:t>5.12. </a:t>
            </a:r>
            <a:r>
              <a:rPr lang="fr-FR" altLang="fr-FR" dirty="0">
                <a:solidFill>
                  <a:srgbClr val="7030A0"/>
                </a:solidFill>
                <a:latin typeface="Arial" panose="020B0604020202020204" pitchFamily="34" charset="0"/>
              </a:rPr>
              <a:t>« </a:t>
            </a:r>
            <a:r>
              <a:rPr lang="fr-FR" altLang="fr-FR" b="1" i="1" dirty="0">
                <a:solidFill>
                  <a:srgbClr val="7030A0"/>
                </a:solidFill>
                <a:latin typeface="Arial" panose="020B0604020202020204" pitchFamily="34" charset="0"/>
              </a:rPr>
              <a:t>Biopesticide</a:t>
            </a:r>
            <a:r>
              <a:rPr lang="fr-FR" altLang="fr-FR" dirty="0">
                <a:solidFill>
                  <a:srgbClr val="7030A0"/>
                </a:solidFill>
                <a:latin typeface="Arial" panose="020B0604020202020204" pitchFamily="34" charset="0"/>
              </a:rPr>
              <a:t> » </a:t>
            </a:r>
            <a:r>
              <a:rPr lang="fr-FR" b="1" spc="15" dirty="0">
                <a:solidFill>
                  <a:srgbClr val="7030A0"/>
                </a:solidFill>
                <a:latin typeface="Arial" panose="020B0604020202020204" pitchFamily="34" charset="0"/>
                <a:ea typeface="Times New Roman" panose="02020603050405020304" pitchFamily="18" charset="0"/>
              </a:rPr>
              <a:t>(suite)</a:t>
            </a:r>
            <a:endParaRPr lang="fr-FR" b="1" i="1" spc="15" dirty="0">
              <a:solidFill>
                <a:srgbClr val="7030A0"/>
              </a:solidFill>
              <a:latin typeface="Arial" panose="020B0604020202020204" pitchFamily="34" charset="0"/>
              <a:ea typeface="Times New Roman" panose="02020603050405020304" pitchFamily="18" charset="0"/>
            </a:endParaRPr>
          </a:p>
        </p:txBody>
      </p:sp>
      <p:sp>
        <p:nvSpPr>
          <p:cNvPr id="6" name="Espace réservé du numéro de diapositive 1">
            <a:extLst>
              <a:ext uri="{FF2B5EF4-FFF2-40B4-BE49-F238E27FC236}">
                <a16:creationId xmlns:a16="http://schemas.microsoft.com/office/drawing/2014/main" id="{BDBDCFE9-CC43-4079-96F0-D1DEBF1576B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80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0289213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283CE26-9984-4258-9775-3B8D96EEA58F}"/>
              </a:ext>
            </a:extLst>
          </p:cNvPr>
          <p:cNvSpPr>
            <a:spLocks noChangeArrowheads="1"/>
          </p:cNvSpPr>
          <p:nvPr/>
        </p:nvSpPr>
        <p:spPr bwMode="auto">
          <a:xfrm>
            <a:off x="214312" y="1690164"/>
            <a:ext cx="1174819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u-ES" altLang="fr-FR" sz="1800" b="1" dirty="0">
                <a:solidFill>
                  <a:srgbClr val="7030A0"/>
                </a:solidFill>
                <a:latin typeface="Arial" panose="020B0604020202020204" pitchFamily="34" charset="0"/>
              </a:rPr>
              <a:t>Quelques biopesticides </a:t>
            </a: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buFontTx/>
              <a:buNone/>
            </a:pPr>
            <a:r>
              <a:rPr lang="fr-FR" altLang="fr-FR" sz="1800" dirty="0">
                <a:solidFill>
                  <a:srgbClr val="7030A0"/>
                </a:solidFill>
                <a:latin typeface="Arial" panose="020B0604020202020204" pitchFamily="34" charset="0"/>
              </a:rPr>
              <a:t>-</a:t>
            </a:r>
            <a:r>
              <a:rPr lang="fr-FR" altLang="fr-FR" sz="1800" b="1" dirty="0">
                <a:solidFill>
                  <a:srgbClr val="7030A0"/>
                </a:solidFill>
                <a:latin typeface="Arial" panose="020B0604020202020204" pitchFamily="34" charset="0"/>
              </a:rPr>
              <a:t>Le thé de neem </a:t>
            </a:r>
            <a:r>
              <a:rPr lang="fr-FR" altLang="fr-FR" sz="1800" dirty="0">
                <a:solidFill>
                  <a:srgbClr val="7030A0"/>
                </a:solidFill>
                <a:latin typeface="Arial" panose="020B0604020202020204" pitchFamily="34" charset="0"/>
              </a:rPr>
              <a:t>: Les feuilles de neem protègent les plantes de plus de 200 insectes ravageurs. </a:t>
            </a:r>
            <a:r>
              <a:rPr lang="fr-FR" altLang="fr-FR" sz="1800" i="1" dirty="0">
                <a:solidFill>
                  <a:srgbClr val="7030A0"/>
                </a:solidFill>
                <a:latin typeface="Arial" panose="020B0604020202020204" pitchFamily="34" charset="0"/>
              </a:rPr>
              <a:t>Recette : 1kg de feuilles de neem broyées dans 5 litres d’eau Laisser reposer 24heures Vaporiser sur et sous la plante Utiliser 1 fois chaque 5 jours pendant 4 semaines </a:t>
            </a:r>
          </a:p>
          <a:p>
            <a:pPr algn="just" eaLnBrk="1" hangingPunct="1">
              <a:spcBef>
                <a:spcPct val="0"/>
              </a:spcBef>
              <a:buFontTx/>
              <a:buNone/>
            </a:pPr>
            <a:r>
              <a:rPr lang="fr-FR" altLang="fr-FR" sz="1800" dirty="0">
                <a:solidFill>
                  <a:srgbClr val="7030A0"/>
                </a:solidFill>
                <a:latin typeface="Arial" panose="020B0604020202020204" pitchFamily="34" charset="0"/>
              </a:rPr>
              <a:t>-</a:t>
            </a:r>
            <a:r>
              <a:rPr lang="fr-FR" altLang="fr-FR" sz="1800" b="1" dirty="0">
                <a:solidFill>
                  <a:srgbClr val="7030A0"/>
                </a:solidFill>
                <a:latin typeface="Arial" panose="020B0604020202020204" pitchFamily="34" charset="0"/>
              </a:rPr>
              <a:t>Bouillie d’ail </a:t>
            </a:r>
            <a:r>
              <a:rPr lang="fr-FR" altLang="fr-FR" sz="1800" dirty="0">
                <a:solidFill>
                  <a:srgbClr val="7030A0"/>
                </a:solidFill>
                <a:latin typeface="Arial" panose="020B0604020202020204" pitchFamily="34" charset="0"/>
              </a:rPr>
              <a:t>: L’ail protège les plantes des insectes et éloigne aussi de plus gros prédateurs comme les écureuils. </a:t>
            </a:r>
            <a:r>
              <a:rPr lang="fr-FR" altLang="fr-FR" sz="1800" i="1" dirty="0">
                <a:solidFill>
                  <a:srgbClr val="7030A0"/>
                </a:solidFill>
                <a:latin typeface="Arial" panose="020B0604020202020204" pitchFamily="34" charset="0"/>
              </a:rPr>
              <a:t>Recette : 2 gousses d’ail pour 1 litre d’eau Laisser reposer 24heures Vaporiser sur et sous la plante, et autour du jardin Utiliser 1 fois chaque 5 jours pendant 4 semaines </a:t>
            </a:r>
          </a:p>
          <a:p>
            <a:pPr algn="just" eaLnBrk="1" hangingPunct="1">
              <a:spcBef>
                <a:spcPct val="0"/>
              </a:spcBef>
              <a:buFontTx/>
              <a:buNone/>
            </a:pPr>
            <a:r>
              <a:rPr lang="fr-FR" altLang="fr-FR" sz="1800" dirty="0">
                <a:solidFill>
                  <a:srgbClr val="7030A0"/>
                </a:solidFill>
                <a:latin typeface="Arial" panose="020B0604020202020204" pitchFamily="34" charset="0"/>
              </a:rPr>
              <a:t>-</a:t>
            </a:r>
            <a:r>
              <a:rPr lang="fr-FR" altLang="fr-FR" sz="1800" b="1" dirty="0">
                <a:solidFill>
                  <a:srgbClr val="7030A0"/>
                </a:solidFill>
                <a:latin typeface="Arial" panose="020B0604020202020204" pitchFamily="34" charset="0"/>
              </a:rPr>
              <a:t>Bouillie de piment fort </a:t>
            </a:r>
            <a:r>
              <a:rPr lang="fr-FR" altLang="fr-FR" sz="1800" dirty="0">
                <a:solidFill>
                  <a:srgbClr val="7030A0"/>
                </a:solidFill>
                <a:latin typeface="Arial" panose="020B0604020202020204" pitchFamily="34" charset="0"/>
              </a:rPr>
              <a:t>: Très efficace, le piment fort donne aux insectes ravageurs la sensation de brulure. Il éloigne aussi les plus gros prédateurs. </a:t>
            </a:r>
            <a:r>
              <a:rPr lang="fr-FR" altLang="fr-FR" sz="1800" i="1" dirty="0">
                <a:solidFill>
                  <a:srgbClr val="7030A0"/>
                </a:solidFill>
                <a:latin typeface="Arial" panose="020B0604020202020204" pitchFamily="34" charset="0"/>
              </a:rPr>
              <a:t>Recette : 100g de piments forts broyés dans 1 litres d’eau Laisser reposer 24heures Vaporiser sur et sous la plante Utiliser 1 fois chaque 5 jours pendant 4 semaines.</a:t>
            </a:r>
            <a:endParaRPr lang="eu-ES" altLang="fr-FR" sz="1800" dirty="0">
              <a:solidFill>
                <a:srgbClr val="7030A0"/>
              </a:solidFill>
              <a:latin typeface="Arial" panose="020B0604020202020204" pitchFamily="34" charset="0"/>
            </a:endParaRPr>
          </a:p>
        </p:txBody>
      </p:sp>
      <p:sp>
        <p:nvSpPr>
          <p:cNvPr id="3" name="Rectangle 4">
            <a:extLst>
              <a:ext uri="{FF2B5EF4-FFF2-40B4-BE49-F238E27FC236}">
                <a16:creationId xmlns:a16="http://schemas.microsoft.com/office/drawing/2014/main" id="{8B1A9227-FE81-49FC-AA4E-D9AF65E83C6E}"/>
              </a:ext>
            </a:extLst>
          </p:cNvPr>
          <p:cNvSpPr>
            <a:spLocks noChangeArrowheads="1"/>
          </p:cNvSpPr>
          <p:nvPr/>
        </p:nvSpPr>
        <p:spPr bwMode="auto">
          <a:xfrm>
            <a:off x="4159596" y="4829485"/>
            <a:ext cx="192881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u-ES" altLang="fr-FR" sz="1200" dirty="0">
                <a:solidFill>
                  <a:srgbClr val="7030A0"/>
                </a:solidFill>
                <a:latin typeface="Arial" panose="020B0604020202020204" pitchFamily="34" charset="0"/>
              </a:rPr>
              <a:t>© Jardins sans frontières </a:t>
            </a:r>
          </a:p>
        </p:txBody>
      </p:sp>
      <p:sp>
        <p:nvSpPr>
          <p:cNvPr id="4" name="ZoneTexte 5">
            <a:extLst>
              <a:ext uri="{FF2B5EF4-FFF2-40B4-BE49-F238E27FC236}">
                <a16:creationId xmlns:a16="http://schemas.microsoft.com/office/drawing/2014/main" id="{C4F71911-A1F3-4D5D-AB05-DEDB9E75B0D1}"/>
              </a:ext>
            </a:extLst>
          </p:cNvPr>
          <p:cNvSpPr txBox="1">
            <a:spLocks noChangeArrowheads="1"/>
          </p:cNvSpPr>
          <p:nvPr/>
        </p:nvSpPr>
        <p:spPr bwMode="auto">
          <a:xfrm>
            <a:off x="214312" y="5174096"/>
            <a:ext cx="11643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7030A0"/>
                </a:solidFill>
                <a:latin typeface="Arial" panose="020B0604020202020204" pitchFamily="34" charset="0"/>
              </a:rPr>
              <a:t>Autres plantes employées comme biopesticides : </a:t>
            </a:r>
            <a:r>
              <a:rPr lang="fr-FR" altLang="fr-FR" sz="1800" dirty="0" err="1">
                <a:solidFill>
                  <a:srgbClr val="7030A0"/>
                </a:solidFill>
                <a:latin typeface="Arial" panose="020B0604020202020204" pitchFamily="34" charset="0"/>
              </a:rPr>
              <a:t>Gigembre</a:t>
            </a:r>
            <a:r>
              <a:rPr lang="fr-FR" altLang="fr-FR" sz="1800" dirty="0">
                <a:solidFill>
                  <a:srgbClr val="7030A0"/>
                </a:solidFill>
                <a:latin typeface="Arial" panose="020B0604020202020204" pitchFamily="34" charset="0"/>
              </a:rPr>
              <a:t>, </a:t>
            </a:r>
            <a:r>
              <a:rPr lang="fr-FR" altLang="fr-FR" sz="1800" dirty="0" err="1">
                <a:solidFill>
                  <a:srgbClr val="7030A0"/>
                </a:solidFill>
                <a:latin typeface="Arial" panose="020B0604020202020204" pitchFamily="34" charset="0"/>
              </a:rPr>
              <a:t>Conivari</a:t>
            </a:r>
            <a:r>
              <a:rPr lang="fr-FR" altLang="fr-FR" sz="1800" dirty="0">
                <a:solidFill>
                  <a:srgbClr val="7030A0"/>
                </a:solidFill>
                <a:latin typeface="Arial" panose="020B0604020202020204" pitchFamily="34" charset="0"/>
              </a:rPr>
              <a:t> (</a:t>
            </a:r>
            <a:r>
              <a:rPr lang="fr-FR" altLang="fr-FR" sz="1800" i="1" dirty="0" err="1">
                <a:solidFill>
                  <a:srgbClr val="7030A0"/>
                </a:solidFill>
                <a:latin typeface="Arial" panose="020B0604020202020204" pitchFamily="34" charset="0"/>
              </a:rPr>
              <a:t>Hyptis</a:t>
            </a:r>
            <a:r>
              <a:rPr lang="fr-FR" altLang="fr-FR" sz="1800" i="1" dirty="0">
                <a:solidFill>
                  <a:srgbClr val="7030A0"/>
                </a:solidFill>
                <a:latin typeface="Arial" panose="020B0604020202020204" pitchFamily="34" charset="0"/>
              </a:rPr>
              <a:t> </a:t>
            </a:r>
            <a:r>
              <a:rPr lang="fr-FR" altLang="fr-FR" sz="1800" i="1" dirty="0" err="1">
                <a:solidFill>
                  <a:srgbClr val="7030A0"/>
                </a:solidFill>
                <a:latin typeface="Arial" panose="020B0604020202020204" pitchFamily="34" charset="0"/>
              </a:rPr>
              <a:t>suaveolens</a:t>
            </a:r>
            <a:r>
              <a:rPr lang="fr-FR" altLang="fr-FR" sz="1800" dirty="0">
                <a:solidFill>
                  <a:srgbClr val="7030A0"/>
                </a:solidFill>
                <a:latin typeface="Arial" panose="020B0604020202020204" pitchFamily="34" charset="0"/>
              </a:rPr>
              <a:t>) …</a:t>
            </a:r>
          </a:p>
          <a:p>
            <a:pPr eaLnBrk="1" hangingPunct="1">
              <a:spcBef>
                <a:spcPct val="0"/>
              </a:spcBef>
              <a:buFontTx/>
              <a:buNone/>
            </a:pPr>
            <a:r>
              <a:rPr lang="fr-FR" altLang="fr-FR" sz="1800"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rPr>
              <a:t>(Source : information fournie lors de la visite par l’auteur du centre Songhaï à Porto-Novo au Bénin).</a:t>
            </a:r>
          </a:p>
        </p:txBody>
      </p:sp>
      <p:sp>
        <p:nvSpPr>
          <p:cNvPr id="5" name="WordArt 4">
            <a:extLst>
              <a:ext uri="{FF2B5EF4-FFF2-40B4-BE49-F238E27FC236}">
                <a16:creationId xmlns:a16="http://schemas.microsoft.com/office/drawing/2014/main" id="{AE8A824F-59E6-4E4E-8398-6EEF325A7E15}"/>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6" name="Rectangle 5">
            <a:extLst>
              <a:ext uri="{FF2B5EF4-FFF2-40B4-BE49-F238E27FC236}">
                <a16:creationId xmlns:a16="http://schemas.microsoft.com/office/drawing/2014/main" id="{AE2DF2FF-F1DE-40FD-BED7-208C1B95129E}"/>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7" name="Rectangle 6">
            <a:extLst>
              <a:ext uri="{FF2B5EF4-FFF2-40B4-BE49-F238E27FC236}">
                <a16:creationId xmlns:a16="http://schemas.microsoft.com/office/drawing/2014/main" id="{2B23A530-14CE-42F9-98D8-AFD429166021}"/>
              </a:ext>
            </a:extLst>
          </p:cNvPr>
          <p:cNvSpPr/>
          <p:nvPr/>
        </p:nvSpPr>
        <p:spPr>
          <a:xfrm>
            <a:off x="0" y="1170680"/>
            <a:ext cx="4021614" cy="369332"/>
          </a:xfrm>
          <a:prstGeom prst="rect">
            <a:avLst/>
          </a:prstGeom>
        </p:spPr>
        <p:txBody>
          <a:bodyPr wrap="none">
            <a:spAutoFit/>
          </a:bodyPr>
          <a:lstStyle/>
          <a:p>
            <a:pPr marL="91440" eaLnBrk="0" fontAlgn="base" hangingPunct="0">
              <a:spcAft>
                <a:spcPts val="0"/>
              </a:spcAft>
            </a:pPr>
            <a:r>
              <a:rPr lang="fr-FR" b="1" spc="15" dirty="0">
                <a:solidFill>
                  <a:srgbClr val="7030A0"/>
                </a:solidFill>
                <a:latin typeface="Arial" panose="020B0604020202020204" pitchFamily="34" charset="0"/>
                <a:ea typeface="Times New Roman" panose="02020603050405020304" pitchFamily="18" charset="0"/>
              </a:rPr>
              <a:t>5.12. </a:t>
            </a:r>
            <a:r>
              <a:rPr lang="fr-FR" altLang="fr-FR" dirty="0">
                <a:solidFill>
                  <a:srgbClr val="7030A0"/>
                </a:solidFill>
                <a:latin typeface="Arial" panose="020B0604020202020204" pitchFamily="34" charset="0"/>
              </a:rPr>
              <a:t>« </a:t>
            </a:r>
            <a:r>
              <a:rPr lang="fr-FR" altLang="fr-FR" b="1" i="1" dirty="0">
                <a:solidFill>
                  <a:srgbClr val="7030A0"/>
                </a:solidFill>
                <a:latin typeface="Arial" panose="020B0604020202020204" pitchFamily="34" charset="0"/>
              </a:rPr>
              <a:t>Biopesticide</a:t>
            </a:r>
            <a:r>
              <a:rPr lang="fr-FR" altLang="fr-FR" dirty="0">
                <a:solidFill>
                  <a:srgbClr val="7030A0"/>
                </a:solidFill>
                <a:latin typeface="Arial" panose="020B0604020202020204" pitchFamily="34" charset="0"/>
              </a:rPr>
              <a:t> » </a:t>
            </a:r>
            <a:r>
              <a:rPr lang="fr-FR" b="1" spc="15" dirty="0">
                <a:solidFill>
                  <a:srgbClr val="7030A0"/>
                </a:solidFill>
                <a:latin typeface="Arial" panose="020B0604020202020204" pitchFamily="34" charset="0"/>
                <a:ea typeface="Times New Roman" panose="02020603050405020304" pitchFamily="18" charset="0"/>
              </a:rPr>
              <a:t>(suite et fin)</a:t>
            </a:r>
            <a:endParaRPr lang="fr-FR" b="1" i="1" spc="15" dirty="0">
              <a:solidFill>
                <a:srgbClr val="7030A0"/>
              </a:solidFill>
              <a:latin typeface="Arial" panose="020B0604020202020204" pitchFamily="34" charset="0"/>
              <a:ea typeface="Times New Roman" panose="02020603050405020304" pitchFamily="18" charset="0"/>
            </a:endParaRPr>
          </a:p>
        </p:txBody>
      </p:sp>
      <p:sp>
        <p:nvSpPr>
          <p:cNvPr id="8" name="Espace réservé du numéro de diapositive 1">
            <a:extLst>
              <a:ext uri="{FF2B5EF4-FFF2-40B4-BE49-F238E27FC236}">
                <a16:creationId xmlns:a16="http://schemas.microsoft.com/office/drawing/2014/main" id="{8CE94C02-C1CA-44E0-A292-E5A429DA14B5}"/>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81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5509396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89E746C6-092F-443A-80C8-C4B50BBD6234}"/>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DEB3EFB5-243D-4AC4-B1F8-BD2FC5616DD3}"/>
              </a:ext>
            </a:extLst>
          </p:cNvPr>
          <p:cNvSpPr/>
          <p:nvPr/>
        </p:nvSpPr>
        <p:spPr>
          <a:xfrm>
            <a:off x="93213" y="801348"/>
            <a:ext cx="3608680"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 et fin)</a:t>
            </a:r>
          </a:p>
        </p:txBody>
      </p:sp>
      <p:sp>
        <p:nvSpPr>
          <p:cNvPr id="4" name="ZoneTexte 3">
            <a:extLst>
              <a:ext uri="{FF2B5EF4-FFF2-40B4-BE49-F238E27FC236}">
                <a16:creationId xmlns:a16="http://schemas.microsoft.com/office/drawing/2014/main" id="{6A57C29D-E014-4D84-A9EE-A49EBC63E387}"/>
              </a:ext>
            </a:extLst>
          </p:cNvPr>
          <p:cNvSpPr txBox="1"/>
          <p:nvPr/>
        </p:nvSpPr>
        <p:spPr>
          <a:xfrm>
            <a:off x="93213" y="1213660"/>
            <a:ext cx="1719943" cy="369332"/>
          </a:xfrm>
          <a:prstGeom prst="rect">
            <a:avLst/>
          </a:prstGeom>
          <a:noFill/>
        </p:spPr>
        <p:txBody>
          <a:bodyPr wrap="square" rtlCol="0">
            <a:spAutoFit/>
          </a:bodyPr>
          <a:lstStyle/>
          <a:p>
            <a:r>
              <a:rPr lang="fr-FR" b="1" dirty="0">
                <a:solidFill>
                  <a:srgbClr val="7030A0"/>
                </a:solidFill>
              </a:rPr>
              <a:t>5.13. Les purins</a:t>
            </a:r>
          </a:p>
        </p:txBody>
      </p:sp>
      <p:sp>
        <p:nvSpPr>
          <p:cNvPr id="5" name="ZoneTexte 4">
            <a:extLst>
              <a:ext uri="{FF2B5EF4-FFF2-40B4-BE49-F238E27FC236}">
                <a16:creationId xmlns:a16="http://schemas.microsoft.com/office/drawing/2014/main" id="{FEE89A5A-F031-4C17-8BA3-B73A61D5C9C1}"/>
              </a:ext>
            </a:extLst>
          </p:cNvPr>
          <p:cNvSpPr txBox="1"/>
          <p:nvPr/>
        </p:nvSpPr>
        <p:spPr>
          <a:xfrm>
            <a:off x="195944" y="1632074"/>
            <a:ext cx="6172584" cy="2862322"/>
          </a:xfrm>
          <a:prstGeom prst="rect">
            <a:avLst/>
          </a:prstGeom>
          <a:noFill/>
        </p:spPr>
        <p:txBody>
          <a:bodyPr wrap="square" rtlCol="0">
            <a:spAutoFit/>
          </a:bodyPr>
          <a:lstStyle/>
          <a:p>
            <a:pPr algn="just"/>
            <a:r>
              <a:rPr lang="fr-FR" dirty="0">
                <a:solidFill>
                  <a:srgbClr val="7030A0"/>
                </a:solidFill>
              </a:rPr>
              <a:t>Ce sont des engrais et antiparasitaires efficaces :</a:t>
            </a:r>
          </a:p>
          <a:p>
            <a:pPr marL="285750" indent="-285750" algn="just">
              <a:buFont typeface="Arial" panose="020B0604020202020204" pitchFamily="34" charset="0"/>
              <a:buChar char="•"/>
            </a:pPr>
            <a:r>
              <a:rPr lang="fr-FR" dirty="0">
                <a:solidFill>
                  <a:srgbClr val="7030A0"/>
                </a:solidFill>
              </a:rPr>
              <a:t>Le </a:t>
            </a:r>
            <a:r>
              <a:rPr lang="fr-FR" b="1" dirty="0">
                <a:solidFill>
                  <a:srgbClr val="7030A0"/>
                </a:solidFill>
              </a:rPr>
              <a:t>purin d'ortie</a:t>
            </a:r>
            <a:r>
              <a:rPr lang="fr-FR" dirty="0">
                <a:solidFill>
                  <a:srgbClr val="7030A0"/>
                </a:solidFill>
              </a:rPr>
              <a:t> est un excellent moyen de </a:t>
            </a:r>
            <a:r>
              <a:rPr lang="fr-FR" i="1" dirty="0">
                <a:solidFill>
                  <a:srgbClr val="7030A0"/>
                </a:solidFill>
              </a:rPr>
              <a:t>lutte contre les pucerons et parasites </a:t>
            </a:r>
            <a:r>
              <a:rPr lang="fr-FR" dirty="0">
                <a:solidFill>
                  <a:srgbClr val="7030A0"/>
                </a:solidFill>
              </a:rPr>
              <a:t>et un engrais fertilisant riche en azote.</a:t>
            </a:r>
          </a:p>
          <a:p>
            <a:pPr marL="285750" indent="-285750" algn="just">
              <a:buFont typeface="Arial" panose="020B0604020202020204" pitchFamily="34" charset="0"/>
              <a:buChar char="•"/>
            </a:pPr>
            <a:r>
              <a:rPr lang="fr-FR" dirty="0">
                <a:solidFill>
                  <a:srgbClr val="7030A0"/>
                </a:solidFill>
              </a:rPr>
              <a:t>Le </a:t>
            </a:r>
            <a:r>
              <a:rPr lang="fr-FR" b="1" dirty="0">
                <a:solidFill>
                  <a:srgbClr val="7030A0"/>
                </a:solidFill>
              </a:rPr>
              <a:t>purin de consoude </a:t>
            </a:r>
            <a:r>
              <a:rPr lang="fr-FR" dirty="0">
                <a:solidFill>
                  <a:srgbClr val="7030A0"/>
                </a:solidFill>
              </a:rPr>
              <a:t>est un engrais bio, stimulateur de croissance et de floraison et un </a:t>
            </a:r>
            <a:r>
              <a:rPr lang="fr-FR" i="1" dirty="0">
                <a:solidFill>
                  <a:srgbClr val="7030A0"/>
                </a:solidFill>
              </a:rPr>
              <a:t>répulsif contre les parasites </a:t>
            </a:r>
            <a:r>
              <a:rPr lang="fr-FR" dirty="0">
                <a:solidFill>
                  <a:srgbClr val="7030A0"/>
                </a:solidFill>
              </a:rPr>
              <a:t>et activateur de compost (choisir la consoude </a:t>
            </a:r>
            <a:r>
              <a:rPr lang="fr-FR" dirty="0" err="1">
                <a:solidFill>
                  <a:srgbClr val="7030A0"/>
                </a:solidFill>
              </a:rPr>
              <a:t>Bocking</a:t>
            </a:r>
            <a:r>
              <a:rPr lang="fr-FR" dirty="0">
                <a:solidFill>
                  <a:srgbClr val="7030A0"/>
                </a:solidFill>
              </a:rPr>
              <a:t> 14).</a:t>
            </a:r>
          </a:p>
          <a:p>
            <a:pPr marL="285750" indent="-285750" algn="just">
              <a:buFont typeface="Arial" panose="020B0604020202020204" pitchFamily="34" charset="0"/>
              <a:buChar char="•"/>
            </a:pPr>
            <a:r>
              <a:rPr lang="fr-FR" dirty="0">
                <a:solidFill>
                  <a:srgbClr val="7030A0"/>
                </a:solidFill>
              </a:rPr>
              <a:t>Le </a:t>
            </a:r>
            <a:r>
              <a:rPr lang="fr-FR" b="1" dirty="0">
                <a:solidFill>
                  <a:srgbClr val="7030A0"/>
                </a:solidFill>
              </a:rPr>
              <a:t>purin de prêle </a:t>
            </a:r>
            <a:r>
              <a:rPr lang="fr-FR" dirty="0">
                <a:solidFill>
                  <a:srgbClr val="7030A0"/>
                </a:solidFill>
              </a:rPr>
              <a:t>est un fongicide efficace dans la lutte contre la plupart des maladies qui touchent les arbres fruitiers mais aussi les légumes du potager.</a:t>
            </a:r>
          </a:p>
          <a:p>
            <a:endParaRPr lang="fr-FR" dirty="0">
              <a:solidFill>
                <a:srgbClr val="7030A0"/>
              </a:solidFill>
            </a:endParaRPr>
          </a:p>
        </p:txBody>
      </p:sp>
      <p:pic>
        <p:nvPicPr>
          <p:cNvPr id="6" name="Image 5">
            <a:extLst>
              <a:ext uri="{FF2B5EF4-FFF2-40B4-BE49-F238E27FC236}">
                <a16:creationId xmlns:a16="http://schemas.microsoft.com/office/drawing/2014/main" id="{C630A999-3B0E-47DE-B4D3-4703C4EFB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24" y="4169125"/>
            <a:ext cx="2466975" cy="1847850"/>
          </a:xfrm>
          <a:prstGeom prst="rect">
            <a:avLst/>
          </a:prstGeom>
        </p:spPr>
      </p:pic>
      <p:pic>
        <p:nvPicPr>
          <p:cNvPr id="7" name="Image 6">
            <a:extLst>
              <a:ext uri="{FF2B5EF4-FFF2-40B4-BE49-F238E27FC236}">
                <a16:creationId xmlns:a16="http://schemas.microsoft.com/office/drawing/2014/main" id="{94B1E165-2D7E-48B9-8205-A0D08D633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46" y="4352925"/>
            <a:ext cx="1800225" cy="1704975"/>
          </a:xfrm>
          <a:prstGeom prst="rect">
            <a:avLst/>
          </a:prstGeom>
        </p:spPr>
      </p:pic>
      <p:pic>
        <p:nvPicPr>
          <p:cNvPr id="8" name="Image 7">
            <a:extLst>
              <a:ext uri="{FF2B5EF4-FFF2-40B4-BE49-F238E27FC236}">
                <a16:creationId xmlns:a16="http://schemas.microsoft.com/office/drawing/2014/main" id="{C0351367-8602-4993-903E-26FA96660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4416" y="3629161"/>
            <a:ext cx="2143125" cy="2143125"/>
          </a:xfrm>
          <a:prstGeom prst="rect">
            <a:avLst/>
          </a:prstGeom>
        </p:spPr>
      </p:pic>
      <p:pic>
        <p:nvPicPr>
          <p:cNvPr id="9" name="Image 8">
            <a:extLst>
              <a:ext uri="{FF2B5EF4-FFF2-40B4-BE49-F238E27FC236}">
                <a16:creationId xmlns:a16="http://schemas.microsoft.com/office/drawing/2014/main" id="{AB022956-0D36-4C0B-8CEA-5255FE40A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5058" y="3550503"/>
            <a:ext cx="1847850" cy="2476500"/>
          </a:xfrm>
          <a:prstGeom prst="rect">
            <a:avLst/>
          </a:prstGeom>
        </p:spPr>
      </p:pic>
      <p:sp>
        <p:nvSpPr>
          <p:cNvPr id="10" name="ZoneTexte 9">
            <a:extLst>
              <a:ext uri="{FF2B5EF4-FFF2-40B4-BE49-F238E27FC236}">
                <a16:creationId xmlns:a16="http://schemas.microsoft.com/office/drawing/2014/main" id="{4A365DD0-43E2-4EE1-845F-B09A66947089}"/>
              </a:ext>
            </a:extLst>
          </p:cNvPr>
          <p:cNvSpPr txBox="1"/>
          <p:nvPr/>
        </p:nvSpPr>
        <p:spPr>
          <a:xfrm>
            <a:off x="93213" y="6057901"/>
            <a:ext cx="2262712" cy="461665"/>
          </a:xfrm>
          <a:prstGeom prst="rect">
            <a:avLst/>
          </a:prstGeom>
          <a:noFill/>
        </p:spPr>
        <p:txBody>
          <a:bodyPr wrap="square" rtlCol="0">
            <a:spAutoFit/>
          </a:bodyPr>
          <a:lstStyle/>
          <a:p>
            <a:pPr algn="ctr"/>
            <a:r>
              <a:rPr lang="fr-FR" sz="1200" dirty="0">
                <a:solidFill>
                  <a:srgbClr val="7030A0"/>
                </a:solidFill>
              </a:rPr>
              <a:t>Source : </a:t>
            </a:r>
            <a:r>
              <a:rPr lang="fr-FR" sz="1200" dirty="0">
                <a:solidFill>
                  <a:srgbClr val="7030A0"/>
                </a:solidFill>
                <a:hlinkClick r:id="rId6"/>
              </a:rPr>
              <a:t>http://www.jardiner-malin.fr/fiche/purin-orties.html</a:t>
            </a:r>
            <a:r>
              <a:rPr lang="fr-FR" sz="1200" dirty="0">
                <a:solidFill>
                  <a:srgbClr val="7030A0"/>
                </a:solidFill>
              </a:rPr>
              <a:t> </a:t>
            </a:r>
          </a:p>
        </p:txBody>
      </p:sp>
      <p:sp>
        <p:nvSpPr>
          <p:cNvPr id="11" name="ZoneTexte 10">
            <a:extLst>
              <a:ext uri="{FF2B5EF4-FFF2-40B4-BE49-F238E27FC236}">
                <a16:creationId xmlns:a16="http://schemas.microsoft.com/office/drawing/2014/main" id="{4588CC0B-A769-4363-9545-5B355DCD4065}"/>
              </a:ext>
            </a:extLst>
          </p:cNvPr>
          <p:cNvSpPr txBox="1"/>
          <p:nvPr/>
        </p:nvSpPr>
        <p:spPr>
          <a:xfrm>
            <a:off x="2727540" y="6027003"/>
            <a:ext cx="2958352" cy="830997"/>
          </a:xfrm>
          <a:prstGeom prst="rect">
            <a:avLst/>
          </a:prstGeom>
          <a:noFill/>
        </p:spPr>
        <p:txBody>
          <a:bodyPr wrap="square" rtlCol="0">
            <a:spAutoFit/>
          </a:bodyPr>
          <a:lstStyle/>
          <a:p>
            <a:pPr algn="ctr"/>
            <a:r>
              <a:rPr lang="fr-FR" sz="1200" dirty="0">
                <a:solidFill>
                  <a:srgbClr val="7030A0"/>
                </a:solidFill>
              </a:rPr>
              <a:t>Source : </a:t>
            </a:r>
            <a:r>
              <a:rPr lang="fr-FR" sz="1200" dirty="0">
                <a:solidFill>
                  <a:srgbClr val="7030A0"/>
                </a:solidFill>
                <a:hlinkClick r:id="rId7"/>
              </a:rPr>
              <a:t>https://senshumus.wordpress.com/2006/11/09/reussir-un-purin-d%E2%80%99ortie-fiche-technique/</a:t>
            </a:r>
            <a:r>
              <a:rPr lang="fr-FR" sz="1200" dirty="0">
                <a:solidFill>
                  <a:srgbClr val="7030A0"/>
                </a:solidFill>
              </a:rPr>
              <a:t> </a:t>
            </a:r>
          </a:p>
        </p:txBody>
      </p:sp>
      <p:sp>
        <p:nvSpPr>
          <p:cNvPr id="12" name="ZoneTexte 11">
            <a:extLst>
              <a:ext uri="{FF2B5EF4-FFF2-40B4-BE49-F238E27FC236}">
                <a16:creationId xmlns:a16="http://schemas.microsoft.com/office/drawing/2014/main" id="{F2AE1CB8-2E81-4552-BD62-D5437FB8AB28}"/>
              </a:ext>
            </a:extLst>
          </p:cNvPr>
          <p:cNvSpPr txBox="1"/>
          <p:nvPr/>
        </p:nvSpPr>
        <p:spPr>
          <a:xfrm>
            <a:off x="8738234" y="6057900"/>
            <a:ext cx="3446033" cy="646331"/>
          </a:xfrm>
          <a:prstGeom prst="rect">
            <a:avLst/>
          </a:prstGeom>
          <a:noFill/>
        </p:spPr>
        <p:txBody>
          <a:bodyPr wrap="square" rtlCol="0">
            <a:spAutoFit/>
          </a:bodyPr>
          <a:lstStyle/>
          <a:p>
            <a:pPr algn="ctr"/>
            <a:r>
              <a:rPr lang="fr-FR" sz="1200" dirty="0">
                <a:solidFill>
                  <a:srgbClr val="7030A0"/>
                </a:solidFill>
              </a:rPr>
              <a:t>Bidon de purin d'ortie, Source: </a:t>
            </a:r>
            <a:r>
              <a:rPr lang="fr-FR" sz="1200" dirty="0">
                <a:solidFill>
                  <a:srgbClr val="7030A0"/>
                </a:solidFill>
                <a:hlinkClick r:id="rId8"/>
              </a:rPr>
              <a:t>http://urticamania.over-blog.com/article-le-purin-d-ortie-est-il-legal-44408535.html</a:t>
            </a:r>
            <a:r>
              <a:rPr lang="fr-FR" sz="1200" dirty="0">
                <a:solidFill>
                  <a:srgbClr val="7030A0"/>
                </a:solidFill>
              </a:rPr>
              <a:t> </a:t>
            </a:r>
          </a:p>
        </p:txBody>
      </p:sp>
      <p:sp>
        <p:nvSpPr>
          <p:cNvPr id="13" name="ZoneTexte 12">
            <a:extLst>
              <a:ext uri="{FF2B5EF4-FFF2-40B4-BE49-F238E27FC236}">
                <a16:creationId xmlns:a16="http://schemas.microsoft.com/office/drawing/2014/main" id="{5532F5A3-F71A-4ADE-A538-A89043D80695}"/>
              </a:ext>
            </a:extLst>
          </p:cNvPr>
          <p:cNvSpPr txBox="1"/>
          <p:nvPr/>
        </p:nvSpPr>
        <p:spPr>
          <a:xfrm>
            <a:off x="5685892" y="5780901"/>
            <a:ext cx="3307501" cy="1015663"/>
          </a:xfrm>
          <a:prstGeom prst="rect">
            <a:avLst/>
          </a:prstGeom>
          <a:noFill/>
        </p:spPr>
        <p:txBody>
          <a:bodyPr wrap="square" rtlCol="0">
            <a:spAutoFit/>
          </a:bodyPr>
          <a:lstStyle/>
          <a:p>
            <a:pPr algn="ctr"/>
            <a:r>
              <a:rPr lang="fr-FR" sz="1200" dirty="0">
                <a:solidFill>
                  <a:srgbClr val="7030A0"/>
                </a:solidFill>
              </a:rPr>
              <a:t>Purin d’orties concentré 5 litres, </a:t>
            </a:r>
            <a:r>
              <a:rPr lang="fr-FR" sz="1200" dirty="0">
                <a:solidFill>
                  <a:srgbClr val="7030A0"/>
                </a:solidFill>
                <a:hlinkClick r:id="rId9"/>
              </a:rPr>
              <a:t>https://www.comptoirdesjardins.fr/traitements-et-protections-biologiques-du-jardin-et-de-la-maison/573-purin-d-orties-concentre-5-litres-3262810460406.html</a:t>
            </a:r>
            <a:r>
              <a:rPr lang="fr-FR" sz="1200" dirty="0">
                <a:solidFill>
                  <a:srgbClr val="7030A0"/>
                </a:solidFill>
              </a:rPr>
              <a:t> </a:t>
            </a:r>
          </a:p>
        </p:txBody>
      </p:sp>
      <p:sp>
        <p:nvSpPr>
          <p:cNvPr id="14" name="ZoneTexte 13">
            <a:extLst>
              <a:ext uri="{FF2B5EF4-FFF2-40B4-BE49-F238E27FC236}">
                <a16:creationId xmlns:a16="http://schemas.microsoft.com/office/drawing/2014/main" id="{9CC03B37-7AEF-4FAC-B2D7-03F4D69C4584}"/>
              </a:ext>
            </a:extLst>
          </p:cNvPr>
          <p:cNvSpPr txBox="1"/>
          <p:nvPr/>
        </p:nvSpPr>
        <p:spPr>
          <a:xfrm>
            <a:off x="6679749" y="2226607"/>
            <a:ext cx="1632457" cy="276999"/>
          </a:xfrm>
          <a:prstGeom prst="rect">
            <a:avLst/>
          </a:prstGeom>
          <a:noFill/>
        </p:spPr>
        <p:txBody>
          <a:bodyPr wrap="square" rtlCol="0">
            <a:spAutoFit/>
          </a:bodyPr>
          <a:lstStyle/>
          <a:p>
            <a:pPr algn="ctr"/>
            <a:r>
              <a:rPr lang="fr-FR" sz="1200" dirty="0">
                <a:solidFill>
                  <a:srgbClr val="7030A0"/>
                </a:solidFill>
              </a:rPr>
              <a:t>Consoude </a:t>
            </a:r>
            <a:r>
              <a:rPr lang="fr-FR" sz="1200" dirty="0" err="1">
                <a:solidFill>
                  <a:srgbClr val="7030A0"/>
                </a:solidFill>
              </a:rPr>
              <a:t>Bocking</a:t>
            </a:r>
            <a:r>
              <a:rPr lang="fr-FR" sz="1200" dirty="0">
                <a:solidFill>
                  <a:srgbClr val="7030A0"/>
                </a:solidFill>
              </a:rPr>
              <a:t> 14</a:t>
            </a:r>
          </a:p>
        </p:txBody>
      </p:sp>
      <p:pic>
        <p:nvPicPr>
          <p:cNvPr id="15" name="Image 14">
            <a:extLst>
              <a:ext uri="{FF2B5EF4-FFF2-40B4-BE49-F238E27FC236}">
                <a16:creationId xmlns:a16="http://schemas.microsoft.com/office/drawing/2014/main" id="{A1A4150D-A6B8-4424-AF76-5E0C1E5011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3478" y="947992"/>
            <a:ext cx="1905000" cy="1270000"/>
          </a:xfrm>
          <a:prstGeom prst="rect">
            <a:avLst/>
          </a:prstGeom>
        </p:spPr>
      </p:pic>
      <p:sp>
        <p:nvSpPr>
          <p:cNvPr id="16" name="Rectangle 15">
            <a:extLst>
              <a:ext uri="{FF2B5EF4-FFF2-40B4-BE49-F238E27FC236}">
                <a16:creationId xmlns:a16="http://schemas.microsoft.com/office/drawing/2014/main" id="{311F1B3D-A617-4D0E-8F0D-638435393E2D}"/>
              </a:ext>
            </a:extLst>
          </p:cNvPr>
          <p:cNvSpPr/>
          <p:nvPr/>
        </p:nvSpPr>
        <p:spPr>
          <a:xfrm>
            <a:off x="9293226" y="2277218"/>
            <a:ext cx="503664" cy="276999"/>
          </a:xfrm>
          <a:prstGeom prst="rect">
            <a:avLst/>
          </a:prstGeom>
        </p:spPr>
        <p:txBody>
          <a:bodyPr wrap="none">
            <a:spAutoFit/>
          </a:bodyPr>
          <a:lstStyle/>
          <a:p>
            <a:pPr algn="ctr"/>
            <a:r>
              <a:rPr lang="fr-FR" sz="1200" dirty="0">
                <a:solidFill>
                  <a:srgbClr val="7030A0"/>
                </a:solidFill>
              </a:rPr>
              <a:t>Ortie</a:t>
            </a:r>
          </a:p>
        </p:txBody>
      </p:sp>
      <p:pic>
        <p:nvPicPr>
          <p:cNvPr id="17" name="Image 16">
            <a:extLst>
              <a:ext uri="{FF2B5EF4-FFF2-40B4-BE49-F238E27FC236}">
                <a16:creationId xmlns:a16="http://schemas.microsoft.com/office/drawing/2014/main" id="{C0D1B9F1-B1FF-4FB3-96F3-75D8D828AF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94454" y="905618"/>
            <a:ext cx="1828800" cy="1371600"/>
          </a:xfrm>
          <a:prstGeom prst="rect">
            <a:avLst/>
          </a:prstGeom>
        </p:spPr>
      </p:pic>
      <p:pic>
        <p:nvPicPr>
          <p:cNvPr id="18" name="Image 17">
            <a:extLst>
              <a:ext uri="{FF2B5EF4-FFF2-40B4-BE49-F238E27FC236}">
                <a16:creationId xmlns:a16="http://schemas.microsoft.com/office/drawing/2014/main" id="{65EE1B17-7B77-488D-A901-DE87399EA2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64613" y="840042"/>
            <a:ext cx="971550" cy="1485900"/>
          </a:xfrm>
          <a:prstGeom prst="rect">
            <a:avLst/>
          </a:prstGeom>
        </p:spPr>
      </p:pic>
      <p:sp>
        <p:nvSpPr>
          <p:cNvPr id="19" name="Rectangle 18">
            <a:extLst>
              <a:ext uri="{FF2B5EF4-FFF2-40B4-BE49-F238E27FC236}">
                <a16:creationId xmlns:a16="http://schemas.microsoft.com/office/drawing/2014/main" id="{66EE5807-46D0-4DC4-91E3-A133CE5A7E54}"/>
              </a:ext>
            </a:extLst>
          </p:cNvPr>
          <p:cNvSpPr/>
          <p:nvPr/>
        </p:nvSpPr>
        <p:spPr>
          <a:xfrm>
            <a:off x="11140499" y="2320137"/>
            <a:ext cx="504818" cy="276999"/>
          </a:xfrm>
          <a:prstGeom prst="rect">
            <a:avLst/>
          </a:prstGeom>
        </p:spPr>
        <p:txBody>
          <a:bodyPr wrap="none">
            <a:spAutoFit/>
          </a:bodyPr>
          <a:lstStyle/>
          <a:p>
            <a:pPr algn="ctr"/>
            <a:r>
              <a:rPr lang="fr-FR" sz="1200" dirty="0">
                <a:solidFill>
                  <a:srgbClr val="7030A0"/>
                </a:solidFill>
              </a:rPr>
              <a:t>Prêle</a:t>
            </a:r>
          </a:p>
        </p:txBody>
      </p:sp>
      <p:sp>
        <p:nvSpPr>
          <p:cNvPr id="20" name="ZoneTexte 19">
            <a:extLst>
              <a:ext uri="{FF2B5EF4-FFF2-40B4-BE49-F238E27FC236}">
                <a16:creationId xmlns:a16="http://schemas.microsoft.com/office/drawing/2014/main" id="{B996BFA6-08DA-4C0C-8ACB-5F3CC7B72D5C}"/>
              </a:ext>
            </a:extLst>
          </p:cNvPr>
          <p:cNvSpPr txBox="1"/>
          <p:nvPr/>
        </p:nvSpPr>
        <p:spPr>
          <a:xfrm>
            <a:off x="6679749" y="2534503"/>
            <a:ext cx="5256414" cy="923330"/>
          </a:xfrm>
          <a:prstGeom prst="rect">
            <a:avLst/>
          </a:prstGeom>
          <a:noFill/>
          <a:ln>
            <a:solidFill>
              <a:srgbClr val="7030A0"/>
            </a:solidFill>
          </a:ln>
        </p:spPr>
        <p:txBody>
          <a:bodyPr wrap="square" rtlCol="0">
            <a:spAutoFit/>
          </a:bodyPr>
          <a:lstStyle/>
          <a:p>
            <a:pPr algn="ctr"/>
            <a:r>
              <a:rPr lang="fr-FR" dirty="0">
                <a:solidFill>
                  <a:srgbClr val="7030A0"/>
                </a:solidFill>
              </a:rPr>
              <a:t>L’épandage des purins se fait par un </a:t>
            </a:r>
            <a:r>
              <a:rPr lang="fr-FR" i="1" dirty="0">
                <a:solidFill>
                  <a:srgbClr val="7030A0"/>
                </a:solidFill>
              </a:rPr>
              <a:t>pulvérisateur</a:t>
            </a:r>
            <a:r>
              <a:rPr lang="fr-FR" dirty="0">
                <a:solidFill>
                  <a:srgbClr val="7030A0"/>
                </a:solidFill>
              </a:rPr>
              <a:t>.</a:t>
            </a:r>
          </a:p>
          <a:p>
            <a:pPr algn="ctr"/>
            <a:r>
              <a:rPr lang="fr-FR" dirty="0">
                <a:solidFill>
                  <a:srgbClr val="7030A0"/>
                </a:solidFill>
              </a:rPr>
              <a:t>Les solutions à base de purins sont empires, non validées scientifiquement … mais elles marchent.</a:t>
            </a:r>
          </a:p>
        </p:txBody>
      </p:sp>
      <p:sp>
        <p:nvSpPr>
          <p:cNvPr id="21" name="Espace réservé du numéro de diapositive 1">
            <a:extLst>
              <a:ext uri="{FF2B5EF4-FFF2-40B4-BE49-F238E27FC236}">
                <a16:creationId xmlns:a16="http://schemas.microsoft.com/office/drawing/2014/main" id="{F314F372-4C3C-47ED-86AC-B409F3C6BFE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82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0918204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4209CFA6-C891-4AEE-ABFE-3C8A42D26493}"/>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6A02EE00-421B-4111-A5C2-C6DDD7B949F7}"/>
              </a:ext>
            </a:extLst>
          </p:cNvPr>
          <p:cNvSpPr/>
          <p:nvPr/>
        </p:nvSpPr>
        <p:spPr>
          <a:xfrm>
            <a:off x="93213" y="801348"/>
            <a:ext cx="3608680"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 et fin)</a:t>
            </a:r>
          </a:p>
        </p:txBody>
      </p:sp>
      <p:sp>
        <p:nvSpPr>
          <p:cNvPr id="4" name="ZoneTexte 3">
            <a:extLst>
              <a:ext uri="{FF2B5EF4-FFF2-40B4-BE49-F238E27FC236}">
                <a16:creationId xmlns:a16="http://schemas.microsoft.com/office/drawing/2014/main" id="{37D5ACF6-824A-4551-BE6B-93D57F092F95}"/>
              </a:ext>
            </a:extLst>
          </p:cNvPr>
          <p:cNvSpPr txBox="1"/>
          <p:nvPr/>
        </p:nvSpPr>
        <p:spPr>
          <a:xfrm>
            <a:off x="93213" y="1213660"/>
            <a:ext cx="3801055" cy="369332"/>
          </a:xfrm>
          <a:prstGeom prst="rect">
            <a:avLst/>
          </a:prstGeom>
          <a:noFill/>
        </p:spPr>
        <p:txBody>
          <a:bodyPr wrap="square" rtlCol="0">
            <a:spAutoFit/>
          </a:bodyPr>
          <a:lstStyle/>
          <a:p>
            <a:r>
              <a:rPr lang="fr-FR" b="1" dirty="0">
                <a:solidFill>
                  <a:srgbClr val="7030A0"/>
                </a:solidFill>
              </a:rPr>
              <a:t>5.14. Plantes attractives et répulsives</a:t>
            </a:r>
          </a:p>
        </p:txBody>
      </p:sp>
      <p:sp>
        <p:nvSpPr>
          <p:cNvPr id="5" name="ZoneTexte 4">
            <a:extLst>
              <a:ext uri="{FF2B5EF4-FFF2-40B4-BE49-F238E27FC236}">
                <a16:creationId xmlns:a16="http://schemas.microsoft.com/office/drawing/2014/main" id="{75FEA380-A0D6-4307-A189-FDD4BB55333E}"/>
              </a:ext>
            </a:extLst>
          </p:cNvPr>
          <p:cNvSpPr txBox="1"/>
          <p:nvPr/>
        </p:nvSpPr>
        <p:spPr>
          <a:xfrm>
            <a:off x="93213" y="1569876"/>
            <a:ext cx="6207162" cy="4739759"/>
          </a:xfrm>
          <a:prstGeom prst="rect">
            <a:avLst/>
          </a:prstGeom>
          <a:noFill/>
        </p:spPr>
        <p:txBody>
          <a:bodyPr wrap="square" rtlCol="0">
            <a:spAutoFit/>
          </a:bodyPr>
          <a:lstStyle/>
          <a:p>
            <a:pPr algn="just"/>
            <a:r>
              <a:rPr lang="fr-FR" sz="1700" dirty="0">
                <a:solidFill>
                  <a:srgbClr val="7030A0"/>
                </a:solidFill>
              </a:rPr>
              <a:t>Il existe :</a:t>
            </a:r>
          </a:p>
          <a:p>
            <a:pPr algn="just"/>
            <a:r>
              <a:rPr lang="fr-FR" sz="1700" dirty="0">
                <a:solidFill>
                  <a:srgbClr val="7030A0"/>
                </a:solidFill>
              </a:rPr>
              <a:t>- des </a:t>
            </a:r>
            <a:r>
              <a:rPr lang="fr-FR" sz="1700" b="1" dirty="0">
                <a:solidFill>
                  <a:srgbClr val="7030A0"/>
                </a:solidFill>
              </a:rPr>
              <a:t>plantes insecticides</a:t>
            </a:r>
            <a:r>
              <a:rPr lang="fr-FR" sz="1700" dirty="0">
                <a:solidFill>
                  <a:srgbClr val="7030A0"/>
                </a:solidFill>
              </a:rPr>
              <a:t>, qui peuvent tuer les insectes (tabac, buddleia)</a:t>
            </a:r>
          </a:p>
          <a:p>
            <a:pPr algn="just"/>
            <a:r>
              <a:rPr lang="fr-FR" sz="1700" dirty="0">
                <a:solidFill>
                  <a:srgbClr val="7030A0"/>
                </a:solidFill>
              </a:rPr>
              <a:t>- des </a:t>
            </a:r>
            <a:r>
              <a:rPr lang="fr-FR" sz="1700" b="1" dirty="0">
                <a:solidFill>
                  <a:srgbClr val="7030A0"/>
                </a:solidFill>
              </a:rPr>
              <a:t>plantes insectifuges</a:t>
            </a:r>
            <a:r>
              <a:rPr lang="fr-FR" sz="1700" dirty="0">
                <a:solidFill>
                  <a:srgbClr val="7030A0"/>
                </a:solidFill>
              </a:rPr>
              <a:t>, ayant une odeur qui fait fuir les insectes</a:t>
            </a:r>
          </a:p>
          <a:p>
            <a:pPr algn="just"/>
            <a:r>
              <a:rPr lang="fr-FR" sz="1700" dirty="0">
                <a:solidFill>
                  <a:srgbClr val="7030A0"/>
                </a:solidFill>
              </a:rPr>
              <a:t>- des </a:t>
            </a:r>
            <a:r>
              <a:rPr lang="fr-FR" sz="1700" b="1" dirty="0">
                <a:solidFill>
                  <a:srgbClr val="7030A0"/>
                </a:solidFill>
              </a:rPr>
              <a:t>plantes carnivores</a:t>
            </a:r>
            <a:r>
              <a:rPr lang="fr-FR" sz="1700" dirty="0">
                <a:solidFill>
                  <a:srgbClr val="7030A0"/>
                </a:solidFill>
              </a:rPr>
              <a:t>, décomposant les insectes, qu’elles capturent, afin de leur apporter des sels minéraux riches en azote.</a:t>
            </a:r>
          </a:p>
          <a:p>
            <a:pPr algn="just"/>
            <a:r>
              <a:rPr lang="fr-FR" sz="1700" dirty="0">
                <a:solidFill>
                  <a:srgbClr val="7030A0"/>
                </a:solidFill>
              </a:rPr>
              <a:t>- Les </a:t>
            </a:r>
            <a:r>
              <a:rPr lang="fr-FR" sz="1700" b="1" dirty="0">
                <a:solidFill>
                  <a:srgbClr val="7030A0"/>
                </a:solidFill>
              </a:rPr>
              <a:t>huiles essentielles</a:t>
            </a:r>
            <a:r>
              <a:rPr lang="fr-FR" sz="1700" dirty="0">
                <a:solidFill>
                  <a:srgbClr val="7030A0"/>
                </a:solidFill>
              </a:rPr>
              <a:t>, fabriquées par les plantes, attirent les insectes (pour la pollinisation par exemple) ou bien pour repousser les insectes.</a:t>
            </a:r>
          </a:p>
          <a:p>
            <a:pPr algn="just"/>
            <a:endParaRPr lang="fr-FR" sz="1700" dirty="0">
              <a:solidFill>
                <a:srgbClr val="7030A0"/>
              </a:solidFill>
            </a:endParaRPr>
          </a:p>
          <a:p>
            <a:pPr algn="just"/>
            <a:r>
              <a:rPr lang="fr-FR" sz="1700" dirty="0">
                <a:solidFill>
                  <a:srgbClr val="7030A0"/>
                </a:solidFill>
              </a:rPr>
              <a:t>- </a:t>
            </a:r>
            <a:r>
              <a:rPr lang="fr-FR" sz="1700" b="1" dirty="0">
                <a:solidFill>
                  <a:srgbClr val="7030A0"/>
                </a:solidFill>
              </a:rPr>
              <a:t>insectifuges</a:t>
            </a:r>
            <a:r>
              <a:rPr lang="fr-FR" sz="1700" dirty="0">
                <a:solidFill>
                  <a:srgbClr val="7030A0"/>
                </a:solidFill>
              </a:rPr>
              <a:t> : tanaisie, citronnelle, menthe, mélisse</a:t>
            </a:r>
          </a:p>
          <a:p>
            <a:pPr algn="just"/>
            <a:r>
              <a:rPr lang="fr-FR" sz="1700" dirty="0">
                <a:solidFill>
                  <a:srgbClr val="7030A0"/>
                </a:solidFill>
              </a:rPr>
              <a:t>- </a:t>
            </a:r>
            <a:r>
              <a:rPr lang="fr-FR" sz="1700" b="1" dirty="0">
                <a:solidFill>
                  <a:srgbClr val="7030A0"/>
                </a:solidFill>
              </a:rPr>
              <a:t>insecticides</a:t>
            </a:r>
            <a:r>
              <a:rPr lang="fr-FR" sz="1700" dirty="0">
                <a:solidFill>
                  <a:srgbClr val="7030A0"/>
                </a:solidFill>
              </a:rPr>
              <a:t> : pyrèthre</a:t>
            </a:r>
          </a:p>
          <a:p>
            <a:pPr algn="just"/>
            <a:r>
              <a:rPr lang="fr-FR" sz="1700" dirty="0">
                <a:solidFill>
                  <a:srgbClr val="7030A0"/>
                </a:solidFill>
              </a:rPr>
              <a:t>- </a:t>
            </a:r>
            <a:r>
              <a:rPr lang="fr-FR" sz="1700" b="1" dirty="0">
                <a:solidFill>
                  <a:srgbClr val="7030A0"/>
                </a:solidFill>
              </a:rPr>
              <a:t>attractives</a:t>
            </a:r>
            <a:r>
              <a:rPr lang="fr-FR" sz="1700" dirty="0">
                <a:solidFill>
                  <a:srgbClr val="7030A0"/>
                </a:solidFill>
              </a:rPr>
              <a:t>, mellifères ou carnivores : bruyère, capucine, drosera.</a:t>
            </a:r>
          </a:p>
          <a:p>
            <a:pPr algn="just"/>
            <a:endParaRPr lang="fr-FR" sz="1700" dirty="0">
              <a:solidFill>
                <a:srgbClr val="7030A0"/>
              </a:solidFill>
            </a:endParaRPr>
          </a:p>
          <a:p>
            <a:pPr algn="just"/>
            <a:r>
              <a:rPr lang="fr-FR" sz="1700" dirty="0">
                <a:solidFill>
                  <a:srgbClr val="7030A0"/>
                </a:solidFill>
              </a:rPr>
              <a:t>L'action de ces plantes peut se faire par contact, par l'odeur ou par frottement (fleurs, feuilles ou tiges).</a:t>
            </a:r>
          </a:p>
          <a:p>
            <a:endParaRPr lang="fr-FR" dirty="0">
              <a:solidFill>
                <a:srgbClr val="7030A0"/>
              </a:solidFill>
            </a:endParaRPr>
          </a:p>
          <a:p>
            <a:r>
              <a:rPr lang="fr-FR" sz="1200" dirty="0">
                <a:solidFill>
                  <a:srgbClr val="7030A0"/>
                </a:solidFill>
              </a:rPr>
              <a:t>Source : </a:t>
            </a:r>
            <a:r>
              <a:rPr lang="fr-FR" sz="1200" dirty="0">
                <a:solidFill>
                  <a:srgbClr val="7030A0"/>
                </a:solidFill>
                <a:hlinkClick r:id="rId2"/>
              </a:rPr>
              <a:t>http://ecollegiens.canalblog.com/archives/2015/04/15/31897638.html</a:t>
            </a:r>
            <a:r>
              <a:rPr lang="fr-FR" sz="1200" dirty="0">
                <a:solidFill>
                  <a:srgbClr val="7030A0"/>
                </a:solidFill>
              </a:rPr>
              <a:t> </a:t>
            </a:r>
          </a:p>
        </p:txBody>
      </p:sp>
      <p:sp>
        <p:nvSpPr>
          <p:cNvPr id="6" name="ZoneTexte 5">
            <a:extLst>
              <a:ext uri="{FF2B5EF4-FFF2-40B4-BE49-F238E27FC236}">
                <a16:creationId xmlns:a16="http://schemas.microsoft.com/office/drawing/2014/main" id="{22AE37DF-2B16-47A9-8019-E21DE8BF72E8}"/>
              </a:ext>
            </a:extLst>
          </p:cNvPr>
          <p:cNvSpPr txBox="1"/>
          <p:nvPr/>
        </p:nvSpPr>
        <p:spPr>
          <a:xfrm>
            <a:off x="6422315" y="1065007"/>
            <a:ext cx="5529430" cy="5401479"/>
          </a:xfrm>
          <a:prstGeom prst="rect">
            <a:avLst/>
          </a:prstGeom>
          <a:noFill/>
        </p:spPr>
        <p:txBody>
          <a:bodyPr wrap="square" rtlCol="0">
            <a:spAutoFit/>
          </a:bodyPr>
          <a:lstStyle/>
          <a:p>
            <a:pPr>
              <a:defRPr/>
            </a:pPr>
            <a:r>
              <a:rPr lang="fr-BE" sz="1700" b="1" dirty="0">
                <a:solidFill>
                  <a:srgbClr val="7030A0"/>
                </a:solidFill>
              </a:rPr>
              <a:t>Modes d’action des plantes à effets pesticides </a:t>
            </a:r>
            <a:br>
              <a:rPr lang="fr-FR" sz="1700" b="1" dirty="0">
                <a:solidFill>
                  <a:srgbClr val="7030A0"/>
                </a:solidFill>
              </a:rPr>
            </a:br>
            <a:endParaRPr lang="fr-FR" sz="1700" b="1" dirty="0">
              <a:solidFill>
                <a:srgbClr val="7030A0"/>
              </a:solidFill>
            </a:endParaRPr>
          </a:p>
          <a:p>
            <a:pPr algn="just">
              <a:defRPr/>
            </a:pPr>
            <a:r>
              <a:rPr lang="fr-BE" sz="1700" b="1" dirty="0">
                <a:solidFill>
                  <a:srgbClr val="7030A0"/>
                </a:solidFill>
              </a:rPr>
              <a:t>Sur les insectes, elles ont un :</a:t>
            </a:r>
            <a:endParaRPr lang="fr-FR" sz="1700" b="1" dirty="0">
              <a:solidFill>
                <a:srgbClr val="7030A0"/>
              </a:solidFill>
            </a:endParaRPr>
          </a:p>
          <a:p>
            <a:pPr lvl="1" algn="just">
              <a:buFont typeface="Arial" pitchFamily="34" charset="0"/>
              <a:buChar char="•"/>
              <a:defRPr/>
            </a:pPr>
            <a:r>
              <a:rPr lang="fr-BE" sz="1700" b="1" dirty="0">
                <a:solidFill>
                  <a:srgbClr val="7030A0"/>
                </a:solidFill>
              </a:rPr>
              <a:t>Effet répulsif</a:t>
            </a:r>
            <a:r>
              <a:rPr lang="fr-BE" sz="1700" dirty="0">
                <a:solidFill>
                  <a:srgbClr val="7030A0"/>
                </a:solidFill>
              </a:rPr>
              <a:t> : les insectes sont repoussés par le goût et l’odeur des ces substances.</a:t>
            </a:r>
            <a:endParaRPr lang="fr-FR" sz="1700" dirty="0">
              <a:solidFill>
                <a:srgbClr val="7030A0"/>
              </a:solidFill>
            </a:endParaRPr>
          </a:p>
          <a:p>
            <a:pPr lvl="1" algn="just">
              <a:buFont typeface="Arial" pitchFamily="34" charset="0"/>
              <a:buChar char="•"/>
              <a:defRPr/>
            </a:pPr>
            <a:r>
              <a:rPr lang="fr-BE" sz="1700" b="1" dirty="0">
                <a:solidFill>
                  <a:srgbClr val="7030A0"/>
                </a:solidFill>
              </a:rPr>
              <a:t>Effet insecticide</a:t>
            </a:r>
            <a:r>
              <a:rPr lang="fr-BE" sz="1700" dirty="0">
                <a:solidFill>
                  <a:srgbClr val="7030A0"/>
                </a:solidFill>
              </a:rPr>
              <a:t> : par ingestion des feuilles traitées, d’autres insectes meurent. </a:t>
            </a:r>
            <a:endParaRPr lang="fr-FR" sz="1700" dirty="0">
              <a:solidFill>
                <a:srgbClr val="7030A0"/>
              </a:solidFill>
            </a:endParaRPr>
          </a:p>
          <a:p>
            <a:pPr lvl="1" algn="just">
              <a:buFont typeface="Arial" pitchFamily="34" charset="0"/>
              <a:buChar char="•"/>
              <a:defRPr/>
            </a:pPr>
            <a:r>
              <a:rPr lang="fr-BE" sz="1700" b="1" dirty="0">
                <a:solidFill>
                  <a:srgbClr val="7030A0"/>
                </a:solidFill>
              </a:rPr>
              <a:t>Effet sur le comportement sexuel</a:t>
            </a:r>
            <a:r>
              <a:rPr lang="fr-BE" sz="1700" dirty="0">
                <a:solidFill>
                  <a:srgbClr val="7030A0"/>
                </a:solidFill>
              </a:rPr>
              <a:t> : après traitement  avec certaines plantes alternatives, on constate un changement de comportement ou de diminution de la capacité de reproduction pouvant aller jusqu’à la stérilité complète de l’insecte.</a:t>
            </a:r>
          </a:p>
          <a:p>
            <a:pPr lvl="1" algn="just">
              <a:defRPr/>
            </a:pPr>
            <a:endParaRPr lang="fr-FR" sz="1700" dirty="0">
              <a:solidFill>
                <a:srgbClr val="7030A0"/>
              </a:solidFill>
            </a:endParaRPr>
          </a:p>
          <a:p>
            <a:pPr>
              <a:defRPr/>
            </a:pPr>
            <a:r>
              <a:rPr lang="fr-BE" sz="1700" b="1" dirty="0">
                <a:solidFill>
                  <a:srgbClr val="7030A0"/>
                </a:solidFill>
              </a:rPr>
              <a:t>Sur les maladies</a:t>
            </a:r>
            <a:r>
              <a:rPr lang="fr-BE" sz="1700" dirty="0">
                <a:solidFill>
                  <a:srgbClr val="7030A0"/>
                </a:solidFill>
              </a:rPr>
              <a:t>, elles :</a:t>
            </a:r>
            <a:endParaRPr lang="fr-FR" sz="1700" dirty="0">
              <a:solidFill>
                <a:srgbClr val="7030A0"/>
              </a:solidFill>
            </a:endParaRPr>
          </a:p>
          <a:p>
            <a:pPr marL="742950" lvl="1" indent="-285750">
              <a:buFont typeface="Arial" panose="020B0604020202020204" pitchFamily="34" charset="0"/>
              <a:buChar char="•"/>
              <a:defRPr/>
            </a:pPr>
            <a:r>
              <a:rPr lang="fr-BE" sz="1700" dirty="0">
                <a:solidFill>
                  <a:srgbClr val="7030A0"/>
                </a:solidFill>
              </a:rPr>
              <a:t>Inhibent le développement des champignons</a:t>
            </a:r>
            <a:endParaRPr lang="fr-FR" sz="1700" dirty="0">
              <a:solidFill>
                <a:srgbClr val="7030A0"/>
              </a:solidFill>
            </a:endParaRPr>
          </a:p>
          <a:p>
            <a:pPr marL="742950" lvl="1" indent="-285750">
              <a:buFont typeface="Arial" panose="020B0604020202020204" pitchFamily="34" charset="0"/>
              <a:buChar char="•"/>
              <a:defRPr/>
            </a:pPr>
            <a:r>
              <a:rPr lang="fr-BE" sz="1700" dirty="0">
                <a:solidFill>
                  <a:srgbClr val="7030A0"/>
                </a:solidFill>
              </a:rPr>
              <a:t>Renforcent les défenses immunitaires des plantes contre la plupart des parasites (mildiou, oïdium,…).</a:t>
            </a:r>
          </a:p>
          <a:p>
            <a:pPr lvl="1">
              <a:defRPr/>
            </a:pPr>
            <a:endParaRPr lang="fr-BE" sz="2000" dirty="0">
              <a:solidFill>
                <a:srgbClr val="7030A0"/>
              </a:solidFill>
            </a:endParaRPr>
          </a:p>
          <a:p>
            <a:pPr marL="20638" lvl="1" indent="-20638">
              <a:defRPr/>
            </a:pPr>
            <a:r>
              <a:rPr lang="fr-FR" sz="1200" dirty="0">
                <a:solidFill>
                  <a:srgbClr val="7030A0"/>
                </a:solidFill>
              </a:rPr>
              <a:t>Source : Préparation &amp; utilisation des </a:t>
            </a:r>
            <a:r>
              <a:rPr lang="fr-FR" sz="1200" dirty="0" err="1">
                <a:solidFill>
                  <a:srgbClr val="7030A0"/>
                </a:solidFill>
              </a:rPr>
              <a:t>bio-pesticides</a:t>
            </a:r>
            <a:r>
              <a:rPr lang="fr-FR" sz="1200" dirty="0">
                <a:solidFill>
                  <a:srgbClr val="7030A0"/>
                </a:solidFill>
              </a:rPr>
              <a:t>, Formation des formateurs des animateurs des écoles au champs, , Eugénie  OLOMBA, Experte horticole R/D, </a:t>
            </a:r>
            <a:r>
              <a:rPr lang="fr-FR" sz="1200" dirty="0">
                <a:solidFill>
                  <a:srgbClr val="7030A0"/>
                </a:solidFill>
                <a:hlinkClick r:id="rId3"/>
              </a:rPr>
              <a:t>www.slideshare.net/francoisstepman/preparation-bios-pesticides</a:t>
            </a:r>
            <a:r>
              <a:rPr lang="fr-FR" sz="1200" dirty="0">
                <a:solidFill>
                  <a:srgbClr val="7030A0"/>
                </a:solidFill>
              </a:rPr>
              <a:t> </a:t>
            </a:r>
            <a:endParaRPr lang="fr-FR" sz="1200" dirty="0">
              <a:solidFill>
                <a:schemeClr val="folHlink"/>
              </a:solidFill>
            </a:endParaRPr>
          </a:p>
        </p:txBody>
      </p:sp>
      <p:sp>
        <p:nvSpPr>
          <p:cNvPr id="8" name="Espace réservé du numéro de diapositive 1">
            <a:extLst>
              <a:ext uri="{FF2B5EF4-FFF2-40B4-BE49-F238E27FC236}">
                <a16:creationId xmlns:a16="http://schemas.microsoft.com/office/drawing/2014/main" id="{8F29FFA2-7DE8-4C47-8C1C-684F777EDBA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83</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7724910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88EA8F8-1FED-494D-829B-00D4DEF7A75A}"/>
              </a:ext>
            </a:extLst>
          </p:cNvPr>
          <p:cNvSpPr>
            <a:spLocks noChangeArrowheads="1"/>
          </p:cNvSpPr>
          <p:nvPr/>
        </p:nvSpPr>
        <p:spPr bwMode="auto">
          <a:xfrm>
            <a:off x="151000" y="1529652"/>
            <a:ext cx="1193372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b="1" dirty="0">
                <a:solidFill>
                  <a:srgbClr val="7030A0"/>
                </a:solidFill>
                <a:latin typeface="Arial" panose="020B0604020202020204" pitchFamily="34" charset="0"/>
              </a:rPr>
              <a:t>Le système de culture du maïs « push-pull » (attraction-répulsion)</a:t>
            </a:r>
            <a:endParaRPr lang="fr-FR" altLang="fr-FR" sz="1600" dirty="0">
              <a:solidFill>
                <a:srgbClr val="7030A0"/>
              </a:solidFill>
              <a:latin typeface="Arial" panose="020B0604020202020204" pitchFamily="34" charset="0"/>
            </a:endParaRP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pPr>
            <a:r>
              <a:rPr lang="fr-FR" altLang="fr-FR" sz="1600" dirty="0">
                <a:solidFill>
                  <a:srgbClr val="7030A0"/>
                </a:solidFill>
                <a:latin typeface="Arial" panose="020B0604020202020204" pitchFamily="34" charset="0"/>
              </a:rPr>
              <a:t> Parallèlement aux alignements de maïs, on plantes des bandes de </a:t>
            </a:r>
            <a:r>
              <a:rPr lang="fr-FR" altLang="fr-FR" sz="1600" i="1" dirty="0" err="1">
                <a:solidFill>
                  <a:srgbClr val="7030A0"/>
                </a:solidFill>
                <a:latin typeface="Arial" panose="020B0604020202020204" pitchFamily="34" charset="0"/>
              </a:rPr>
              <a:t>Desmodium</a:t>
            </a:r>
            <a:r>
              <a:rPr lang="fr-FR" altLang="fr-FR" sz="1600" dirty="0">
                <a:solidFill>
                  <a:srgbClr val="7030A0"/>
                </a:solidFill>
                <a:latin typeface="Arial" panose="020B0604020202020204" pitchFamily="34" charset="0"/>
              </a:rPr>
              <a:t>  qui, par son odeur, repousse la pyrale du maïs (ravageur du maïs).</a:t>
            </a:r>
          </a:p>
          <a:p>
            <a:pPr algn="just" eaLnBrk="1" hangingPunct="1">
              <a:spcBef>
                <a:spcPct val="0"/>
              </a:spcBef>
            </a:pPr>
            <a:r>
              <a:rPr lang="fr-FR" altLang="fr-FR" sz="1600" dirty="0">
                <a:solidFill>
                  <a:srgbClr val="7030A0"/>
                </a:solidFill>
                <a:latin typeface="Arial" panose="020B0604020202020204" pitchFamily="34" charset="0"/>
              </a:rPr>
              <a:t> Autour du champ on plante de l’herbe à éléphant (</a:t>
            </a:r>
            <a:r>
              <a:rPr lang="fr-FR" altLang="fr-FR" sz="1600" i="1" dirty="0" err="1">
                <a:solidFill>
                  <a:srgbClr val="7030A0"/>
                </a:solidFill>
                <a:latin typeface="Arial" panose="020B0604020202020204" pitchFamily="34" charset="0"/>
              </a:rPr>
              <a:t>Pennisetum</a:t>
            </a:r>
            <a:r>
              <a:rPr lang="fr-FR" altLang="fr-FR" sz="1600" i="1" dirty="0">
                <a:solidFill>
                  <a:srgbClr val="7030A0"/>
                </a:solidFill>
                <a:latin typeface="Arial" panose="020B0604020202020204" pitchFamily="34" charset="0"/>
              </a:rPr>
              <a:t> </a:t>
            </a:r>
            <a:r>
              <a:rPr lang="fr-FR" altLang="fr-FR" sz="1600" i="1" dirty="0" err="1">
                <a:solidFill>
                  <a:srgbClr val="7030A0"/>
                </a:solidFill>
                <a:latin typeface="Arial" panose="020B0604020202020204" pitchFamily="34" charset="0"/>
              </a:rPr>
              <a:t>purpureum</a:t>
            </a:r>
            <a:r>
              <a:rPr lang="fr-FR" altLang="fr-FR" sz="1600" dirty="0">
                <a:solidFill>
                  <a:srgbClr val="7030A0"/>
                </a:solidFill>
                <a:latin typeface="Arial" panose="020B0604020202020204" pitchFamily="34" charset="0"/>
              </a:rPr>
              <a:t>) qui attire les pyrales hors du champ. </a:t>
            </a:r>
          </a:p>
          <a:p>
            <a:pPr algn="just" eaLnBrk="1" hangingPunct="1">
              <a:spcBef>
                <a:spcPct val="0"/>
              </a:spcBef>
            </a:pPr>
            <a:r>
              <a:rPr lang="fr-FR" altLang="fr-FR" sz="1600" dirty="0">
                <a:solidFill>
                  <a:srgbClr val="7030A0"/>
                </a:solidFill>
                <a:latin typeface="Arial" panose="020B0604020202020204" pitchFamily="34" charset="0"/>
              </a:rPr>
              <a:t> On améliore ainsi les rendements, </a:t>
            </a:r>
            <a:r>
              <a:rPr lang="fr-FR" altLang="fr-FR" sz="1600" i="1" dirty="0">
                <a:solidFill>
                  <a:srgbClr val="7030A0"/>
                </a:solidFill>
                <a:latin typeface="Arial" panose="020B0604020202020204" pitchFamily="34" charset="0"/>
              </a:rPr>
              <a:t>sans employer d’engrais chimiques ni de pesticides</a:t>
            </a:r>
            <a:r>
              <a:rPr lang="fr-FR" altLang="fr-FR" sz="1600" dirty="0">
                <a:solidFill>
                  <a:srgbClr val="7030A0"/>
                </a:solidFill>
                <a:latin typeface="Arial" panose="020B0604020202020204" pitchFamily="34" charset="0"/>
              </a:rPr>
              <a:t>. </a:t>
            </a:r>
          </a:p>
          <a:p>
            <a:pPr algn="just" eaLnBrk="1" hangingPunct="1">
              <a:spcBef>
                <a:spcPct val="0"/>
              </a:spcBef>
            </a:pPr>
            <a:r>
              <a:rPr lang="fr-FR" altLang="fr-FR" sz="1600" dirty="0">
                <a:solidFill>
                  <a:srgbClr val="7030A0"/>
                </a:solidFill>
                <a:latin typeface="Arial" panose="020B0604020202020204" pitchFamily="34" charset="0"/>
              </a:rPr>
              <a:t> L</a:t>
            </a:r>
            <a:r>
              <a:rPr lang="fr-FR" altLang="fr-FR" sz="1600" i="1" dirty="0">
                <a:solidFill>
                  <a:srgbClr val="7030A0"/>
                </a:solidFill>
                <a:latin typeface="Arial" panose="020B0604020202020204" pitchFamily="34" charset="0"/>
              </a:rPr>
              <a:t>’herbe à éléphant </a:t>
            </a:r>
            <a:r>
              <a:rPr lang="fr-FR" altLang="fr-FR" sz="1600" dirty="0">
                <a:solidFill>
                  <a:srgbClr val="7030A0"/>
                </a:solidFill>
                <a:latin typeface="Arial" panose="020B0604020202020204" pitchFamily="34" charset="0"/>
              </a:rPr>
              <a:t>et le </a:t>
            </a:r>
            <a:r>
              <a:rPr lang="fr-FR" altLang="fr-FR" sz="1600" i="1" dirty="0" err="1">
                <a:solidFill>
                  <a:srgbClr val="7030A0"/>
                </a:solidFill>
                <a:latin typeface="Arial" panose="020B0604020202020204" pitchFamily="34" charset="0"/>
              </a:rPr>
              <a:t>Desmodium</a:t>
            </a:r>
            <a:r>
              <a:rPr lang="fr-FR" altLang="fr-FR" sz="1600" dirty="0">
                <a:solidFill>
                  <a:srgbClr val="7030A0"/>
                </a:solidFill>
                <a:latin typeface="Arial" panose="020B0604020202020204" pitchFamily="34" charset="0"/>
              </a:rPr>
              <a:t> constituent un fourrage sain et bienvenu pour le bétail.</a:t>
            </a:r>
          </a:p>
          <a:p>
            <a:pPr algn="just" eaLnBrk="1" hangingPunct="1">
              <a:spcBef>
                <a:spcPct val="0"/>
              </a:spcBef>
            </a:pPr>
            <a:r>
              <a:rPr lang="fr-FR" altLang="fr-FR" sz="1600" dirty="0">
                <a:solidFill>
                  <a:srgbClr val="7030A0"/>
                </a:solidFill>
                <a:latin typeface="Arial" panose="020B0604020202020204" pitchFamily="34" charset="0"/>
              </a:rPr>
              <a:t> Ensuite, le maïs est conservé dans des </a:t>
            </a:r>
            <a:r>
              <a:rPr lang="fr-FR" altLang="fr-FR" sz="1600" i="1" dirty="0">
                <a:solidFill>
                  <a:srgbClr val="7030A0"/>
                </a:solidFill>
                <a:latin typeface="Arial" panose="020B0604020202020204" pitchFamily="34" charset="0"/>
              </a:rPr>
              <a:t>raccards</a:t>
            </a:r>
            <a:r>
              <a:rPr lang="fr-FR" altLang="fr-FR" sz="1600" dirty="0">
                <a:solidFill>
                  <a:srgbClr val="7030A0"/>
                </a:solidFill>
                <a:latin typeface="Arial" panose="020B0604020202020204" pitchFamily="34" charset="0"/>
              </a:rPr>
              <a:t> (°), à l'abri des rongeurs et autres vermines. </a:t>
            </a:r>
            <a:endParaRPr lang="fr-FR" altLang="fr-FR" sz="1000" dirty="0">
              <a:solidFill>
                <a:srgbClr val="7030A0"/>
              </a:solidFill>
              <a:latin typeface="Arial" panose="020B0604020202020204" pitchFamily="34" charset="0"/>
            </a:endParaRPr>
          </a:p>
        </p:txBody>
      </p:sp>
      <p:sp>
        <p:nvSpPr>
          <p:cNvPr id="3" name="ZoneTexte 4">
            <a:extLst>
              <a:ext uri="{FF2B5EF4-FFF2-40B4-BE49-F238E27FC236}">
                <a16:creationId xmlns:a16="http://schemas.microsoft.com/office/drawing/2014/main" id="{1914A483-0116-4207-A37D-4128E271E712}"/>
              </a:ext>
            </a:extLst>
          </p:cNvPr>
          <p:cNvSpPr txBox="1">
            <a:spLocks noChangeArrowheads="1"/>
          </p:cNvSpPr>
          <p:nvPr/>
        </p:nvSpPr>
        <p:spPr bwMode="auto">
          <a:xfrm>
            <a:off x="179388" y="6453188"/>
            <a:ext cx="88566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solidFill>
                  <a:srgbClr val="7030A0"/>
                </a:solidFill>
                <a:latin typeface="Arial" panose="020B0604020202020204" pitchFamily="34" charset="0"/>
              </a:rPr>
              <a:t>(°) </a:t>
            </a:r>
            <a:r>
              <a:rPr lang="fr-FR" altLang="fr-FR" sz="1000" b="1">
                <a:solidFill>
                  <a:srgbClr val="7030A0"/>
                </a:solidFill>
                <a:latin typeface="Arial" panose="020B0604020202020204" pitchFamily="34" charset="0"/>
              </a:rPr>
              <a:t>Raccard</a:t>
            </a:r>
            <a:r>
              <a:rPr lang="fr-FR" altLang="fr-FR" sz="1000">
                <a:solidFill>
                  <a:srgbClr val="7030A0"/>
                </a:solidFill>
                <a:latin typeface="Arial" panose="020B0604020202020204" pitchFamily="34" charset="0"/>
              </a:rPr>
              <a:t> : grenier sur pilotis assez hauts, destinés à stocker des céréales et à les protéger des nuisibles, </a:t>
            </a:r>
            <a:r>
              <a:rPr lang="fr-FR" altLang="fr-FR" sz="1000">
                <a:solidFill>
                  <a:srgbClr val="7030A0"/>
                </a:solidFill>
                <a:latin typeface="Arial" panose="020B0604020202020204" pitchFamily="34" charset="0"/>
                <a:hlinkClick r:id="rId2"/>
              </a:rPr>
              <a:t>http://fr.wikipedia.org/wiki/Raccard</a:t>
            </a:r>
            <a:endParaRPr lang="fr-FR" altLang="fr-FR" sz="1000">
              <a:solidFill>
                <a:srgbClr val="7030A0"/>
              </a:solidFill>
              <a:latin typeface="Arial" panose="020B0604020202020204" pitchFamily="34" charset="0"/>
            </a:endParaRPr>
          </a:p>
        </p:txBody>
      </p:sp>
      <p:pic>
        <p:nvPicPr>
          <p:cNvPr id="4" name="Picture 2" descr="push-pull_s">
            <a:extLst>
              <a:ext uri="{FF2B5EF4-FFF2-40B4-BE49-F238E27FC236}">
                <a16:creationId xmlns:a16="http://schemas.microsoft.com/office/drawing/2014/main" id="{33E97770-318D-43D3-872D-7C697E929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292600"/>
            <a:ext cx="42576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pushpull">
            <a:extLst>
              <a:ext uri="{FF2B5EF4-FFF2-40B4-BE49-F238E27FC236}">
                <a16:creationId xmlns:a16="http://schemas.microsoft.com/office/drawing/2014/main" id="{61C133E7-6F0D-42A6-9ED0-892416E7A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5229225"/>
            <a:ext cx="15113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2E35517E-48B9-4E9E-A251-8596493EE7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573463"/>
            <a:ext cx="23812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10">
            <a:extLst>
              <a:ext uri="{FF2B5EF4-FFF2-40B4-BE49-F238E27FC236}">
                <a16:creationId xmlns:a16="http://schemas.microsoft.com/office/drawing/2014/main" id="{773B1F2A-B022-4B3F-AB02-3D949F719F7B}"/>
              </a:ext>
            </a:extLst>
          </p:cNvPr>
          <p:cNvSpPr txBox="1">
            <a:spLocks noChangeArrowheads="1"/>
          </p:cNvSpPr>
          <p:nvPr/>
        </p:nvSpPr>
        <p:spPr bwMode="auto">
          <a:xfrm>
            <a:off x="971550" y="5157788"/>
            <a:ext cx="176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b="1" i="1">
                <a:solidFill>
                  <a:srgbClr val="7030A0"/>
                </a:solidFill>
              </a:rPr>
              <a:t>↑ </a:t>
            </a:r>
            <a:r>
              <a:rPr lang="fr-FR" altLang="fr-FR" sz="1000" b="1" i="1">
                <a:solidFill>
                  <a:srgbClr val="7030A0"/>
                </a:solidFill>
                <a:latin typeface="Arial" panose="020B0604020202020204" pitchFamily="34" charset="0"/>
              </a:rPr>
              <a:t>Pennisetum purpureum</a:t>
            </a:r>
            <a:endParaRPr lang="fr-FR" altLang="fr-FR" sz="1000">
              <a:solidFill>
                <a:srgbClr val="7030A0"/>
              </a:solidFill>
              <a:latin typeface="Arial" panose="020B0604020202020204" pitchFamily="34" charset="0"/>
            </a:endParaRPr>
          </a:p>
          <a:p>
            <a:pPr algn="ctr" eaLnBrk="1" hangingPunct="1">
              <a:spcBef>
                <a:spcPct val="0"/>
              </a:spcBef>
              <a:buFontTx/>
              <a:buNone/>
            </a:pPr>
            <a:r>
              <a:rPr lang="fr-FR" altLang="fr-FR" sz="1000">
                <a:solidFill>
                  <a:srgbClr val="7030A0"/>
                </a:solidFill>
                <a:latin typeface="Arial" panose="020B0604020202020204" pitchFamily="34" charset="0"/>
              </a:rPr>
              <a:t>Herbe à éléphant</a:t>
            </a:r>
          </a:p>
        </p:txBody>
      </p:sp>
      <p:pic>
        <p:nvPicPr>
          <p:cNvPr id="8" name="Picture 5">
            <a:extLst>
              <a:ext uri="{FF2B5EF4-FFF2-40B4-BE49-F238E27FC236}">
                <a16:creationId xmlns:a16="http://schemas.microsoft.com/office/drawing/2014/main" id="{521618D1-E7E6-441A-8A36-B878FCDE0E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3573463"/>
            <a:ext cx="1728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12">
            <a:extLst>
              <a:ext uri="{FF2B5EF4-FFF2-40B4-BE49-F238E27FC236}">
                <a16:creationId xmlns:a16="http://schemas.microsoft.com/office/drawing/2014/main" id="{EAD120DD-B447-4E25-B56A-92B514A0CFFD}"/>
              </a:ext>
            </a:extLst>
          </p:cNvPr>
          <p:cNvSpPr txBox="1">
            <a:spLocks noChangeArrowheads="1"/>
          </p:cNvSpPr>
          <p:nvPr/>
        </p:nvSpPr>
        <p:spPr bwMode="auto">
          <a:xfrm>
            <a:off x="2916238" y="4868863"/>
            <a:ext cx="15097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b="1" i="1">
                <a:solidFill>
                  <a:srgbClr val="7030A0"/>
                </a:solidFill>
              </a:rPr>
              <a:t>↑ </a:t>
            </a:r>
            <a:r>
              <a:rPr lang="en-US" altLang="fr-FR" sz="1000" i="1">
                <a:latin typeface="Arial" panose="020B0604020202020204" pitchFamily="34" charset="0"/>
                <a:hlinkClick r:id="rId7" tooltip="Desmodium triflorum"/>
              </a:rPr>
              <a:t>Desmodium triflorum</a:t>
            </a:r>
            <a:endParaRPr lang="fr-FR" altLang="fr-FR" sz="1000">
              <a:solidFill>
                <a:srgbClr val="7030A0"/>
              </a:solidFill>
              <a:latin typeface="Arial" panose="020B0604020202020204" pitchFamily="34" charset="0"/>
            </a:endParaRPr>
          </a:p>
        </p:txBody>
      </p:sp>
      <p:pic>
        <p:nvPicPr>
          <p:cNvPr id="10" name="Picture 6">
            <a:extLst>
              <a:ext uri="{FF2B5EF4-FFF2-40B4-BE49-F238E27FC236}">
                <a16:creationId xmlns:a16="http://schemas.microsoft.com/office/drawing/2014/main" id="{5854AA68-DF50-47D8-9834-83DDA6B960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5516563"/>
            <a:ext cx="111601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4">
            <a:extLst>
              <a:ext uri="{FF2B5EF4-FFF2-40B4-BE49-F238E27FC236}">
                <a16:creationId xmlns:a16="http://schemas.microsoft.com/office/drawing/2014/main" id="{3994644D-8EED-4933-AC71-491011A8FEBC}"/>
              </a:ext>
            </a:extLst>
          </p:cNvPr>
          <p:cNvSpPr txBox="1">
            <a:spLocks noChangeArrowheads="1"/>
          </p:cNvSpPr>
          <p:nvPr/>
        </p:nvSpPr>
        <p:spPr bwMode="auto">
          <a:xfrm>
            <a:off x="1403350" y="5661025"/>
            <a:ext cx="12239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solidFill>
                  <a:srgbClr val="7030A0"/>
                </a:solidFill>
                <a:latin typeface="Arial" panose="020B0604020202020204" pitchFamily="34" charset="0"/>
              </a:rPr>
              <a:t>← Fleurs de </a:t>
            </a:r>
            <a:r>
              <a:rPr lang="fr-FR" altLang="fr-FR" sz="1000" i="1">
                <a:latin typeface="Arial" panose="020B0604020202020204" pitchFamily="34" charset="0"/>
                <a:hlinkClick r:id="rId9" tooltip="Desmodium discolor (page does not exist)"/>
              </a:rPr>
              <a:t>Desmodium discolor</a:t>
            </a:r>
            <a:r>
              <a:rPr lang="fr-FR" altLang="fr-FR" sz="1000">
                <a:latin typeface="Arial" panose="020B0604020202020204" pitchFamily="34" charset="0"/>
              </a:rPr>
              <a:t>.</a:t>
            </a:r>
            <a:endParaRPr lang="fr-FR" altLang="fr-FR" sz="1000">
              <a:solidFill>
                <a:srgbClr val="7030A0"/>
              </a:solidFill>
              <a:latin typeface="Arial" panose="020B0604020202020204" pitchFamily="34" charset="0"/>
            </a:endParaRPr>
          </a:p>
        </p:txBody>
      </p:sp>
      <p:sp>
        <p:nvSpPr>
          <p:cNvPr id="12" name="WordArt 4">
            <a:extLst>
              <a:ext uri="{FF2B5EF4-FFF2-40B4-BE49-F238E27FC236}">
                <a16:creationId xmlns:a16="http://schemas.microsoft.com/office/drawing/2014/main" id="{7F3927C2-A42A-4CE8-920F-19B461F932E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13" name="Rectangle 12">
            <a:extLst>
              <a:ext uri="{FF2B5EF4-FFF2-40B4-BE49-F238E27FC236}">
                <a16:creationId xmlns:a16="http://schemas.microsoft.com/office/drawing/2014/main" id="{5AA7A477-C9FD-4DC5-B7D9-C5EB1AD472B0}"/>
              </a:ext>
            </a:extLst>
          </p:cNvPr>
          <p:cNvSpPr/>
          <p:nvPr/>
        </p:nvSpPr>
        <p:spPr>
          <a:xfrm>
            <a:off x="101946" y="783010"/>
            <a:ext cx="3608680"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 et fin)</a:t>
            </a:r>
          </a:p>
        </p:txBody>
      </p:sp>
      <p:sp>
        <p:nvSpPr>
          <p:cNvPr id="14" name="Rectangle 13">
            <a:extLst>
              <a:ext uri="{FF2B5EF4-FFF2-40B4-BE49-F238E27FC236}">
                <a16:creationId xmlns:a16="http://schemas.microsoft.com/office/drawing/2014/main" id="{88DB94E1-8023-40F9-B76C-1C99BF52D63B}"/>
              </a:ext>
            </a:extLst>
          </p:cNvPr>
          <p:cNvSpPr/>
          <p:nvPr/>
        </p:nvSpPr>
        <p:spPr>
          <a:xfrm>
            <a:off x="113208" y="1156331"/>
            <a:ext cx="4387355" cy="369332"/>
          </a:xfrm>
          <a:prstGeom prst="rect">
            <a:avLst/>
          </a:prstGeom>
        </p:spPr>
        <p:txBody>
          <a:bodyPr wrap="none">
            <a:spAutoFit/>
          </a:bodyPr>
          <a:lstStyle/>
          <a:p>
            <a:pPr>
              <a:buNone/>
            </a:pPr>
            <a:r>
              <a:rPr lang="fr-FR" b="1" dirty="0">
                <a:solidFill>
                  <a:srgbClr val="7030A0"/>
                </a:solidFill>
              </a:rPr>
              <a:t>5.14. Plantes attractives et répulsives (suite)</a:t>
            </a:r>
          </a:p>
        </p:txBody>
      </p:sp>
      <p:sp>
        <p:nvSpPr>
          <p:cNvPr id="15" name="Espace réservé du numéro de diapositive 1">
            <a:extLst>
              <a:ext uri="{FF2B5EF4-FFF2-40B4-BE49-F238E27FC236}">
                <a16:creationId xmlns:a16="http://schemas.microsoft.com/office/drawing/2014/main" id="{42B83093-EB64-4A7F-AF9D-DAF2FC4191F5}"/>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84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5899046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24572840-0907-4356-BC16-089D6CFD319C}"/>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9485DC9B-6B2A-4CFF-947E-A35479243E19}"/>
              </a:ext>
            </a:extLst>
          </p:cNvPr>
          <p:cNvSpPr/>
          <p:nvPr/>
        </p:nvSpPr>
        <p:spPr>
          <a:xfrm>
            <a:off x="101946" y="783010"/>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Rectangle 3">
            <a:extLst>
              <a:ext uri="{FF2B5EF4-FFF2-40B4-BE49-F238E27FC236}">
                <a16:creationId xmlns:a16="http://schemas.microsoft.com/office/drawing/2014/main" id="{AB93FCD9-91EE-4536-8A37-B1605CD0C6A5}"/>
              </a:ext>
            </a:extLst>
          </p:cNvPr>
          <p:cNvSpPr/>
          <p:nvPr/>
        </p:nvSpPr>
        <p:spPr>
          <a:xfrm>
            <a:off x="113208" y="1156331"/>
            <a:ext cx="4387355" cy="369332"/>
          </a:xfrm>
          <a:prstGeom prst="rect">
            <a:avLst/>
          </a:prstGeom>
        </p:spPr>
        <p:txBody>
          <a:bodyPr wrap="none">
            <a:spAutoFit/>
          </a:bodyPr>
          <a:lstStyle/>
          <a:p>
            <a:pPr>
              <a:buNone/>
            </a:pPr>
            <a:r>
              <a:rPr lang="fr-FR" b="1" dirty="0">
                <a:solidFill>
                  <a:srgbClr val="7030A0"/>
                </a:solidFill>
              </a:rPr>
              <a:t>5.14. Plantes attractives et répulsives (suite)</a:t>
            </a:r>
          </a:p>
        </p:txBody>
      </p:sp>
      <p:sp>
        <p:nvSpPr>
          <p:cNvPr id="5" name="Rectangle 3">
            <a:extLst>
              <a:ext uri="{FF2B5EF4-FFF2-40B4-BE49-F238E27FC236}">
                <a16:creationId xmlns:a16="http://schemas.microsoft.com/office/drawing/2014/main" id="{71688132-F323-4FF5-BA42-CA3E1E389330}"/>
              </a:ext>
            </a:extLst>
          </p:cNvPr>
          <p:cNvSpPr>
            <a:spLocks noChangeArrowheads="1"/>
          </p:cNvSpPr>
          <p:nvPr/>
        </p:nvSpPr>
        <p:spPr bwMode="auto">
          <a:xfrm>
            <a:off x="113207" y="1649779"/>
            <a:ext cx="117524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altLang="fr-FR" sz="1600" b="1" dirty="0">
                <a:solidFill>
                  <a:srgbClr val="7030A0"/>
                </a:solidFill>
                <a:latin typeface="Arial" panose="020B0604020202020204" pitchFamily="34" charset="0"/>
              </a:rPr>
              <a:t>La « </a:t>
            </a:r>
            <a:r>
              <a:rPr lang="fr-FR" altLang="fr-FR" sz="1600" b="1" dirty="0" err="1">
                <a:solidFill>
                  <a:srgbClr val="7030A0"/>
                </a:solidFill>
                <a:latin typeface="Arial" panose="020B0604020202020204" pitchFamily="34" charset="0"/>
              </a:rPr>
              <a:t>milpa</a:t>
            </a:r>
            <a:r>
              <a:rPr lang="fr-FR" altLang="fr-FR" sz="1600" b="1" dirty="0">
                <a:solidFill>
                  <a:srgbClr val="7030A0"/>
                </a:solidFill>
                <a:latin typeface="Arial" panose="020B0604020202020204" pitchFamily="34" charset="0"/>
              </a:rPr>
              <a:t> », le système de culture agroécologique de maïs, haricots et courges </a:t>
            </a:r>
            <a:r>
              <a:rPr lang="fr-FR" altLang="fr-FR" sz="1600" dirty="0">
                <a:solidFill>
                  <a:srgbClr val="7030A0"/>
                </a:solidFill>
                <a:latin typeface="Arial" panose="020B0604020202020204" pitchFamily="34" charset="0"/>
              </a:rPr>
              <a:t>:</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La </a:t>
            </a:r>
            <a:r>
              <a:rPr lang="fr-FR" altLang="fr-FR" sz="1600" b="1" dirty="0" err="1">
                <a:solidFill>
                  <a:srgbClr val="7030A0"/>
                </a:solidFill>
                <a:latin typeface="Arial" panose="020B0604020202020204" pitchFamily="34" charset="0"/>
              </a:rPr>
              <a:t>milpa</a:t>
            </a:r>
            <a:r>
              <a:rPr lang="fr-FR" altLang="fr-FR" sz="1600" dirty="0">
                <a:solidFill>
                  <a:srgbClr val="7030A0"/>
                </a:solidFill>
                <a:latin typeface="Arial" panose="020B0604020202020204" pitchFamily="34" charset="0"/>
              </a:rPr>
              <a:t> est un </a:t>
            </a:r>
            <a:r>
              <a:rPr lang="fr-FR" altLang="fr-FR" sz="1600" dirty="0" err="1">
                <a:solidFill>
                  <a:srgbClr val="7030A0"/>
                </a:solidFill>
                <a:latin typeface="Arial" panose="020B0604020202020204" pitchFamily="34" charset="0"/>
                <a:hlinkClick r:id="rId2" tooltip="Agro-écosystème"/>
              </a:rPr>
              <a:t>agro-écosystème</a:t>
            </a:r>
            <a:r>
              <a:rPr lang="fr-FR" altLang="fr-FR" sz="1600" dirty="0">
                <a:solidFill>
                  <a:srgbClr val="7030A0"/>
                </a:solidFill>
                <a:latin typeface="Arial" panose="020B0604020202020204" pitchFamily="34" charset="0"/>
                <a:hlinkClick r:id="rId2" tooltip="Agro-écosystème"/>
              </a:rPr>
              <a:t> </a:t>
            </a:r>
            <a:r>
              <a:rPr lang="fr-FR" altLang="fr-FR" sz="1600" dirty="0">
                <a:solidFill>
                  <a:srgbClr val="7030A0"/>
                </a:solidFill>
                <a:latin typeface="Arial" panose="020B0604020202020204" pitchFamily="34" charset="0"/>
                <a:hlinkClick r:id="rId3" tooltip="Méso-Amérique"/>
              </a:rPr>
              <a:t>méso-américain</a:t>
            </a:r>
            <a:r>
              <a:rPr lang="fr-FR" altLang="fr-FR" sz="1600" dirty="0">
                <a:solidFill>
                  <a:srgbClr val="7030A0"/>
                </a:solidFill>
                <a:latin typeface="Arial" panose="020B0604020202020204" pitchFamily="34" charset="0"/>
              </a:rPr>
              <a:t> dont les composantes principales sont la production </a:t>
            </a:r>
            <a:r>
              <a:rPr lang="fr-FR" altLang="fr-FR" sz="1600" dirty="0">
                <a:solidFill>
                  <a:srgbClr val="7030A0"/>
                </a:solidFill>
                <a:latin typeface="Arial" panose="020B0604020202020204" pitchFamily="34" charset="0"/>
                <a:hlinkClick r:id="rId4" tooltip="Maïs"/>
              </a:rPr>
              <a:t>de maïs</a:t>
            </a:r>
            <a:r>
              <a:rPr lang="fr-FR" altLang="fr-FR" sz="1600" dirty="0">
                <a:solidFill>
                  <a:srgbClr val="7030A0"/>
                </a:solidFill>
                <a:latin typeface="Arial" panose="020B0604020202020204" pitchFamily="34" charset="0"/>
              </a:rPr>
              <a:t>, de</a:t>
            </a:r>
            <a:r>
              <a:rPr lang="fr-FR" altLang="fr-FR" sz="1600" dirty="0">
                <a:solidFill>
                  <a:srgbClr val="7030A0"/>
                </a:solidFill>
                <a:latin typeface="Arial" panose="020B0604020202020204" pitchFamily="34" charset="0"/>
                <a:hlinkClick r:id="rId5" tooltip="Haricot rouge"/>
              </a:rPr>
              <a:t> haricots</a:t>
            </a:r>
            <a:r>
              <a:rPr lang="fr-FR" altLang="fr-FR" sz="1600" dirty="0">
                <a:solidFill>
                  <a:srgbClr val="7030A0"/>
                </a:solidFill>
                <a:latin typeface="Arial" panose="020B0604020202020204" pitchFamily="34" charset="0"/>
              </a:rPr>
              <a:t> et de</a:t>
            </a:r>
            <a:r>
              <a:rPr lang="fr-FR" altLang="fr-FR" sz="1600" dirty="0">
                <a:solidFill>
                  <a:srgbClr val="7030A0"/>
                </a:solidFill>
                <a:latin typeface="Arial" panose="020B0604020202020204" pitchFamily="34" charset="0"/>
                <a:hlinkClick r:id="rId6" tooltip="Citrouille"/>
              </a:rPr>
              <a:t> courge</a:t>
            </a:r>
            <a:r>
              <a:rPr lang="fr-FR" altLang="fr-FR" sz="1600" dirty="0">
                <a:solidFill>
                  <a:srgbClr val="7030A0"/>
                </a:solidFill>
                <a:latin typeface="Arial" panose="020B0604020202020204" pitchFamily="34" charset="0"/>
              </a:rPr>
              <a:t> (parfois surnommé « </a:t>
            </a:r>
            <a:r>
              <a:rPr lang="fr-FR" altLang="fr-FR" sz="1600" dirty="0">
                <a:solidFill>
                  <a:srgbClr val="7030A0"/>
                </a:solidFill>
                <a:latin typeface="Arial" panose="020B0604020202020204" pitchFamily="34" charset="0"/>
                <a:hlinkClick r:id="rId7" tooltip="Les Trois Sœurs (culture)"/>
              </a:rPr>
              <a:t>les trois sœurs</a:t>
            </a:r>
            <a:r>
              <a:rPr lang="fr-FR" altLang="fr-FR" sz="1600" dirty="0">
                <a:solidFill>
                  <a:srgbClr val="7030A0"/>
                </a:solidFill>
                <a:latin typeface="Arial" panose="020B0604020202020204" pitchFamily="34" charset="0"/>
              </a:rPr>
              <a:t> »), complétées par du piment dans certaines régions. </a:t>
            </a:r>
          </a:p>
          <a:p>
            <a:pPr algn="just" eaLnBrk="1" hangingPunct="1">
              <a:spcBef>
                <a:spcPct val="0"/>
              </a:spcBef>
              <a:buFontTx/>
              <a:buNone/>
            </a:pPr>
            <a:r>
              <a:rPr lang="fr-FR" altLang="fr-FR" sz="1600" dirty="0">
                <a:solidFill>
                  <a:srgbClr val="7030A0"/>
                </a:solidFill>
                <a:latin typeface="Arial" panose="020B0604020202020204" pitchFamily="34" charset="0"/>
              </a:rPr>
              <a:t>Les haricots, utilisant les maïs comme les tuteurs, fournissent l’azote. </a:t>
            </a:r>
            <a:r>
              <a:rPr lang="fr-FR" altLang="fr-FR" sz="1600" i="1" dirty="0">
                <a:solidFill>
                  <a:srgbClr val="7030A0"/>
                </a:solidFill>
                <a:latin typeface="Arial" panose="020B0604020202020204" pitchFamily="34" charset="0"/>
              </a:rPr>
              <a:t>Les larges feuilles couvre-sol de la courge empêchent la pousse des mauvaises herbes (adventices).</a:t>
            </a:r>
            <a:endParaRPr lang="fr-FR" altLang="fr-FR" sz="1000" i="1" dirty="0">
              <a:solidFill>
                <a:srgbClr val="7030A0"/>
              </a:solidFill>
              <a:latin typeface="Arial" panose="020B0604020202020204" pitchFamily="34" charset="0"/>
            </a:endParaRPr>
          </a:p>
        </p:txBody>
      </p:sp>
      <p:pic>
        <p:nvPicPr>
          <p:cNvPr id="6" name="Image 13" descr="milpa4.jpg">
            <a:extLst>
              <a:ext uri="{FF2B5EF4-FFF2-40B4-BE49-F238E27FC236}">
                <a16:creationId xmlns:a16="http://schemas.microsoft.com/office/drawing/2014/main" id="{AE25C22F-116F-4FBF-A7B1-3058A1FFA11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6973" y="3716876"/>
            <a:ext cx="1971306" cy="26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4" descr="milpa.jpg">
            <a:extLst>
              <a:ext uri="{FF2B5EF4-FFF2-40B4-BE49-F238E27FC236}">
                <a16:creationId xmlns:a16="http://schemas.microsoft.com/office/drawing/2014/main" id="{9AC4928D-7CB4-423C-8B19-10704AFC3DA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62500" y="3716876"/>
            <a:ext cx="3024187"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5">
            <a:extLst>
              <a:ext uri="{FF2B5EF4-FFF2-40B4-BE49-F238E27FC236}">
                <a16:creationId xmlns:a16="http://schemas.microsoft.com/office/drawing/2014/main" id="{C0116BAB-0495-476C-8D81-0DF0C0A3EF6B}"/>
              </a:ext>
            </a:extLst>
          </p:cNvPr>
          <p:cNvSpPr>
            <a:spLocks noChangeArrowheads="1"/>
          </p:cNvSpPr>
          <p:nvPr/>
        </p:nvSpPr>
        <p:spPr bwMode="auto">
          <a:xfrm>
            <a:off x="2589475" y="5948901"/>
            <a:ext cx="343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solidFill>
                  <a:srgbClr val="7030A0"/>
                </a:solidFill>
                <a:latin typeface="Arial" panose="020B0604020202020204" pitchFamily="34" charset="0"/>
              </a:rPr>
              <a:t>Source : </a:t>
            </a:r>
            <a:r>
              <a:rPr lang="fr-FR" altLang="fr-FR" sz="1000">
                <a:solidFill>
                  <a:srgbClr val="7030A0"/>
                </a:solidFill>
                <a:latin typeface="Arial" panose="020B0604020202020204" pitchFamily="34" charset="0"/>
                <a:hlinkClick r:id="rId10"/>
              </a:rPr>
              <a:t>http://lesbrindherbes.org/2013/05/13/culture-milpa-video/3-soeurs-milpa/</a:t>
            </a:r>
            <a:r>
              <a:rPr lang="fr-FR" altLang="fr-FR" sz="1000">
                <a:solidFill>
                  <a:srgbClr val="7030A0"/>
                </a:solidFill>
                <a:latin typeface="Arial" panose="020B0604020202020204" pitchFamily="34" charset="0"/>
              </a:rPr>
              <a:t> </a:t>
            </a:r>
          </a:p>
        </p:txBody>
      </p:sp>
      <p:sp>
        <p:nvSpPr>
          <p:cNvPr id="9" name="Espace réservé du numéro de diapositive 1">
            <a:extLst>
              <a:ext uri="{FF2B5EF4-FFF2-40B4-BE49-F238E27FC236}">
                <a16:creationId xmlns:a16="http://schemas.microsoft.com/office/drawing/2014/main" id="{B60F576C-2AE3-47BC-9DCC-674F0AEB6CBF}"/>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85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3083531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E84D98E-FFFC-4F24-A532-F4D888262113}"/>
              </a:ext>
            </a:extLst>
          </p:cNvPr>
          <p:cNvSpPr>
            <a:spLocks noChangeArrowheads="1" noChangeShapeType="1" noTextEdit="1"/>
          </p:cNvSpPr>
          <p:nvPr/>
        </p:nvSpPr>
        <p:spPr bwMode="auto">
          <a:xfrm>
            <a:off x="172122" y="233408"/>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3169CB8D-7669-4C3A-999D-8181F1A3A502}"/>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ZoneTexte 3">
            <a:extLst>
              <a:ext uri="{FF2B5EF4-FFF2-40B4-BE49-F238E27FC236}">
                <a16:creationId xmlns:a16="http://schemas.microsoft.com/office/drawing/2014/main" id="{78415FEC-0D80-4BA2-A062-9550284C3EF2}"/>
              </a:ext>
            </a:extLst>
          </p:cNvPr>
          <p:cNvSpPr txBox="1"/>
          <p:nvPr/>
        </p:nvSpPr>
        <p:spPr>
          <a:xfrm>
            <a:off x="93213" y="1213661"/>
            <a:ext cx="2940443" cy="369332"/>
          </a:xfrm>
          <a:prstGeom prst="rect">
            <a:avLst/>
          </a:prstGeom>
          <a:noFill/>
        </p:spPr>
        <p:txBody>
          <a:bodyPr wrap="square" rtlCol="0">
            <a:spAutoFit/>
          </a:bodyPr>
          <a:lstStyle/>
          <a:p>
            <a:r>
              <a:rPr lang="fr-FR" b="1" dirty="0">
                <a:solidFill>
                  <a:srgbClr val="7030A0"/>
                </a:solidFill>
              </a:rPr>
              <a:t>5.15. Plantes répulsives</a:t>
            </a:r>
          </a:p>
        </p:txBody>
      </p:sp>
      <p:sp>
        <p:nvSpPr>
          <p:cNvPr id="6" name="ZoneTexte 8">
            <a:extLst>
              <a:ext uri="{FF2B5EF4-FFF2-40B4-BE49-F238E27FC236}">
                <a16:creationId xmlns:a16="http://schemas.microsoft.com/office/drawing/2014/main" id="{37FA65F3-8C7A-4E12-8821-88D0EED92BD7}"/>
              </a:ext>
            </a:extLst>
          </p:cNvPr>
          <p:cNvSpPr txBox="1">
            <a:spLocks noChangeArrowheads="1"/>
          </p:cNvSpPr>
          <p:nvPr/>
        </p:nvSpPr>
        <p:spPr bwMode="auto">
          <a:xfrm>
            <a:off x="3561132" y="6473453"/>
            <a:ext cx="33831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solidFill>
                  <a:srgbClr val="7030A0"/>
                </a:solidFill>
                <a:latin typeface="+mn-lt"/>
              </a:rPr>
              <a:t>Tableau des attractions et répulsions végétales  </a:t>
            </a:r>
            <a:r>
              <a:rPr lang="fr-FR" altLang="fr-FR" sz="1200" dirty="0">
                <a:solidFill>
                  <a:srgbClr val="7030A0"/>
                </a:solidFill>
                <a:latin typeface="+mn-lt"/>
                <a:sym typeface="Wingdings" panose="05000000000000000000" pitchFamily="2" charset="2"/>
              </a:rPr>
              <a:t></a:t>
            </a:r>
            <a:endParaRPr lang="fr-FR" altLang="fr-FR" sz="1200" dirty="0">
              <a:solidFill>
                <a:srgbClr val="7030A0"/>
              </a:solidFill>
              <a:latin typeface="+mn-lt"/>
            </a:endParaRPr>
          </a:p>
        </p:txBody>
      </p:sp>
      <p:sp>
        <p:nvSpPr>
          <p:cNvPr id="7" name="ZoneTexte 6">
            <a:extLst>
              <a:ext uri="{FF2B5EF4-FFF2-40B4-BE49-F238E27FC236}">
                <a16:creationId xmlns:a16="http://schemas.microsoft.com/office/drawing/2014/main" id="{A414FA5E-02CE-4D2D-9BF7-112E413CE1F4}"/>
              </a:ext>
            </a:extLst>
          </p:cNvPr>
          <p:cNvSpPr txBox="1"/>
          <p:nvPr/>
        </p:nvSpPr>
        <p:spPr>
          <a:xfrm>
            <a:off x="93213" y="1582993"/>
            <a:ext cx="6721243" cy="5028960"/>
          </a:xfrm>
          <a:prstGeom prst="rect">
            <a:avLst/>
          </a:prstGeom>
          <a:noFill/>
        </p:spPr>
        <p:txBody>
          <a:bodyPr wrap="square" rtlCol="0">
            <a:spAutoFit/>
          </a:bodyPr>
          <a:lstStyle/>
          <a:p>
            <a:pPr algn="just"/>
            <a:r>
              <a:rPr lang="fr-FR" sz="1700" dirty="0">
                <a:solidFill>
                  <a:srgbClr val="7030A0"/>
                </a:solidFill>
              </a:rPr>
              <a:t>La plupart des </a:t>
            </a:r>
            <a:r>
              <a:rPr lang="fr-FR" sz="1700" b="1" dirty="0">
                <a:solidFill>
                  <a:srgbClr val="7030A0"/>
                </a:solidFill>
              </a:rPr>
              <a:t>herbes aromatiques</a:t>
            </a:r>
            <a:r>
              <a:rPr lang="fr-FR" sz="1700" dirty="0">
                <a:solidFill>
                  <a:srgbClr val="7030A0"/>
                </a:solidFill>
              </a:rPr>
              <a:t> et des herbes médicinales sont répulsives de nombreux ravageurs de nos plantations. Leur odeur par définition très marquée, lutte écologiquement contre les insectes.</a:t>
            </a:r>
          </a:p>
          <a:p>
            <a:pPr algn="just"/>
            <a:r>
              <a:rPr lang="fr-FR" sz="1700" dirty="0">
                <a:solidFill>
                  <a:srgbClr val="7030A0"/>
                </a:solidFill>
              </a:rPr>
              <a:t>Le pyrèthre de Dalmatie, une plante à fleurs, aussi appelle aussi chrysanthème insecticide ou la tanaisie à feuille de cinéraire, éloigne les pucerons, les acariens, les aleurodes, la mouche de la carotte et la mouche du chou et les araignées rouges.</a:t>
            </a:r>
          </a:p>
          <a:p>
            <a:pPr algn="just"/>
            <a:r>
              <a:rPr lang="fr-FR" sz="1700" dirty="0">
                <a:solidFill>
                  <a:srgbClr val="7030A0"/>
                </a:solidFill>
              </a:rPr>
              <a:t>L’aneth et la coriandre sont des plantes répulsives pour les acariens.</a:t>
            </a:r>
          </a:p>
          <a:p>
            <a:pPr algn="just"/>
            <a:r>
              <a:rPr lang="fr-FR" sz="1700" dirty="0">
                <a:solidFill>
                  <a:srgbClr val="7030A0"/>
                </a:solidFill>
              </a:rPr>
              <a:t>L’armoise, le basilic, la capucine, menthe poivrée, le </a:t>
            </a:r>
            <a:r>
              <a:rPr lang="fr-FR" sz="1700" dirty="0" err="1">
                <a:solidFill>
                  <a:srgbClr val="7030A0"/>
                </a:solidFill>
              </a:rPr>
              <a:t>nicandra</a:t>
            </a:r>
            <a:r>
              <a:rPr lang="fr-FR" sz="1700" dirty="0">
                <a:solidFill>
                  <a:srgbClr val="7030A0"/>
                </a:solidFill>
              </a:rPr>
              <a:t> </a:t>
            </a:r>
            <a:r>
              <a:rPr lang="fr-FR" sz="1700" dirty="0" err="1">
                <a:solidFill>
                  <a:srgbClr val="7030A0"/>
                </a:solidFill>
              </a:rPr>
              <a:t>physaloïdes</a:t>
            </a:r>
            <a:r>
              <a:rPr lang="fr-FR" sz="1700" dirty="0">
                <a:solidFill>
                  <a:srgbClr val="7030A0"/>
                </a:solidFill>
              </a:rPr>
              <a:t> (</a:t>
            </a:r>
            <a:r>
              <a:rPr lang="fr-FR" sz="1700" dirty="0" err="1">
                <a:solidFill>
                  <a:srgbClr val="7030A0"/>
                </a:solidFill>
              </a:rPr>
              <a:t>nicandre</a:t>
            </a:r>
            <a:r>
              <a:rPr lang="fr-FR" sz="1700" dirty="0">
                <a:solidFill>
                  <a:srgbClr val="7030A0"/>
                </a:solidFill>
              </a:rPr>
              <a:t> faux-coqueret), la mélisse, l’œillet d’Inde, le souci et le thym font fuir l’aleurode, un minuscule papillon de couleur blanche, grand amateur de concombre et de chou.</a:t>
            </a:r>
          </a:p>
          <a:p>
            <a:pPr algn="just"/>
            <a:r>
              <a:rPr lang="fr-FR" sz="1700" dirty="0">
                <a:solidFill>
                  <a:srgbClr val="7030A0"/>
                </a:solidFill>
              </a:rPr>
              <a:t>L’armoise, capucine, chataire (ou herbe à chat), cosmos, menthe poivrée, œillet d’Inde, romarin, roquette, rue odorante, souci et tabac d’ornement font fuir l’altise, petit coléoptère sauteur nuisible aux choux, navets et radis.</a:t>
            </a:r>
          </a:p>
          <a:p>
            <a:pPr algn="just"/>
            <a:r>
              <a:rPr lang="fr-FR" sz="1700" dirty="0">
                <a:solidFill>
                  <a:srgbClr val="7030A0"/>
                </a:solidFill>
              </a:rPr>
              <a:t>L’armoise, basilic, chataire (ou herbe à chat), chrysanthème, hysope, lavande, mélisse, menthe, sauge et tanaisie font fuir la fourmi. Etc.</a:t>
            </a:r>
          </a:p>
          <a:p>
            <a:pPr algn="just"/>
            <a:r>
              <a:rPr lang="fr-FR" sz="1200" dirty="0">
                <a:solidFill>
                  <a:srgbClr val="7030A0"/>
                </a:solidFill>
              </a:rPr>
              <a:t>Source : </a:t>
            </a:r>
            <a:r>
              <a:rPr lang="fr-FR" sz="1200" dirty="0">
                <a:solidFill>
                  <a:srgbClr val="7030A0"/>
                </a:solidFill>
                <a:hlinkClick r:id="rId2"/>
              </a:rPr>
              <a:t>http://jardinage.mr-bricolage.fr/les-plantes-et-les-fleurs-anti-insectes/</a:t>
            </a:r>
            <a:r>
              <a:rPr lang="fr-FR" sz="1200" dirty="0">
                <a:solidFill>
                  <a:srgbClr val="7030A0"/>
                </a:solidFill>
              </a:rPr>
              <a:t> </a:t>
            </a:r>
          </a:p>
        </p:txBody>
      </p:sp>
      <p:sp>
        <p:nvSpPr>
          <p:cNvPr id="8" name="Rectangle 7">
            <a:extLst>
              <a:ext uri="{FF2B5EF4-FFF2-40B4-BE49-F238E27FC236}">
                <a16:creationId xmlns:a16="http://schemas.microsoft.com/office/drawing/2014/main" id="{46524906-4932-4C74-A87C-8FD93C895107}"/>
              </a:ext>
            </a:extLst>
          </p:cNvPr>
          <p:cNvSpPr/>
          <p:nvPr/>
        </p:nvSpPr>
        <p:spPr>
          <a:xfrm>
            <a:off x="7247158" y="922753"/>
            <a:ext cx="2482651" cy="461665"/>
          </a:xfrm>
          <a:prstGeom prst="rect">
            <a:avLst/>
          </a:prstGeom>
        </p:spPr>
        <p:txBody>
          <a:bodyPr wrap="square">
            <a:spAutoFit/>
          </a:bodyPr>
          <a:lstStyle/>
          <a:p>
            <a:pPr algn="r"/>
            <a:r>
              <a:rPr lang="fr-FR" sz="1200" dirty="0">
                <a:solidFill>
                  <a:srgbClr val="7030A0"/>
                </a:solidFill>
              </a:rPr>
              <a:t>La tanaisie commune (</a:t>
            </a:r>
            <a:r>
              <a:rPr lang="fr-FR" sz="1200" i="1" dirty="0" err="1">
                <a:solidFill>
                  <a:srgbClr val="7030A0"/>
                </a:solidFill>
              </a:rPr>
              <a:t>Tanacetum</a:t>
            </a:r>
            <a:r>
              <a:rPr lang="fr-FR" sz="1200" i="1" dirty="0">
                <a:solidFill>
                  <a:srgbClr val="7030A0"/>
                </a:solidFill>
              </a:rPr>
              <a:t> </a:t>
            </a:r>
            <a:r>
              <a:rPr lang="fr-FR" sz="1200" i="1" dirty="0" err="1">
                <a:solidFill>
                  <a:srgbClr val="7030A0"/>
                </a:solidFill>
              </a:rPr>
              <a:t>vulgare</a:t>
            </a:r>
            <a:r>
              <a:rPr lang="fr-FR" sz="1200" dirty="0">
                <a:solidFill>
                  <a:srgbClr val="7030A0"/>
                </a:solidFill>
              </a:rPr>
              <a:t>), une plante répulsive </a:t>
            </a:r>
            <a:r>
              <a:rPr lang="fr-FR" altLang="fr-FR" sz="1200" dirty="0">
                <a:solidFill>
                  <a:srgbClr val="7030A0"/>
                </a:solidFill>
                <a:sym typeface="Wingdings" panose="05000000000000000000" pitchFamily="2" charset="2"/>
              </a:rPr>
              <a:t></a:t>
            </a:r>
            <a:endParaRPr lang="fr-FR" sz="1200" dirty="0">
              <a:solidFill>
                <a:srgbClr val="7030A0"/>
              </a:solidFill>
            </a:endParaRPr>
          </a:p>
        </p:txBody>
      </p:sp>
      <p:pic>
        <p:nvPicPr>
          <p:cNvPr id="10" name="Image 9">
            <a:extLst>
              <a:ext uri="{FF2B5EF4-FFF2-40B4-BE49-F238E27FC236}">
                <a16:creationId xmlns:a16="http://schemas.microsoft.com/office/drawing/2014/main" id="{9E898A56-7E4A-4323-9EA9-991315EA5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051" y="105301"/>
            <a:ext cx="1242571" cy="1662721"/>
          </a:xfrm>
          <a:prstGeom prst="rect">
            <a:avLst/>
          </a:prstGeom>
        </p:spPr>
      </p:pic>
      <p:sp>
        <p:nvSpPr>
          <p:cNvPr id="11" name="Espace réservé du numéro de diapositive 1">
            <a:extLst>
              <a:ext uri="{FF2B5EF4-FFF2-40B4-BE49-F238E27FC236}">
                <a16:creationId xmlns:a16="http://schemas.microsoft.com/office/drawing/2014/main" id="{D2447979-A873-43B1-99C6-91A78F873B5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86</a:t>
            </a:fld>
            <a:endParaRPr lang="fr-FR" altLang="fr-FR" sz="1200">
              <a:solidFill>
                <a:srgbClr val="898989"/>
              </a:solidFill>
              <a:latin typeface="Times New Roman" panose="02020603050405020304" pitchFamily="18" charset="0"/>
            </a:endParaRPr>
          </a:p>
        </p:txBody>
      </p:sp>
      <p:graphicFrame>
        <p:nvGraphicFramePr>
          <p:cNvPr id="12" name="Tableau 11">
            <a:extLst>
              <a:ext uri="{FF2B5EF4-FFF2-40B4-BE49-F238E27FC236}">
                <a16:creationId xmlns:a16="http://schemas.microsoft.com/office/drawing/2014/main" id="{7F9C762B-325D-4B47-A742-0630A61068D1}"/>
              </a:ext>
            </a:extLst>
          </p:cNvPr>
          <p:cNvGraphicFramePr>
            <a:graphicFrameLocks noGrp="1"/>
          </p:cNvGraphicFramePr>
          <p:nvPr>
            <p:extLst>
              <p:ext uri="{D42A27DB-BD31-4B8C-83A1-F6EECF244321}">
                <p14:modId xmlns:p14="http://schemas.microsoft.com/office/powerpoint/2010/main" val="1618919861"/>
              </p:ext>
            </p:extLst>
          </p:nvPr>
        </p:nvGraphicFramePr>
        <p:xfrm>
          <a:off x="6944293" y="1932408"/>
          <a:ext cx="5018315" cy="4755077"/>
        </p:xfrm>
        <a:graphic>
          <a:graphicData uri="http://schemas.openxmlformats.org/drawingml/2006/table">
            <a:tbl>
              <a:tblPr firstRow="1" bandRow="1">
                <a:tableStyleId>{93296810-A885-4BE3-A3E7-6D5BEEA58F35}</a:tableStyleId>
              </a:tblPr>
              <a:tblGrid>
                <a:gridCol w="1166303">
                  <a:extLst>
                    <a:ext uri="{9D8B030D-6E8A-4147-A177-3AD203B41FA5}">
                      <a16:colId xmlns:a16="http://schemas.microsoft.com/office/drawing/2014/main" val="2673930058"/>
                    </a:ext>
                  </a:extLst>
                </a:gridCol>
                <a:gridCol w="3852012">
                  <a:extLst>
                    <a:ext uri="{9D8B030D-6E8A-4147-A177-3AD203B41FA5}">
                      <a16:colId xmlns:a16="http://schemas.microsoft.com/office/drawing/2014/main" val="4020933395"/>
                    </a:ext>
                  </a:extLst>
                </a:gridCol>
              </a:tblGrid>
              <a:tr h="247191">
                <a:tc>
                  <a:txBody>
                    <a:bodyPr/>
                    <a:lstStyle/>
                    <a:p>
                      <a:r>
                        <a:rPr lang="fr-FR" sz="1000" b="0" dirty="0">
                          <a:solidFill>
                            <a:srgbClr val="002060"/>
                          </a:solidFill>
                        </a:rPr>
                        <a:t>Bourrache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Attire les insectes pollinisateurs, repousse certains ravageurs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1967373"/>
                  </a:ext>
                </a:extLst>
              </a:tr>
              <a:tr h="401686">
                <a:tc>
                  <a:txBody>
                    <a:bodyPr/>
                    <a:lstStyle/>
                    <a:p>
                      <a:r>
                        <a:rPr lang="fr-FR" sz="1000" b="0" dirty="0">
                          <a:solidFill>
                            <a:srgbClr val="002060"/>
                          </a:solidFill>
                        </a:rPr>
                        <a:t>Coriandre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Attire les guêpes parasitoïdes dévorant les ravageurs, à semer entre les rangs de poireaux, de carottes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2890400"/>
                  </a:ext>
                </a:extLst>
              </a:tr>
              <a:tr h="247191">
                <a:tc>
                  <a:txBody>
                    <a:bodyPr/>
                    <a:lstStyle/>
                    <a:p>
                      <a:r>
                        <a:rPr lang="fr-FR" sz="1000" b="0" dirty="0">
                          <a:solidFill>
                            <a:srgbClr val="002060"/>
                          </a:solidFill>
                        </a:rPr>
                        <a:t>Cosmos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Attire les insectes utiles, repousse les ravageurs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4924812"/>
                  </a:ext>
                </a:extLst>
              </a:tr>
              <a:tr h="247191">
                <a:tc>
                  <a:txBody>
                    <a:bodyPr/>
                    <a:lstStyle/>
                    <a:p>
                      <a:r>
                        <a:rPr lang="fr-FR" sz="1000" b="0" dirty="0">
                          <a:solidFill>
                            <a:srgbClr val="002060"/>
                          </a:solidFill>
                        </a:rPr>
                        <a:t>Capucine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Attire les pucerons et ses ravageurs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2832877"/>
                  </a:ext>
                </a:extLst>
              </a:tr>
              <a:tr h="206569">
                <a:tc>
                  <a:txBody>
                    <a:bodyPr/>
                    <a:lstStyle/>
                    <a:p>
                      <a:r>
                        <a:rPr lang="fr-FR" sz="1000" b="0" dirty="0">
                          <a:solidFill>
                            <a:srgbClr val="002060"/>
                          </a:solidFill>
                        </a:rPr>
                        <a:t>Marjolaine, origan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Repousse les ravageurs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7020700"/>
                  </a:ext>
                </a:extLst>
              </a:tr>
              <a:tr h="247191">
                <a:tc>
                  <a:txBody>
                    <a:bodyPr/>
                    <a:lstStyle/>
                    <a:p>
                      <a:r>
                        <a:rPr lang="fr-FR" sz="1000" b="0" dirty="0">
                          <a:solidFill>
                            <a:srgbClr val="002060"/>
                          </a:solidFill>
                        </a:rPr>
                        <a:t>Romarin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Éloigne les mouches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6101171"/>
                  </a:ext>
                </a:extLst>
              </a:tr>
              <a:tr h="247191">
                <a:tc>
                  <a:txBody>
                    <a:bodyPr/>
                    <a:lstStyle/>
                    <a:p>
                      <a:r>
                        <a:rPr lang="fr-FR" sz="1000" b="0" dirty="0">
                          <a:solidFill>
                            <a:srgbClr val="002060"/>
                          </a:solidFill>
                        </a:rPr>
                        <a:t>Ricin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Repousse les taupes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573071"/>
                  </a:ext>
                </a:extLst>
              </a:tr>
              <a:tr h="247191">
                <a:tc>
                  <a:txBody>
                    <a:bodyPr/>
                    <a:lstStyle/>
                    <a:p>
                      <a:r>
                        <a:rPr lang="fr-FR" sz="1000" b="0" dirty="0">
                          <a:solidFill>
                            <a:srgbClr val="002060"/>
                          </a:solidFill>
                        </a:rPr>
                        <a:t>Sarrasin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Attire les insectes utiles, à semer dans différents endroits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404161"/>
                  </a:ext>
                </a:extLst>
              </a:tr>
              <a:tr h="247191">
                <a:tc>
                  <a:txBody>
                    <a:bodyPr/>
                    <a:lstStyle/>
                    <a:p>
                      <a:r>
                        <a:rPr lang="fr-FR" sz="1000" b="0" dirty="0">
                          <a:solidFill>
                            <a:srgbClr val="002060"/>
                          </a:solidFill>
                        </a:rPr>
                        <a:t>Thym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Éloigne les ravageurs du chou.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8842610"/>
                  </a:ext>
                </a:extLst>
              </a:tr>
              <a:tr h="247191">
                <a:tc>
                  <a:txBody>
                    <a:bodyPr/>
                    <a:lstStyle/>
                    <a:p>
                      <a:r>
                        <a:rPr lang="fr-FR" sz="1000" b="0" dirty="0">
                          <a:solidFill>
                            <a:srgbClr val="002060"/>
                          </a:solidFill>
                        </a:rPr>
                        <a:t>Sauge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Repousse les mouches de la carotte et la piéride du chou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9522165"/>
                  </a:ext>
                </a:extLst>
              </a:tr>
              <a:tr h="247191">
                <a:tc>
                  <a:txBody>
                    <a:bodyPr/>
                    <a:lstStyle/>
                    <a:p>
                      <a:r>
                        <a:rPr lang="fr-FR" sz="1000" b="0" dirty="0">
                          <a:solidFill>
                            <a:srgbClr val="002060"/>
                          </a:solidFill>
                        </a:rPr>
                        <a:t>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Éloigne certains insectes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51253"/>
                  </a:ext>
                </a:extLst>
              </a:tr>
              <a:tr h="247191">
                <a:tc>
                  <a:txBody>
                    <a:bodyPr/>
                    <a:lstStyle/>
                    <a:p>
                      <a:r>
                        <a:rPr lang="fr-FR" sz="1000" b="0" dirty="0">
                          <a:solidFill>
                            <a:srgbClr val="002060"/>
                          </a:solidFill>
                        </a:rPr>
                        <a:t>Basilic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Augmente résistance, goût et croissance de ses voisines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95610"/>
                  </a:ext>
                </a:extLst>
              </a:tr>
              <a:tr h="247191">
                <a:tc>
                  <a:txBody>
                    <a:bodyPr/>
                    <a:lstStyle/>
                    <a:p>
                      <a:r>
                        <a:rPr lang="fr-FR" sz="1000" b="0" dirty="0">
                          <a:solidFill>
                            <a:srgbClr val="002060"/>
                          </a:solidFill>
                        </a:rPr>
                        <a:t>Camomille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Repousse les insectes, bénéfique pour tout le jardin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4734953"/>
                  </a:ext>
                </a:extLst>
              </a:tr>
              <a:tr h="247191">
                <a:tc>
                  <a:txBody>
                    <a:bodyPr/>
                    <a:lstStyle/>
                    <a:p>
                      <a:r>
                        <a:rPr lang="fr-FR" sz="1000" b="0" dirty="0">
                          <a:solidFill>
                            <a:srgbClr val="002060"/>
                          </a:solidFill>
                        </a:rPr>
                        <a:t>Estragon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Bonne compagne pour tous les légumes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445590"/>
                  </a:ext>
                </a:extLst>
              </a:tr>
              <a:tr h="401686">
                <a:tc>
                  <a:txBody>
                    <a:bodyPr/>
                    <a:lstStyle/>
                    <a:p>
                      <a:r>
                        <a:rPr lang="fr-FR" sz="1000" b="0" dirty="0">
                          <a:solidFill>
                            <a:srgbClr val="002060"/>
                          </a:solidFill>
                        </a:rPr>
                        <a:t>Fenouil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Éloigne les limaces et escargots, ne pas associés avec d’autres herbes et aux légumes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7908546"/>
                  </a:ext>
                </a:extLst>
              </a:tr>
              <a:tr h="247191">
                <a:tc>
                  <a:txBody>
                    <a:bodyPr/>
                    <a:lstStyle/>
                    <a:p>
                      <a:r>
                        <a:rPr lang="fr-FR" sz="1000" b="0" dirty="0">
                          <a:solidFill>
                            <a:srgbClr val="002060"/>
                          </a:solidFill>
                        </a:rPr>
                        <a:t>Menthe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Repousse beaucoup de nuisibles (doryphore …), à cultiver en pot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8551196"/>
                  </a:ext>
                </a:extLst>
              </a:tr>
              <a:tr h="247191">
                <a:tc>
                  <a:txBody>
                    <a:bodyPr/>
                    <a:lstStyle/>
                    <a:p>
                      <a:r>
                        <a:rPr lang="fr-FR" sz="1000" b="0" dirty="0">
                          <a:solidFill>
                            <a:srgbClr val="002060"/>
                          </a:solidFill>
                        </a:rPr>
                        <a:t>Herbe à chat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Repousse certains nuisibles (doryphore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110559"/>
                  </a:ext>
                </a:extLst>
              </a:tr>
              <a:tr h="247191">
                <a:tc>
                  <a:txBody>
                    <a:bodyPr/>
                    <a:lstStyle/>
                    <a:p>
                      <a:r>
                        <a:rPr lang="fr-FR" sz="1000" b="0" dirty="0">
                          <a:solidFill>
                            <a:srgbClr val="002060"/>
                          </a:solidFill>
                        </a:rPr>
                        <a:t>Pissenlit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0" b="0" dirty="0">
                          <a:solidFill>
                            <a:srgbClr val="002060"/>
                          </a:solidFill>
                        </a:rPr>
                        <a:t>Encourage les fruits sur les arbres fruitiers (produit de l’éthylène)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690357"/>
                  </a:ext>
                </a:extLst>
              </a:tr>
            </a:tbl>
          </a:graphicData>
        </a:graphic>
      </p:graphicFrame>
    </p:spTree>
    <p:extLst>
      <p:ext uri="{BB962C8B-B14F-4D97-AF65-F5344CB8AC3E}">
        <p14:creationId xmlns:p14="http://schemas.microsoft.com/office/powerpoint/2010/main" val="18077070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BB57C419-F405-481B-AD5A-84265458EC0E}"/>
              </a:ext>
            </a:extLst>
          </p:cNvPr>
          <p:cNvSpPr>
            <a:spLocks noChangeArrowheads="1" noChangeShapeType="1" noTextEdit="1"/>
          </p:cNvSpPr>
          <p:nvPr/>
        </p:nvSpPr>
        <p:spPr bwMode="auto">
          <a:xfrm>
            <a:off x="172122" y="233408"/>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93D8C315-FDD0-42BE-8C82-E39467D8E358}"/>
              </a:ext>
            </a:extLst>
          </p:cNvPr>
          <p:cNvSpPr/>
          <p:nvPr/>
        </p:nvSpPr>
        <p:spPr>
          <a:xfrm>
            <a:off x="172122" y="785572"/>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ZoneTexte 3">
            <a:extLst>
              <a:ext uri="{FF2B5EF4-FFF2-40B4-BE49-F238E27FC236}">
                <a16:creationId xmlns:a16="http://schemas.microsoft.com/office/drawing/2014/main" id="{84D53A66-312C-47D0-B146-B32FE4B5FED7}"/>
              </a:ext>
            </a:extLst>
          </p:cNvPr>
          <p:cNvSpPr txBox="1"/>
          <p:nvPr/>
        </p:nvSpPr>
        <p:spPr>
          <a:xfrm>
            <a:off x="198463" y="1184131"/>
            <a:ext cx="3502168" cy="369332"/>
          </a:xfrm>
          <a:prstGeom prst="rect">
            <a:avLst/>
          </a:prstGeom>
          <a:noFill/>
        </p:spPr>
        <p:txBody>
          <a:bodyPr wrap="square" rtlCol="0">
            <a:spAutoFit/>
          </a:bodyPr>
          <a:lstStyle/>
          <a:p>
            <a:r>
              <a:rPr lang="fr-FR" b="1" dirty="0">
                <a:solidFill>
                  <a:srgbClr val="7030A0"/>
                </a:solidFill>
              </a:rPr>
              <a:t>5.15. Plantes répulsives (suite)</a:t>
            </a:r>
          </a:p>
        </p:txBody>
      </p:sp>
      <p:sp>
        <p:nvSpPr>
          <p:cNvPr id="5" name="Rectangle 4">
            <a:extLst>
              <a:ext uri="{FF2B5EF4-FFF2-40B4-BE49-F238E27FC236}">
                <a16:creationId xmlns:a16="http://schemas.microsoft.com/office/drawing/2014/main" id="{15E95083-D352-40F5-B99C-CCD5BA9C1E61}"/>
              </a:ext>
            </a:extLst>
          </p:cNvPr>
          <p:cNvSpPr/>
          <p:nvPr/>
        </p:nvSpPr>
        <p:spPr>
          <a:xfrm>
            <a:off x="9218495" y="3501468"/>
            <a:ext cx="2418483" cy="276999"/>
          </a:xfrm>
          <a:prstGeom prst="rect">
            <a:avLst/>
          </a:prstGeom>
        </p:spPr>
        <p:txBody>
          <a:bodyPr wrap="none">
            <a:spAutoFit/>
          </a:bodyPr>
          <a:lstStyle/>
          <a:p>
            <a:pPr algn="ctr"/>
            <a:r>
              <a:rPr lang="fr-FR" sz="1200" dirty="0">
                <a:solidFill>
                  <a:srgbClr val="7030A0"/>
                </a:solidFill>
              </a:rPr>
              <a:t>Basilic, anti mouches et moustiques</a:t>
            </a:r>
          </a:p>
        </p:txBody>
      </p:sp>
      <p:pic>
        <p:nvPicPr>
          <p:cNvPr id="7" name="Image 6">
            <a:extLst>
              <a:ext uri="{FF2B5EF4-FFF2-40B4-BE49-F238E27FC236}">
                <a16:creationId xmlns:a16="http://schemas.microsoft.com/office/drawing/2014/main" id="{BDE57B77-E0F3-42BA-9971-9C1561550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331" y="1672668"/>
            <a:ext cx="2505075" cy="1828800"/>
          </a:xfrm>
          <a:prstGeom prst="rect">
            <a:avLst/>
          </a:prstGeom>
        </p:spPr>
      </p:pic>
      <p:pic>
        <p:nvPicPr>
          <p:cNvPr id="9" name="Image 8">
            <a:extLst>
              <a:ext uri="{FF2B5EF4-FFF2-40B4-BE49-F238E27FC236}">
                <a16:creationId xmlns:a16="http://schemas.microsoft.com/office/drawing/2014/main" id="{57CA4F2C-C82F-4109-B8A9-0BB77372D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2522" y="1358343"/>
            <a:ext cx="2143125" cy="2143125"/>
          </a:xfrm>
          <a:prstGeom prst="rect">
            <a:avLst/>
          </a:prstGeom>
        </p:spPr>
      </p:pic>
      <p:sp>
        <p:nvSpPr>
          <p:cNvPr id="10" name="Rectangle 9">
            <a:extLst>
              <a:ext uri="{FF2B5EF4-FFF2-40B4-BE49-F238E27FC236}">
                <a16:creationId xmlns:a16="http://schemas.microsoft.com/office/drawing/2014/main" id="{2E91F953-B4BF-40BE-A0EE-96578B7BBB3C}"/>
              </a:ext>
            </a:extLst>
          </p:cNvPr>
          <p:cNvSpPr/>
          <p:nvPr/>
        </p:nvSpPr>
        <p:spPr>
          <a:xfrm>
            <a:off x="4550949" y="3499690"/>
            <a:ext cx="2527808" cy="276999"/>
          </a:xfrm>
          <a:prstGeom prst="rect">
            <a:avLst/>
          </a:prstGeom>
        </p:spPr>
        <p:txBody>
          <a:bodyPr wrap="none">
            <a:spAutoFit/>
          </a:bodyPr>
          <a:lstStyle/>
          <a:p>
            <a:pPr algn="ctr"/>
            <a:r>
              <a:rPr lang="fr-FR" sz="1200" dirty="0">
                <a:solidFill>
                  <a:srgbClr val="7030A0"/>
                </a:solidFill>
              </a:rPr>
              <a:t>Citronnelle, répulsif à chat et insectes</a:t>
            </a:r>
          </a:p>
        </p:txBody>
      </p:sp>
      <p:pic>
        <p:nvPicPr>
          <p:cNvPr id="12" name="Image 11">
            <a:extLst>
              <a:ext uri="{FF2B5EF4-FFF2-40B4-BE49-F238E27FC236}">
                <a16:creationId xmlns:a16="http://schemas.microsoft.com/office/drawing/2014/main" id="{CD0A5A9D-C99E-434A-B35B-F1BA9920E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949" y="1654183"/>
            <a:ext cx="2466975" cy="1847850"/>
          </a:xfrm>
          <a:prstGeom prst="rect">
            <a:avLst/>
          </a:prstGeom>
        </p:spPr>
      </p:pic>
      <p:sp>
        <p:nvSpPr>
          <p:cNvPr id="13" name="Rectangle 12">
            <a:extLst>
              <a:ext uri="{FF2B5EF4-FFF2-40B4-BE49-F238E27FC236}">
                <a16:creationId xmlns:a16="http://schemas.microsoft.com/office/drawing/2014/main" id="{0D6BABB3-9D59-4F7B-9CE3-D4E9491590E6}"/>
              </a:ext>
            </a:extLst>
          </p:cNvPr>
          <p:cNvSpPr/>
          <p:nvPr/>
        </p:nvSpPr>
        <p:spPr>
          <a:xfrm>
            <a:off x="0" y="3947461"/>
            <a:ext cx="2541914" cy="276999"/>
          </a:xfrm>
          <a:prstGeom prst="rect">
            <a:avLst/>
          </a:prstGeom>
        </p:spPr>
        <p:txBody>
          <a:bodyPr wrap="none">
            <a:spAutoFit/>
          </a:bodyPr>
          <a:lstStyle/>
          <a:p>
            <a:pPr algn="ctr"/>
            <a:r>
              <a:rPr lang="fr-FR" sz="1200" dirty="0">
                <a:solidFill>
                  <a:srgbClr val="7030A0"/>
                </a:solidFill>
              </a:rPr>
              <a:t>Lavande, anti moustiques et mouches</a:t>
            </a:r>
          </a:p>
        </p:txBody>
      </p:sp>
      <p:pic>
        <p:nvPicPr>
          <p:cNvPr id="15" name="Image 14">
            <a:extLst>
              <a:ext uri="{FF2B5EF4-FFF2-40B4-BE49-F238E27FC236}">
                <a16:creationId xmlns:a16="http://schemas.microsoft.com/office/drawing/2014/main" id="{4F79532E-E22B-4FD2-B6D1-4B64DD24F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457" y="2472359"/>
            <a:ext cx="1905000" cy="1428750"/>
          </a:xfrm>
          <a:prstGeom prst="rect">
            <a:avLst/>
          </a:prstGeom>
        </p:spPr>
      </p:pic>
      <p:sp>
        <p:nvSpPr>
          <p:cNvPr id="16" name="Rectangle 15">
            <a:extLst>
              <a:ext uri="{FF2B5EF4-FFF2-40B4-BE49-F238E27FC236}">
                <a16:creationId xmlns:a16="http://schemas.microsoft.com/office/drawing/2014/main" id="{987FB7E5-C3CC-499D-9EFC-A5568F24065F}"/>
              </a:ext>
            </a:extLst>
          </p:cNvPr>
          <p:cNvSpPr/>
          <p:nvPr/>
        </p:nvSpPr>
        <p:spPr>
          <a:xfrm>
            <a:off x="2345527" y="3844526"/>
            <a:ext cx="2675068" cy="461665"/>
          </a:xfrm>
          <a:prstGeom prst="rect">
            <a:avLst/>
          </a:prstGeom>
        </p:spPr>
        <p:txBody>
          <a:bodyPr wrap="square">
            <a:spAutoFit/>
          </a:bodyPr>
          <a:lstStyle/>
          <a:p>
            <a:pPr algn="ctr"/>
            <a:r>
              <a:rPr lang="fr-FR" sz="1200" dirty="0">
                <a:solidFill>
                  <a:srgbClr val="7030A0"/>
                </a:solidFill>
              </a:rPr>
              <a:t>Romarin fait fuir les limaces, les escargots et les mouches de la carotte.</a:t>
            </a:r>
          </a:p>
        </p:txBody>
      </p:sp>
      <p:pic>
        <p:nvPicPr>
          <p:cNvPr id="18" name="Image 17">
            <a:extLst>
              <a:ext uri="{FF2B5EF4-FFF2-40B4-BE49-F238E27FC236}">
                <a16:creationId xmlns:a16="http://schemas.microsoft.com/office/drawing/2014/main" id="{BA002C60-AC88-4D8A-8F6E-4C2BD0A8B7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25" y="2491976"/>
            <a:ext cx="1352550" cy="1352550"/>
          </a:xfrm>
          <a:prstGeom prst="rect">
            <a:avLst/>
          </a:prstGeom>
        </p:spPr>
      </p:pic>
      <p:sp>
        <p:nvSpPr>
          <p:cNvPr id="19" name="ZoneTexte 18">
            <a:extLst>
              <a:ext uri="{FF2B5EF4-FFF2-40B4-BE49-F238E27FC236}">
                <a16:creationId xmlns:a16="http://schemas.microsoft.com/office/drawing/2014/main" id="{903F5209-4912-4ECE-AD3F-CD8CC137BB89}"/>
              </a:ext>
            </a:extLst>
          </p:cNvPr>
          <p:cNvSpPr txBox="1"/>
          <p:nvPr/>
        </p:nvSpPr>
        <p:spPr>
          <a:xfrm>
            <a:off x="9386272" y="5607267"/>
            <a:ext cx="2829261" cy="461665"/>
          </a:xfrm>
          <a:prstGeom prst="rect">
            <a:avLst/>
          </a:prstGeom>
          <a:noFill/>
        </p:spPr>
        <p:txBody>
          <a:bodyPr wrap="square" rtlCol="0">
            <a:spAutoFit/>
          </a:bodyPr>
          <a:lstStyle/>
          <a:p>
            <a:pPr algn="ctr"/>
            <a:r>
              <a:rPr lang="fr-FR" sz="1200" dirty="0">
                <a:solidFill>
                  <a:srgbClr val="7030A0"/>
                </a:solidFill>
              </a:rPr>
              <a:t>Chrysanthème, fait fuir les tiques, les poux, les puces et les scarabée japonais.</a:t>
            </a:r>
          </a:p>
        </p:txBody>
      </p:sp>
      <p:pic>
        <p:nvPicPr>
          <p:cNvPr id="21" name="Image 20">
            <a:extLst>
              <a:ext uri="{FF2B5EF4-FFF2-40B4-BE49-F238E27FC236}">
                <a16:creationId xmlns:a16="http://schemas.microsoft.com/office/drawing/2014/main" id="{B1E0EDA5-3F78-43B8-A58D-C7D212AFF1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6272" y="3864192"/>
            <a:ext cx="2619375" cy="1743075"/>
          </a:xfrm>
          <a:prstGeom prst="rect">
            <a:avLst/>
          </a:prstGeom>
        </p:spPr>
      </p:pic>
      <p:sp>
        <p:nvSpPr>
          <p:cNvPr id="22" name="Rectangle 21">
            <a:extLst>
              <a:ext uri="{FF2B5EF4-FFF2-40B4-BE49-F238E27FC236}">
                <a16:creationId xmlns:a16="http://schemas.microsoft.com/office/drawing/2014/main" id="{B876DFB3-636A-4EEA-A565-B59A72CB090E}"/>
              </a:ext>
            </a:extLst>
          </p:cNvPr>
          <p:cNvSpPr/>
          <p:nvPr/>
        </p:nvSpPr>
        <p:spPr>
          <a:xfrm>
            <a:off x="6211813" y="5676066"/>
            <a:ext cx="3174459" cy="276999"/>
          </a:xfrm>
          <a:prstGeom prst="rect">
            <a:avLst/>
          </a:prstGeom>
        </p:spPr>
        <p:txBody>
          <a:bodyPr wrap="none">
            <a:spAutoFit/>
          </a:bodyPr>
          <a:lstStyle/>
          <a:p>
            <a:pPr algn="ctr"/>
            <a:r>
              <a:rPr lang="fr-FR" sz="1200" i="1" dirty="0" err="1">
                <a:solidFill>
                  <a:srgbClr val="7030A0"/>
                </a:solidFill>
              </a:rPr>
              <a:t>Coleus</a:t>
            </a:r>
            <a:r>
              <a:rPr lang="fr-FR" sz="1200" i="1" dirty="0">
                <a:solidFill>
                  <a:srgbClr val="7030A0"/>
                </a:solidFill>
              </a:rPr>
              <a:t> </a:t>
            </a:r>
            <a:r>
              <a:rPr lang="fr-FR" sz="1200" i="1" dirty="0" err="1">
                <a:solidFill>
                  <a:srgbClr val="7030A0"/>
                </a:solidFill>
              </a:rPr>
              <a:t>canina</a:t>
            </a:r>
            <a:r>
              <a:rPr lang="fr-FR" sz="1200" dirty="0">
                <a:solidFill>
                  <a:srgbClr val="7030A0"/>
                </a:solidFill>
              </a:rPr>
              <a:t>, une plante anti chat et anti chien</a:t>
            </a:r>
          </a:p>
        </p:txBody>
      </p:sp>
      <p:pic>
        <p:nvPicPr>
          <p:cNvPr id="24" name="Image 23">
            <a:extLst>
              <a:ext uri="{FF2B5EF4-FFF2-40B4-BE49-F238E27FC236}">
                <a16:creationId xmlns:a16="http://schemas.microsoft.com/office/drawing/2014/main" id="{C2E2930B-0846-44E2-8673-960A903412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0410" y="3665663"/>
            <a:ext cx="1505862" cy="2010403"/>
          </a:xfrm>
          <a:prstGeom prst="rect">
            <a:avLst/>
          </a:prstGeom>
        </p:spPr>
      </p:pic>
      <p:pic>
        <p:nvPicPr>
          <p:cNvPr id="26" name="Image 25">
            <a:extLst>
              <a:ext uri="{FF2B5EF4-FFF2-40B4-BE49-F238E27FC236}">
                <a16:creationId xmlns:a16="http://schemas.microsoft.com/office/drawing/2014/main" id="{36140E88-CB8B-43D0-A709-0AE283D22E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6972" y="4496867"/>
            <a:ext cx="868438" cy="1157917"/>
          </a:xfrm>
          <a:prstGeom prst="rect">
            <a:avLst/>
          </a:prstGeom>
        </p:spPr>
      </p:pic>
      <p:sp>
        <p:nvSpPr>
          <p:cNvPr id="27" name="Rectangle 26">
            <a:extLst>
              <a:ext uri="{FF2B5EF4-FFF2-40B4-BE49-F238E27FC236}">
                <a16:creationId xmlns:a16="http://schemas.microsoft.com/office/drawing/2014/main" id="{893800C8-EB17-49C7-BC49-3C619CEC99C1}"/>
              </a:ext>
            </a:extLst>
          </p:cNvPr>
          <p:cNvSpPr/>
          <p:nvPr/>
        </p:nvSpPr>
        <p:spPr>
          <a:xfrm>
            <a:off x="0" y="5711051"/>
            <a:ext cx="2483500" cy="276999"/>
          </a:xfrm>
          <a:prstGeom prst="rect">
            <a:avLst/>
          </a:prstGeom>
        </p:spPr>
        <p:txBody>
          <a:bodyPr wrap="none">
            <a:spAutoFit/>
          </a:bodyPr>
          <a:lstStyle/>
          <a:p>
            <a:pPr algn="ctr"/>
            <a:r>
              <a:rPr lang="fr-FR" sz="1200" dirty="0">
                <a:solidFill>
                  <a:srgbClr val="7030A0"/>
                </a:solidFill>
              </a:rPr>
              <a:t>Lantanier, une plante anti moustique</a:t>
            </a:r>
          </a:p>
        </p:txBody>
      </p:sp>
      <p:pic>
        <p:nvPicPr>
          <p:cNvPr id="29" name="Image 28">
            <a:extLst>
              <a:ext uri="{FF2B5EF4-FFF2-40B4-BE49-F238E27FC236}">
                <a16:creationId xmlns:a16="http://schemas.microsoft.com/office/drawing/2014/main" id="{146474B5-EC01-4519-8A56-DF003F3796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304" y="4270812"/>
            <a:ext cx="1905000" cy="1428750"/>
          </a:xfrm>
          <a:prstGeom prst="rect">
            <a:avLst/>
          </a:prstGeom>
        </p:spPr>
      </p:pic>
      <p:sp>
        <p:nvSpPr>
          <p:cNvPr id="30" name="Rectangle 29">
            <a:extLst>
              <a:ext uri="{FF2B5EF4-FFF2-40B4-BE49-F238E27FC236}">
                <a16:creationId xmlns:a16="http://schemas.microsoft.com/office/drawing/2014/main" id="{7A3406B8-0A0E-44C1-ABD5-6C40E486A37C}"/>
              </a:ext>
            </a:extLst>
          </p:cNvPr>
          <p:cNvSpPr/>
          <p:nvPr/>
        </p:nvSpPr>
        <p:spPr>
          <a:xfrm>
            <a:off x="2751045" y="6183219"/>
            <a:ext cx="3078660" cy="461665"/>
          </a:xfrm>
          <a:prstGeom prst="rect">
            <a:avLst/>
          </a:prstGeom>
        </p:spPr>
        <p:txBody>
          <a:bodyPr wrap="square">
            <a:spAutoFit/>
          </a:bodyPr>
          <a:lstStyle/>
          <a:p>
            <a:pPr algn="ctr"/>
            <a:r>
              <a:rPr lang="fr-FR" sz="1200" dirty="0">
                <a:solidFill>
                  <a:srgbClr val="7030A0"/>
                </a:solidFill>
              </a:rPr>
              <a:t>Fritillaire impériale fait fuir les rongeurs, lapins, marmottes, souris, taupes. </a:t>
            </a:r>
          </a:p>
        </p:txBody>
      </p:sp>
      <p:pic>
        <p:nvPicPr>
          <p:cNvPr id="32" name="Image 31">
            <a:extLst>
              <a:ext uri="{FF2B5EF4-FFF2-40B4-BE49-F238E27FC236}">
                <a16:creationId xmlns:a16="http://schemas.microsoft.com/office/drawing/2014/main" id="{BC5EA1D0-DDFA-40BB-805C-F983DA92CD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4071" y="4312008"/>
            <a:ext cx="2466975" cy="1847850"/>
          </a:xfrm>
          <a:prstGeom prst="rect">
            <a:avLst/>
          </a:prstGeom>
        </p:spPr>
      </p:pic>
      <p:sp>
        <p:nvSpPr>
          <p:cNvPr id="33" name="ZoneTexte 32">
            <a:extLst>
              <a:ext uri="{FF2B5EF4-FFF2-40B4-BE49-F238E27FC236}">
                <a16:creationId xmlns:a16="http://schemas.microsoft.com/office/drawing/2014/main" id="{3E5B50E6-2DC7-45B2-9B38-1D9E6C39C213}"/>
              </a:ext>
            </a:extLst>
          </p:cNvPr>
          <p:cNvSpPr txBox="1"/>
          <p:nvPr/>
        </p:nvSpPr>
        <p:spPr>
          <a:xfrm>
            <a:off x="6576972" y="6209800"/>
            <a:ext cx="4988031" cy="461665"/>
          </a:xfrm>
          <a:prstGeom prst="rect">
            <a:avLst/>
          </a:prstGeom>
          <a:noFill/>
        </p:spPr>
        <p:txBody>
          <a:bodyPr wrap="square" rtlCol="0">
            <a:spAutoFit/>
          </a:bodyPr>
          <a:lstStyle/>
          <a:p>
            <a:r>
              <a:rPr lang="fr-FR" sz="1200" dirty="0">
                <a:solidFill>
                  <a:srgbClr val="7030A0"/>
                </a:solidFill>
              </a:rPr>
              <a:t>Sources : a) </a:t>
            </a:r>
            <a:r>
              <a:rPr lang="fr-FR" sz="1200" dirty="0">
                <a:solidFill>
                  <a:srgbClr val="7030A0"/>
                </a:solidFill>
                <a:hlinkClick r:id="rId12"/>
              </a:rPr>
              <a:t>http://www.10-trucs.com/plantes-repulsive.html</a:t>
            </a:r>
            <a:r>
              <a:rPr lang="fr-FR" sz="1200" dirty="0">
                <a:solidFill>
                  <a:srgbClr val="7030A0"/>
                </a:solidFill>
              </a:rPr>
              <a:t> </a:t>
            </a:r>
          </a:p>
          <a:p>
            <a:r>
              <a:rPr lang="fr-FR" sz="1200" dirty="0">
                <a:solidFill>
                  <a:srgbClr val="7030A0"/>
                </a:solidFill>
              </a:rPr>
              <a:t>b) </a:t>
            </a:r>
            <a:r>
              <a:rPr lang="fr-FR" sz="1200" dirty="0">
                <a:solidFill>
                  <a:srgbClr val="7030A0"/>
                </a:solidFill>
                <a:hlinkClick r:id="rId13"/>
              </a:rPr>
              <a:t>http://www.villaverde.fr/conseil-jardinerie-les-plantes-repulsives/</a:t>
            </a:r>
            <a:r>
              <a:rPr lang="fr-FR" sz="1200" dirty="0">
                <a:solidFill>
                  <a:srgbClr val="7030A0"/>
                </a:solidFill>
              </a:rPr>
              <a:t> </a:t>
            </a:r>
          </a:p>
        </p:txBody>
      </p:sp>
      <p:sp>
        <p:nvSpPr>
          <p:cNvPr id="34" name="Espace réservé du numéro de diapositive 1">
            <a:extLst>
              <a:ext uri="{FF2B5EF4-FFF2-40B4-BE49-F238E27FC236}">
                <a16:creationId xmlns:a16="http://schemas.microsoft.com/office/drawing/2014/main" id="{1B4E35A2-F736-4E36-9422-CFAD9ACF7AA5}"/>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87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0027961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834C2E6B-59FF-4B99-BD45-FB1455A4A99C}"/>
              </a:ext>
            </a:extLst>
          </p:cNvPr>
          <p:cNvSpPr>
            <a:spLocks noChangeArrowheads="1" noChangeShapeType="1" noTextEdit="1"/>
          </p:cNvSpPr>
          <p:nvPr/>
        </p:nvSpPr>
        <p:spPr bwMode="auto">
          <a:xfrm>
            <a:off x="172122" y="233408"/>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7B27D72C-B20D-4103-BCFB-6B6BF21D8087}"/>
              </a:ext>
            </a:extLst>
          </p:cNvPr>
          <p:cNvSpPr/>
          <p:nvPr/>
        </p:nvSpPr>
        <p:spPr>
          <a:xfrm>
            <a:off x="172122" y="785572"/>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ZoneTexte 3">
            <a:extLst>
              <a:ext uri="{FF2B5EF4-FFF2-40B4-BE49-F238E27FC236}">
                <a16:creationId xmlns:a16="http://schemas.microsoft.com/office/drawing/2014/main" id="{F7AB54B2-87E4-42CC-8753-946E515CEBC0}"/>
              </a:ext>
            </a:extLst>
          </p:cNvPr>
          <p:cNvSpPr txBox="1"/>
          <p:nvPr/>
        </p:nvSpPr>
        <p:spPr>
          <a:xfrm>
            <a:off x="198462" y="1184132"/>
            <a:ext cx="3997019" cy="369332"/>
          </a:xfrm>
          <a:prstGeom prst="rect">
            <a:avLst/>
          </a:prstGeom>
          <a:noFill/>
        </p:spPr>
        <p:txBody>
          <a:bodyPr wrap="square" rtlCol="0">
            <a:spAutoFit/>
          </a:bodyPr>
          <a:lstStyle/>
          <a:p>
            <a:r>
              <a:rPr lang="fr-FR" b="1" dirty="0">
                <a:solidFill>
                  <a:srgbClr val="7030A0"/>
                </a:solidFill>
              </a:rPr>
              <a:t>5.15. Plantes répulsives (suite et fin)</a:t>
            </a:r>
          </a:p>
        </p:txBody>
      </p:sp>
      <p:sp>
        <p:nvSpPr>
          <p:cNvPr id="5" name="Rectangle 4">
            <a:extLst>
              <a:ext uri="{FF2B5EF4-FFF2-40B4-BE49-F238E27FC236}">
                <a16:creationId xmlns:a16="http://schemas.microsoft.com/office/drawing/2014/main" id="{AE033603-0D08-45C7-8418-29200CD16E9D}"/>
              </a:ext>
            </a:extLst>
          </p:cNvPr>
          <p:cNvSpPr/>
          <p:nvPr/>
        </p:nvSpPr>
        <p:spPr>
          <a:xfrm>
            <a:off x="7990943" y="3406244"/>
            <a:ext cx="3377901" cy="461665"/>
          </a:xfrm>
          <a:prstGeom prst="rect">
            <a:avLst/>
          </a:prstGeom>
        </p:spPr>
        <p:txBody>
          <a:bodyPr wrap="square">
            <a:spAutoFit/>
          </a:bodyPr>
          <a:lstStyle/>
          <a:p>
            <a:pPr algn="ctr"/>
            <a:r>
              <a:rPr lang="fr-FR" sz="1200" dirty="0">
                <a:solidFill>
                  <a:srgbClr val="7030A0"/>
                </a:solidFill>
              </a:rPr>
              <a:t>Sarriette des jardins / commune / annuelle (herbe de la Saint-Julien), très efficace contre les mouches.</a:t>
            </a:r>
          </a:p>
        </p:txBody>
      </p:sp>
      <p:pic>
        <p:nvPicPr>
          <p:cNvPr id="7" name="Image 6">
            <a:extLst>
              <a:ext uri="{FF2B5EF4-FFF2-40B4-BE49-F238E27FC236}">
                <a16:creationId xmlns:a16="http://schemas.microsoft.com/office/drawing/2014/main" id="{3A86EC88-A9F9-4209-AEC4-25E9B61DC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9272" y="1553464"/>
            <a:ext cx="1580939" cy="1806787"/>
          </a:xfrm>
          <a:prstGeom prst="rect">
            <a:avLst/>
          </a:prstGeom>
        </p:spPr>
      </p:pic>
      <p:pic>
        <p:nvPicPr>
          <p:cNvPr id="9" name="Image 8">
            <a:extLst>
              <a:ext uri="{FF2B5EF4-FFF2-40B4-BE49-F238E27FC236}">
                <a16:creationId xmlns:a16="http://schemas.microsoft.com/office/drawing/2014/main" id="{24361279-0D06-4761-8427-2C1570089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711" y="1553464"/>
            <a:ext cx="2543175" cy="1790700"/>
          </a:xfrm>
          <a:prstGeom prst="rect">
            <a:avLst/>
          </a:prstGeom>
        </p:spPr>
      </p:pic>
      <p:sp>
        <p:nvSpPr>
          <p:cNvPr id="10" name="Rectangle 9">
            <a:extLst>
              <a:ext uri="{FF2B5EF4-FFF2-40B4-BE49-F238E27FC236}">
                <a16:creationId xmlns:a16="http://schemas.microsoft.com/office/drawing/2014/main" id="{A970920B-E448-4355-9743-8C5B95A01FB0}"/>
              </a:ext>
            </a:extLst>
          </p:cNvPr>
          <p:cNvSpPr/>
          <p:nvPr/>
        </p:nvSpPr>
        <p:spPr>
          <a:xfrm>
            <a:off x="1635297" y="3760816"/>
            <a:ext cx="1911613" cy="276999"/>
          </a:xfrm>
          <a:prstGeom prst="rect">
            <a:avLst/>
          </a:prstGeom>
        </p:spPr>
        <p:txBody>
          <a:bodyPr wrap="none">
            <a:spAutoFit/>
          </a:bodyPr>
          <a:lstStyle/>
          <a:p>
            <a:pPr algn="ctr"/>
            <a:r>
              <a:rPr lang="fr-FR" sz="1200" dirty="0">
                <a:solidFill>
                  <a:srgbClr val="7030A0"/>
                </a:solidFill>
              </a:rPr>
              <a:t>hysope éloigne les limaces. </a:t>
            </a:r>
          </a:p>
        </p:txBody>
      </p:sp>
      <p:pic>
        <p:nvPicPr>
          <p:cNvPr id="12" name="Image 11">
            <a:extLst>
              <a:ext uri="{FF2B5EF4-FFF2-40B4-BE49-F238E27FC236}">
                <a16:creationId xmlns:a16="http://schemas.microsoft.com/office/drawing/2014/main" id="{5AE2201A-3FD3-415F-81B1-C66AD7FF9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037" y="1580669"/>
            <a:ext cx="2133600" cy="2143125"/>
          </a:xfrm>
          <a:prstGeom prst="rect">
            <a:avLst/>
          </a:prstGeom>
        </p:spPr>
      </p:pic>
      <p:pic>
        <p:nvPicPr>
          <p:cNvPr id="14" name="Image 13">
            <a:extLst>
              <a:ext uri="{FF2B5EF4-FFF2-40B4-BE49-F238E27FC236}">
                <a16:creationId xmlns:a16="http://schemas.microsoft.com/office/drawing/2014/main" id="{622FDC60-6555-4ACD-85E1-EEF6F3E51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462" y="1580815"/>
            <a:ext cx="2124075" cy="2152650"/>
          </a:xfrm>
          <a:prstGeom prst="rect">
            <a:avLst/>
          </a:prstGeom>
        </p:spPr>
      </p:pic>
      <p:sp>
        <p:nvSpPr>
          <p:cNvPr id="15" name="Rectangle 14">
            <a:extLst>
              <a:ext uri="{FF2B5EF4-FFF2-40B4-BE49-F238E27FC236}">
                <a16:creationId xmlns:a16="http://schemas.microsoft.com/office/drawing/2014/main" id="{A8240042-15FB-4412-82D8-F6A330F1C165}"/>
              </a:ext>
            </a:extLst>
          </p:cNvPr>
          <p:cNvSpPr/>
          <p:nvPr/>
        </p:nvSpPr>
        <p:spPr>
          <a:xfrm>
            <a:off x="4831231" y="2728601"/>
            <a:ext cx="2440027" cy="276999"/>
          </a:xfrm>
          <a:prstGeom prst="rect">
            <a:avLst/>
          </a:prstGeom>
        </p:spPr>
        <p:txBody>
          <a:bodyPr wrap="none">
            <a:spAutoFit/>
          </a:bodyPr>
          <a:lstStyle/>
          <a:p>
            <a:pPr algn="ctr"/>
            <a:r>
              <a:rPr lang="fr-FR" sz="1200" dirty="0">
                <a:solidFill>
                  <a:srgbClr val="7030A0"/>
                </a:solidFill>
              </a:rPr>
              <a:t>Pélargonium éloigne les moustiques</a:t>
            </a:r>
          </a:p>
        </p:txBody>
      </p:sp>
      <p:pic>
        <p:nvPicPr>
          <p:cNvPr id="17" name="Image 16">
            <a:extLst>
              <a:ext uri="{FF2B5EF4-FFF2-40B4-BE49-F238E27FC236}">
                <a16:creationId xmlns:a16="http://schemas.microsoft.com/office/drawing/2014/main" id="{BA49C2A9-8A9F-4C94-A076-802C878D34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45" y="1585601"/>
            <a:ext cx="1524000" cy="1143000"/>
          </a:xfrm>
          <a:prstGeom prst="rect">
            <a:avLst/>
          </a:prstGeom>
        </p:spPr>
      </p:pic>
      <p:sp>
        <p:nvSpPr>
          <p:cNvPr id="18" name="Rectangle 17">
            <a:extLst>
              <a:ext uri="{FF2B5EF4-FFF2-40B4-BE49-F238E27FC236}">
                <a16:creationId xmlns:a16="http://schemas.microsoft.com/office/drawing/2014/main" id="{A7C4EC8F-7DCB-4F9A-BE2B-0EAEB0D38810}"/>
              </a:ext>
            </a:extLst>
          </p:cNvPr>
          <p:cNvSpPr/>
          <p:nvPr/>
        </p:nvSpPr>
        <p:spPr>
          <a:xfrm>
            <a:off x="3578453" y="5555528"/>
            <a:ext cx="4604787" cy="461665"/>
          </a:xfrm>
          <a:prstGeom prst="rect">
            <a:avLst/>
          </a:prstGeom>
        </p:spPr>
        <p:txBody>
          <a:bodyPr wrap="none">
            <a:spAutoFit/>
          </a:bodyPr>
          <a:lstStyle/>
          <a:p>
            <a:pPr algn="ctr"/>
            <a:r>
              <a:rPr lang="fr-FR" sz="1200" dirty="0">
                <a:solidFill>
                  <a:srgbClr val="7030A0"/>
                </a:solidFill>
              </a:rPr>
              <a:t>Euphorbe épurge éloigne taupes et rongeurs.</a:t>
            </a:r>
          </a:p>
          <a:p>
            <a:pPr algn="ctr"/>
            <a:r>
              <a:rPr lang="fr-FR" sz="1200" dirty="0">
                <a:solidFill>
                  <a:srgbClr val="7030A0"/>
                </a:solidFill>
              </a:rPr>
              <a:t>Le purin d'euphorbe épurge éloigne les limaces, taupes et campagnols.</a:t>
            </a:r>
          </a:p>
        </p:txBody>
      </p:sp>
      <p:pic>
        <p:nvPicPr>
          <p:cNvPr id="20" name="Image 19">
            <a:extLst>
              <a:ext uri="{FF2B5EF4-FFF2-40B4-BE49-F238E27FC236}">
                <a16:creationId xmlns:a16="http://schemas.microsoft.com/office/drawing/2014/main" id="{D89CB5DD-33AC-4ADC-BC65-C81C686AB2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8865" y="4470979"/>
            <a:ext cx="1428750" cy="1076325"/>
          </a:xfrm>
          <a:prstGeom prst="rect">
            <a:avLst/>
          </a:prstGeom>
        </p:spPr>
      </p:pic>
      <p:pic>
        <p:nvPicPr>
          <p:cNvPr id="22" name="Image 21">
            <a:extLst>
              <a:ext uri="{FF2B5EF4-FFF2-40B4-BE49-F238E27FC236}">
                <a16:creationId xmlns:a16="http://schemas.microsoft.com/office/drawing/2014/main" id="{633CECC8-721C-4FB7-B3D1-F6065F2D3A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5867" y="3707678"/>
            <a:ext cx="2466975" cy="1847850"/>
          </a:xfrm>
          <a:prstGeom prst="rect">
            <a:avLst/>
          </a:prstGeom>
        </p:spPr>
      </p:pic>
      <p:sp>
        <p:nvSpPr>
          <p:cNvPr id="23" name="ZoneTexte 22">
            <a:extLst>
              <a:ext uri="{FF2B5EF4-FFF2-40B4-BE49-F238E27FC236}">
                <a16:creationId xmlns:a16="http://schemas.microsoft.com/office/drawing/2014/main" id="{E867E89E-EDB5-4ECE-B0B2-A1F7CCF81550}"/>
              </a:ext>
            </a:extLst>
          </p:cNvPr>
          <p:cNvSpPr txBox="1"/>
          <p:nvPr/>
        </p:nvSpPr>
        <p:spPr>
          <a:xfrm>
            <a:off x="7271259" y="6204591"/>
            <a:ext cx="4693628" cy="461665"/>
          </a:xfrm>
          <a:prstGeom prst="rect">
            <a:avLst/>
          </a:prstGeom>
          <a:noFill/>
        </p:spPr>
        <p:txBody>
          <a:bodyPr wrap="square" rtlCol="0">
            <a:spAutoFit/>
          </a:bodyPr>
          <a:lstStyle/>
          <a:p>
            <a:r>
              <a:rPr lang="fr-FR" sz="1200" dirty="0">
                <a:solidFill>
                  <a:srgbClr val="7030A0"/>
                </a:solidFill>
              </a:rPr>
              <a:t>Sources : a) </a:t>
            </a:r>
            <a:r>
              <a:rPr lang="fr-FR" sz="1200" dirty="0">
                <a:solidFill>
                  <a:srgbClr val="7030A0"/>
                </a:solidFill>
                <a:hlinkClick r:id="rId9"/>
              </a:rPr>
              <a:t>http://www.10-trucs.com/plantes-repulsive.html</a:t>
            </a:r>
            <a:r>
              <a:rPr lang="fr-FR" sz="1200" dirty="0">
                <a:solidFill>
                  <a:srgbClr val="7030A0"/>
                </a:solidFill>
              </a:rPr>
              <a:t> </a:t>
            </a:r>
          </a:p>
          <a:p>
            <a:r>
              <a:rPr lang="fr-FR" sz="1200" dirty="0">
                <a:solidFill>
                  <a:srgbClr val="7030A0"/>
                </a:solidFill>
              </a:rPr>
              <a:t>b) </a:t>
            </a:r>
            <a:r>
              <a:rPr lang="fr-FR" sz="1200" dirty="0">
                <a:solidFill>
                  <a:srgbClr val="7030A0"/>
                </a:solidFill>
                <a:hlinkClick r:id="rId10"/>
              </a:rPr>
              <a:t>http://www.villaverde.fr/conseil-jardinerie-les-plantes-repulsives/</a:t>
            </a:r>
            <a:r>
              <a:rPr lang="fr-FR" sz="1200" dirty="0">
                <a:solidFill>
                  <a:srgbClr val="7030A0"/>
                </a:solidFill>
              </a:rPr>
              <a:t> </a:t>
            </a:r>
          </a:p>
        </p:txBody>
      </p:sp>
      <p:sp>
        <p:nvSpPr>
          <p:cNvPr id="24" name="Espace réservé du numéro de diapositive 1">
            <a:extLst>
              <a:ext uri="{FF2B5EF4-FFF2-40B4-BE49-F238E27FC236}">
                <a16:creationId xmlns:a16="http://schemas.microsoft.com/office/drawing/2014/main" id="{DEB6DD3C-960E-4E1E-8098-828FAC1B3E2B}"/>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88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3439986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6E84D98E-FFFC-4F24-A532-F4D888262113}"/>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3169CB8D-7669-4C3A-999D-8181F1A3A502}"/>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ZoneTexte 3">
            <a:extLst>
              <a:ext uri="{FF2B5EF4-FFF2-40B4-BE49-F238E27FC236}">
                <a16:creationId xmlns:a16="http://schemas.microsoft.com/office/drawing/2014/main" id="{78415FEC-0D80-4BA2-A062-9550284C3EF2}"/>
              </a:ext>
            </a:extLst>
          </p:cNvPr>
          <p:cNvSpPr txBox="1"/>
          <p:nvPr/>
        </p:nvSpPr>
        <p:spPr>
          <a:xfrm>
            <a:off x="93213" y="1213661"/>
            <a:ext cx="4919851" cy="369332"/>
          </a:xfrm>
          <a:prstGeom prst="rect">
            <a:avLst/>
          </a:prstGeom>
          <a:noFill/>
        </p:spPr>
        <p:txBody>
          <a:bodyPr wrap="square" rtlCol="0">
            <a:spAutoFit/>
          </a:bodyPr>
          <a:lstStyle/>
          <a:p>
            <a:r>
              <a:rPr lang="fr-FR" b="1" dirty="0">
                <a:solidFill>
                  <a:srgbClr val="7030A0"/>
                </a:solidFill>
              </a:rPr>
              <a:t>5.16. Plantes attractives et plantes pièges</a:t>
            </a:r>
          </a:p>
        </p:txBody>
      </p:sp>
      <p:sp>
        <p:nvSpPr>
          <p:cNvPr id="5" name="Rectangle 7">
            <a:extLst>
              <a:ext uri="{FF2B5EF4-FFF2-40B4-BE49-F238E27FC236}">
                <a16:creationId xmlns:a16="http://schemas.microsoft.com/office/drawing/2014/main" id="{CEA677E4-ABE8-4CD0-A7F1-7178377AA2BA}"/>
              </a:ext>
            </a:extLst>
          </p:cNvPr>
          <p:cNvSpPr>
            <a:spLocks noChangeArrowheads="1"/>
          </p:cNvSpPr>
          <p:nvPr/>
        </p:nvSpPr>
        <p:spPr bwMode="auto">
          <a:xfrm>
            <a:off x="92709" y="1690165"/>
            <a:ext cx="1195585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7030A0"/>
                </a:solidFill>
                <a:latin typeface="Arial" panose="020B0604020202020204" pitchFamily="34" charset="0"/>
              </a:rPr>
              <a:t>Utilisation des plantes pièges à Madagascar</a:t>
            </a:r>
            <a:endParaRPr lang="fr-FR" altLang="fr-FR" sz="1800" dirty="0">
              <a:solidFill>
                <a:srgbClr val="7030A0"/>
              </a:solidFill>
              <a:latin typeface="Arial" panose="020B0604020202020204" pitchFamily="34" charset="0"/>
            </a:endParaRPr>
          </a:p>
          <a:p>
            <a:pPr algn="just" eaLnBrk="1" hangingPunct="1">
              <a:spcBef>
                <a:spcPct val="0"/>
              </a:spcBef>
              <a:buFontTx/>
              <a:buNone/>
            </a:pPr>
            <a:endParaRPr lang="fr-FR" altLang="fr-FR" sz="1800" dirty="0">
              <a:solidFill>
                <a:srgbClr val="7030A0"/>
              </a:solidFill>
              <a:latin typeface="Arial" panose="020B0604020202020204" pitchFamily="34" charset="0"/>
            </a:endParaRPr>
          </a:p>
          <a:p>
            <a:pPr algn="just" eaLnBrk="1" hangingPunct="1">
              <a:spcBef>
                <a:spcPct val="0"/>
              </a:spcBef>
            </a:pPr>
            <a:r>
              <a:rPr lang="fr-FR" altLang="fr-FR" sz="1800" dirty="0">
                <a:solidFill>
                  <a:srgbClr val="7030A0"/>
                </a:solidFill>
                <a:latin typeface="Arial" panose="020B0604020202020204" pitchFamily="34" charset="0"/>
              </a:rPr>
              <a:t> le sorgho ou </a:t>
            </a:r>
            <a:r>
              <a:rPr lang="fr-FR" altLang="fr-FR" sz="1800" i="1" dirty="0" err="1">
                <a:solidFill>
                  <a:srgbClr val="7030A0"/>
                </a:solidFill>
                <a:latin typeface="Arial" panose="020B0604020202020204" pitchFamily="34" charset="0"/>
              </a:rPr>
              <a:t>Sorghum</a:t>
            </a:r>
            <a:r>
              <a:rPr lang="fr-FR" altLang="fr-FR" sz="1800" i="1" dirty="0">
                <a:solidFill>
                  <a:srgbClr val="7030A0"/>
                </a:solidFill>
                <a:latin typeface="Arial" panose="020B0604020202020204" pitchFamily="34" charset="0"/>
              </a:rPr>
              <a:t> bicolor</a:t>
            </a:r>
            <a:r>
              <a:rPr lang="fr-FR" altLang="fr-FR" sz="1800" dirty="0">
                <a:solidFill>
                  <a:srgbClr val="7030A0"/>
                </a:solidFill>
                <a:latin typeface="Arial" panose="020B0604020202020204" pitchFamily="34" charset="0"/>
              </a:rPr>
              <a:t> (L.) </a:t>
            </a:r>
            <a:r>
              <a:rPr lang="fr-FR" altLang="fr-FR" sz="1800" dirty="0" err="1">
                <a:solidFill>
                  <a:srgbClr val="7030A0"/>
                </a:solidFill>
                <a:latin typeface="Arial" panose="020B0604020202020204" pitchFamily="34" charset="0"/>
              </a:rPr>
              <a:t>Moench</a:t>
            </a:r>
            <a:r>
              <a:rPr lang="fr-FR" altLang="fr-FR" sz="1800" dirty="0">
                <a:solidFill>
                  <a:srgbClr val="7030A0"/>
                </a:solidFill>
                <a:latin typeface="Arial" panose="020B0604020202020204" pitchFamily="34" charset="0"/>
              </a:rPr>
              <a:t> (POACEAE), planté d'une façon aléatoire dans la rizière et dans la parcelle de maïs, attire les oiseaux comme le perroquet (</a:t>
            </a:r>
            <a:r>
              <a:rPr lang="fr-FR" altLang="fr-FR" sz="1800" i="1" dirty="0" err="1">
                <a:solidFill>
                  <a:srgbClr val="7030A0"/>
                </a:solidFill>
                <a:latin typeface="Arial" panose="020B0604020202020204" pitchFamily="34" charset="0"/>
              </a:rPr>
              <a:t>Coracopsis</a:t>
            </a:r>
            <a:r>
              <a:rPr lang="fr-FR" altLang="fr-FR" sz="1800" i="1" dirty="0">
                <a:solidFill>
                  <a:srgbClr val="7030A0"/>
                </a:solidFill>
                <a:latin typeface="Arial" panose="020B0604020202020204" pitchFamily="34" charset="0"/>
              </a:rPr>
              <a:t> vasa</a:t>
            </a:r>
            <a:r>
              <a:rPr lang="fr-FR" altLang="fr-FR" sz="1800" dirty="0">
                <a:solidFill>
                  <a:srgbClr val="7030A0"/>
                </a:solidFill>
                <a:latin typeface="Arial" panose="020B0604020202020204" pitchFamily="34" charset="0"/>
              </a:rPr>
              <a:t>) et la perruche verte (</a:t>
            </a:r>
            <a:r>
              <a:rPr lang="fr-FR" altLang="fr-FR" sz="1800" i="1" dirty="0" err="1">
                <a:solidFill>
                  <a:srgbClr val="7030A0"/>
                </a:solidFill>
                <a:latin typeface="Arial" panose="020B0604020202020204" pitchFamily="34" charset="0"/>
              </a:rPr>
              <a:t>Agapornis</a:t>
            </a:r>
            <a:r>
              <a:rPr lang="fr-FR" altLang="fr-FR" sz="1800" i="1" dirty="0">
                <a:solidFill>
                  <a:srgbClr val="7030A0"/>
                </a:solidFill>
                <a:latin typeface="Arial" panose="020B0604020202020204" pitchFamily="34" charset="0"/>
              </a:rPr>
              <a:t> cana).</a:t>
            </a:r>
          </a:p>
          <a:p>
            <a:pPr algn="just" eaLnBrk="1" hangingPunct="1">
              <a:spcBef>
                <a:spcPct val="0"/>
              </a:spcBef>
            </a:pPr>
            <a:r>
              <a:rPr lang="fr-FR" altLang="fr-FR" sz="1800" i="1" dirty="0">
                <a:solidFill>
                  <a:srgbClr val="7030A0"/>
                </a:solidFill>
                <a:latin typeface="Arial" panose="020B0604020202020204" pitchFamily="34" charset="0"/>
              </a:rPr>
              <a:t> </a:t>
            </a:r>
            <a:r>
              <a:rPr lang="fr-FR" altLang="fr-FR" sz="1800" dirty="0">
                <a:solidFill>
                  <a:srgbClr val="7030A0"/>
                </a:solidFill>
                <a:latin typeface="Arial" panose="020B0604020202020204" pitchFamily="34" charset="0"/>
              </a:rPr>
              <a:t>le </a:t>
            </a:r>
            <a:r>
              <a:rPr lang="fr-FR" altLang="fr-FR" sz="1800" i="1" dirty="0">
                <a:solidFill>
                  <a:srgbClr val="7030A0"/>
                </a:solidFill>
                <a:latin typeface="Arial" panose="020B0604020202020204" pitchFamily="34" charset="0"/>
              </a:rPr>
              <a:t>Sesbania </a:t>
            </a:r>
            <a:r>
              <a:rPr lang="fr-FR" altLang="fr-FR" sz="1800" i="1" dirty="0" err="1">
                <a:solidFill>
                  <a:srgbClr val="7030A0"/>
                </a:solidFill>
                <a:latin typeface="Arial" panose="020B0604020202020204" pitchFamily="34" charset="0"/>
              </a:rPr>
              <a:t>sesban</a:t>
            </a:r>
            <a:r>
              <a:rPr lang="fr-FR" altLang="fr-FR" sz="1800" dirty="0">
                <a:solidFill>
                  <a:srgbClr val="7030A0"/>
                </a:solidFill>
                <a:latin typeface="Arial" panose="020B0604020202020204" pitchFamily="34" charset="0"/>
              </a:rPr>
              <a:t> (L.) Merrill., (ou </a:t>
            </a:r>
            <a:r>
              <a:rPr lang="fr-FR" altLang="fr-FR" sz="1800" dirty="0" err="1">
                <a:solidFill>
                  <a:srgbClr val="7030A0"/>
                </a:solidFill>
                <a:latin typeface="Arial" panose="020B0604020202020204" pitchFamily="34" charset="0"/>
              </a:rPr>
              <a:t>fanaivana</a:t>
            </a:r>
            <a:r>
              <a:rPr lang="fr-FR" altLang="fr-FR" sz="1800" dirty="0">
                <a:solidFill>
                  <a:srgbClr val="7030A0"/>
                </a:solidFill>
                <a:latin typeface="Arial" panose="020B0604020202020204" pitchFamily="34" charset="0"/>
              </a:rPr>
              <a:t> ou </a:t>
            </a:r>
            <a:r>
              <a:rPr lang="fr-FR" altLang="fr-FR" sz="1800" dirty="0" err="1">
                <a:solidFill>
                  <a:srgbClr val="7030A0"/>
                </a:solidFill>
                <a:latin typeface="Arial" panose="020B0604020202020204" pitchFamily="34" charset="0"/>
              </a:rPr>
              <a:t>sesban</a:t>
            </a:r>
            <a:r>
              <a:rPr lang="fr-FR" altLang="fr-FR" sz="1800" dirty="0">
                <a:solidFill>
                  <a:srgbClr val="7030A0"/>
                </a:solidFill>
                <a:latin typeface="Arial" panose="020B0604020202020204" pitchFamily="34" charset="0"/>
              </a:rPr>
              <a:t>), planté dans un jardin potager, attire le puceron, nuisible au choux, de tomate, de concombre, etc.</a:t>
            </a:r>
          </a:p>
          <a:p>
            <a:pPr algn="just" eaLnBrk="1" hangingPunct="1">
              <a:spcBef>
                <a:spcPct val="0"/>
              </a:spcBef>
            </a:pPr>
            <a:r>
              <a:rPr lang="fr-FR" altLang="fr-FR" sz="1800" dirty="0">
                <a:solidFill>
                  <a:srgbClr val="7030A0"/>
                </a:solidFill>
                <a:latin typeface="Arial" panose="020B0604020202020204" pitchFamily="34" charset="0"/>
              </a:rPr>
              <a:t> la phragmite (roseau commun), </a:t>
            </a:r>
            <a:r>
              <a:rPr lang="fr-FR" altLang="fr-FR" sz="1800" i="1" dirty="0">
                <a:solidFill>
                  <a:srgbClr val="7030A0"/>
                </a:solidFill>
                <a:latin typeface="Arial" panose="020B0604020202020204" pitchFamily="34" charset="0"/>
              </a:rPr>
              <a:t>Phragmites </a:t>
            </a:r>
            <a:r>
              <a:rPr lang="fr-FR" altLang="fr-FR" sz="1800" i="1" dirty="0" err="1">
                <a:solidFill>
                  <a:srgbClr val="7030A0"/>
                </a:solidFill>
                <a:latin typeface="Arial" panose="020B0604020202020204" pitchFamily="34" charset="0"/>
              </a:rPr>
              <a:t>communis</a:t>
            </a:r>
            <a:r>
              <a:rPr lang="fr-FR" altLang="fr-FR" sz="1800" i="1" dirty="0">
                <a:solidFill>
                  <a:srgbClr val="7030A0"/>
                </a:solidFill>
                <a:latin typeface="Arial" panose="020B0604020202020204" pitchFamily="34" charset="0"/>
              </a:rPr>
              <a:t> </a:t>
            </a:r>
            <a:r>
              <a:rPr lang="fr-FR" altLang="fr-FR" sz="1800" dirty="0">
                <a:solidFill>
                  <a:srgbClr val="7030A0"/>
                </a:solidFill>
                <a:latin typeface="Arial" panose="020B0604020202020204" pitchFamily="34" charset="0"/>
              </a:rPr>
              <a:t>Trin. (POACEAE),</a:t>
            </a:r>
            <a:r>
              <a:rPr lang="fr-FR" altLang="fr-FR" sz="1800" i="1" dirty="0">
                <a:solidFill>
                  <a:srgbClr val="7030A0"/>
                </a:solidFill>
                <a:latin typeface="Arial" panose="020B0604020202020204" pitchFamily="34" charset="0"/>
              </a:rPr>
              <a:t> </a:t>
            </a:r>
            <a:r>
              <a:rPr lang="fr-FR" altLang="fr-FR" sz="1800" dirty="0">
                <a:solidFill>
                  <a:srgbClr val="7030A0"/>
                </a:solidFill>
                <a:latin typeface="Arial" panose="020B0604020202020204" pitchFamily="34" charset="0"/>
              </a:rPr>
              <a:t>ou "</a:t>
            </a:r>
            <a:r>
              <a:rPr lang="fr-FR" altLang="fr-FR" sz="1800" dirty="0" err="1">
                <a:solidFill>
                  <a:srgbClr val="7030A0"/>
                </a:solidFill>
                <a:latin typeface="Arial" panose="020B0604020202020204" pitchFamily="34" charset="0"/>
              </a:rPr>
              <a:t>bararata</a:t>
            </a:r>
            <a:r>
              <a:rPr lang="fr-FR" altLang="fr-FR" sz="1800" dirty="0">
                <a:solidFill>
                  <a:srgbClr val="7030A0"/>
                </a:solidFill>
                <a:latin typeface="Arial" panose="020B0604020202020204" pitchFamily="34" charset="0"/>
              </a:rPr>
              <a:t>", plantée sur les berges des cours d'eaux, à </a:t>
            </a:r>
            <a:r>
              <a:rPr lang="fr-FR" altLang="fr-FR" sz="1800" dirty="0" err="1">
                <a:solidFill>
                  <a:srgbClr val="7030A0"/>
                </a:solidFill>
                <a:latin typeface="Arial" panose="020B0604020202020204" pitchFamily="34" charset="0"/>
              </a:rPr>
              <a:t>Madirovalo</a:t>
            </a:r>
            <a:r>
              <a:rPr lang="fr-FR" altLang="fr-FR" sz="1800" dirty="0">
                <a:solidFill>
                  <a:srgbClr val="7030A0"/>
                </a:solidFill>
                <a:latin typeface="Arial" panose="020B0604020202020204" pitchFamily="34" charset="0"/>
              </a:rPr>
              <a:t>/ Mahajanga, permet de limiter l'envahissement du rat noir sur la culture de riz, le rat préfère les fleurs et jeunes pousses du bambou que de s’attaquer au riz.</a:t>
            </a:r>
          </a:p>
        </p:txBody>
      </p:sp>
      <p:sp>
        <p:nvSpPr>
          <p:cNvPr id="6" name="ZoneTexte 5">
            <a:extLst>
              <a:ext uri="{FF2B5EF4-FFF2-40B4-BE49-F238E27FC236}">
                <a16:creationId xmlns:a16="http://schemas.microsoft.com/office/drawing/2014/main" id="{3FBB8FDE-9320-4BA2-94DF-9B7788A415AF}"/>
              </a:ext>
            </a:extLst>
          </p:cNvPr>
          <p:cNvSpPr txBox="1"/>
          <p:nvPr/>
        </p:nvSpPr>
        <p:spPr>
          <a:xfrm>
            <a:off x="-179399" y="6250193"/>
            <a:ext cx="2054710" cy="276999"/>
          </a:xfrm>
          <a:prstGeom prst="rect">
            <a:avLst/>
          </a:prstGeom>
          <a:noFill/>
        </p:spPr>
        <p:txBody>
          <a:bodyPr wrap="square" rtlCol="0">
            <a:spAutoFit/>
          </a:bodyPr>
          <a:lstStyle/>
          <a:p>
            <a:pPr algn="ctr"/>
            <a:r>
              <a:rPr lang="fr-FR" altLang="fr-FR" sz="1200" i="1" dirty="0" err="1">
                <a:solidFill>
                  <a:srgbClr val="7030A0"/>
                </a:solidFill>
                <a:latin typeface="Arial" panose="020B0604020202020204" pitchFamily="34" charset="0"/>
              </a:rPr>
              <a:t>Sorghum</a:t>
            </a:r>
            <a:r>
              <a:rPr lang="fr-FR" altLang="fr-FR" sz="1200" i="1" dirty="0">
                <a:solidFill>
                  <a:srgbClr val="7030A0"/>
                </a:solidFill>
                <a:latin typeface="Arial" panose="020B0604020202020204" pitchFamily="34" charset="0"/>
              </a:rPr>
              <a:t> bicolor</a:t>
            </a:r>
            <a:endParaRPr lang="fr-FR" sz="1200" dirty="0">
              <a:solidFill>
                <a:srgbClr val="7030A0"/>
              </a:solidFill>
            </a:endParaRPr>
          </a:p>
        </p:txBody>
      </p:sp>
      <p:sp>
        <p:nvSpPr>
          <p:cNvPr id="7" name="ZoneTexte 6">
            <a:extLst>
              <a:ext uri="{FF2B5EF4-FFF2-40B4-BE49-F238E27FC236}">
                <a16:creationId xmlns:a16="http://schemas.microsoft.com/office/drawing/2014/main" id="{83A089AF-BB29-44B2-810A-902AF234839C}"/>
              </a:ext>
            </a:extLst>
          </p:cNvPr>
          <p:cNvSpPr txBox="1"/>
          <p:nvPr/>
        </p:nvSpPr>
        <p:spPr>
          <a:xfrm>
            <a:off x="1215614" y="5847461"/>
            <a:ext cx="2259106" cy="276999"/>
          </a:xfrm>
          <a:prstGeom prst="rect">
            <a:avLst/>
          </a:prstGeom>
          <a:noFill/>
        </p:spPr>
        <p:txBody>
          <a:bodyPr wrap="square" rtlCol="0">
            <a:spAutoFit/>
          </a:bodyPr>
          <a:lstStyle/>
          <a:p>
            <a:pPr algn="ctr"/>
            <a:r>
              <a:rPr lang="fr-FR" altLang="fr-FR" sz="1200" i="1" dirty="0">
                <a:solidFill>
                  <a:srgbClr val="7030A0"/>
                </a:solidFill>
                <a:latin typeface="Arial" panose="020B0604020202020204" pitchFamily="34" charset="0"/>
              </a:rPr>
              <a:t>Sesbania </a:t>
            </a:r>
            <a:r>
              <a:rPr lang="fr-FR" altLang="fr-FR" sz="1200" i="1" dirty="0" err="1">
                <a:solidFill>
                  <a:srgbClr val="7030A0"/>
                </a:solidFill>
                <a:latin typeface="Arial" panose="020B0604020202020204" pitchFamily="34" charset="0"/>
              </a:rPr>
              <a:t>sesban</a:t>
            </a:r>
            <a:endParaRPr lang="fr-FR" sz="1200" dirty="0">
              <a:solidFill>
                <a:srgbClr val="7030A0"/>
              </a:solidFill>
            </a:endParaRPr>
          </a:p>
        </p:txBody>
      </p:sp>
      <p:sp>
        <p:nvSpPr>
          <p:cNvPr id="8" name="ZoneTexte 7">
            <a:extLst>
              <a:ext uri="{FF2B5EF4-FFF2-40B4-BE49-F238E27FC236}">
                <a16:creationId xmlns:a16="http://schemas.microsoft.com/office/drawing/2014/main" id="{6000B003-50EA-4173-A682-D3EF33A116D8}"/>
              </a:ext>
            </a:extLst>
          </p:cNvPr>
          <p:cNvSpPr txBox="1"/>
          <p:nvPr/>
        </p:nvSpPr>
        <p:spPr>
          <a:xfrm>
            <a:off x="3250994" y="6280043"/>
            <a:ext cx="2043953" cy="276999"/>
          </a:xfrm>
          <a:prstGeom prst="rect">
            <a:avLst/>
          </a:prstGeom>
          <a:noFill/>
        </p:spPr>
        <p:txBody>
          <a:bodyPr wrap="square" rtlCol="0">
            <a:spAutoFit/>
          </a:bodyPr>
          <a:lstStyle/>
          <a:p>
            <a:pPr algn="ctr"/>
            <a:r>
              <a:rPr lang="fr-FR" altLang="fr-FR" sz="1200" i="1" dirty="0">
                <a:solidFill>
                  <a:srgbClr val="7030A0"/>
                </a:solidFill>
                <a:latin typeface="Arial" panose="020B0604020202020204" pitchFamily="34" charset="0"/>
              </a:rPr>
              <a:t>Phragmites </a:t>
            </a:r>
            <a:r>
              <a:rPr lang="fr-FR" altLang="fr-FR" sz="1200" i="1" dirty="0" err="1">
                <a:solidFill>
                  <a:srgbClr val="7030A0"/>
                </a:solidFill>
                <a:latin typeface="Arial" panose="020B0604020202020204" pitchFamily="34" charset="0"/>
              </a:rPr>
              <a:t>communis</a:t>
            </a:r>
            <a:endParaRPr lang="fr-FR" sz="1200" dirty="0">
              <a:solidFill>
                <a:srgbClr val="7030A0"/>
              </a:solidFill>
            </a:endParaRPr>
          </a:p>
        </p:txBody>
      </p:sp>
      <p:pic>
        <p:nvPicPr>
          <p:cNvPr id="10" name="Image 9">
            <a:extLst>
              <a:ext uri="{FF2B5EF4-FFF2-40B4-BE49-F238E27FC236}">
                <a16:creationId xmlns:a16="http://schemas.microsoft.com/office/drawing/2014/main" id="{41158E30-4004-47E5-ABD1-3BA1C0349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666" y="4382660"/>
            <a:ext cx="1323975" cy="1771650"/>
          </a:xfrm>
          <a:prstGeom prst="rect">
            <a:avLst/>
          </a:prstGeom>
        </p:spPr>
      </p:pic>
      <p:pic>
        <p:nvPicPr>
          <p:cNvPr id="12" name="Image 11">
            <a:extLst>
              <a:ext uri="{FF2B5EF4-FFF2-40B4-BE49-F238E27FC236}">
                <a16:creationId xmlns:a16="http://schemas.microsoft.com/office/drawing/2014/main" id="{149B57A2-CE35-4A68-AFFF-53BA7FCF0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694" y="4473675"/>
            <a:ext cx="1638300" cy="1171575"/>
          </a:xfrm>
          <a:prstGeom prst="rect">
            <a:avLst/>
          </a:prstGeom>
        </p:spPr>
      </p:pic>
      <p:pic>
        <p:nvPicPr>
          <p:cNvPr id="14" name="Image 13">
            <a:extLst>
              <a:ext uri="{FF2B5EF4-FFF2-40B4-BE49-F238E27FC236}">
                <a16:creationId xmlns:a16="http://schemas.microsoft.com/office/drawing/2014/main" id="{9EBC5BD1-74A6-40B2-9DD0-FCD84B1DE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31" y="4478543"/>
            <a:ext cx="1162050" cy="1771650"/>
          </a:xfrm>
          <a:prstGeom prst="rect">
            <a:avLst/>
          </a:prstGeom>
        </p:spPr>
      </p:pic>
      <p:sp>
        <p:nvSpPr>
          <p:cNvPr id="15" name="ZoneTexte 14">
            <a:extLst>
              <a:ext uri="{FF2B5EF4-FFF2-40B4-BE49-F238E27FC236}">
                <a16:creationId xmlns:a16="http://schemas.microsoft.com/office/drawing/2014/main" id="{D0090B48-76C3-4CB6-A278-EE72E6D2852E}"/>
              </a:ext>
            </a:extLst>
          </p:cNvPr>
          <p:cNvSpPr txBox="1"/>
          <p:nvPr/>
        </p:nvSpPr>
        <p:spPr>
          <a:xfrm>
            <a:off x="8853543" y="6189942"/>
            <a:ext cx="3012141" cy="461665"/>
          </a:xfrm>
          <a:prstGeom prst="rect">
            <a:avLst/>
          </a:prstGeom>
          <a:noFill/>
        </p:spPr>
        <p:txBody>
          <a:bodyPr wrap="square" rtlCol="0">
            <a:spAutoFit/>
          </a:bodyPr>
          <a:lstStyle/>
          <a:p>
            <a:pPr algn="ctr"/>
            <a:r>
              <a:rPr lang="fr-FR" sz="1200" dirty="0">
                <a:solidFill>
                  <a:srgbClr val="7030A0"/>
                </a:solidFill>
              </a:rPr>
              <a:t>Miscanthus, un genre de plantes herbacées vivaces regroupe des plantes attractives.</a:t>
            </a:r>
          </a:p>
        </p:txBody>
      </p:sp>
      <p:pic>
        <p:nvPicPr>
          <p:cNvPr id="17" name="Image 16">
            <a:extLst>
              <a:ext uri="{FF2B5EF4-FFF2-40B4-BE49-F238E27FC236}">
                <a16:creationId xmlns:a16="http://schemas.microsoft.com/office/drawing/2014/main" id="{8185DF53-C0DD-435C-B446-4E9DE5A40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5346" y="5054523"/>
            <a:ext cx="1604906" cy="1069937"/>
          </a:xfrm>
          <a:prstGeom prst="rect">
            <a:avLst/>
          </a:prstGeom>
        </p:spPr>
      </p:pic>
      <p:pic>
        <p:nvPicPr>
          <p:cNvPr id="19" name="Image 18">
            <a:extLst>
              <a:ext uri="{FF2B5EF4-FFF2-40B4-BE49-F238E27FC236}">
                <a16:creationId xmlns:a16="http://schemas.microsoft.com/office/drawing/2014/main" id="{D456BAAF-E650-4C82-B10B-8C9B1E8E8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7993" y="5023798"/>
            <a:ext cx="1810870" cy="1118479"/>
          </a:xfrm>
          <a:prstGeom prst="rect">
            <a:avLst/>
          </a:prstGeom>
        </p:spPr>
      </p:pic>
      <p:sp>
        <p:nvSpPr>
          <p:cNvPr id="20" name="Espace réservé du numéro de diapositive 1">
            <a:extLst>
              <a:ext uri="{FF2B5EF4-FFF2-40B4-BE49-F238E27FC236}">
                <a16:creationId xmlns:a16="http://schemas.microsoft.com/office/drawing/2014/main" id="{9FE3FD8A-709D-418D-80D8-D98DA96E7F2B}"/>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89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989887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7557F9-492B-41C9-A27B-6F5FAD1D49A9}"/>
              </a:ext>
            </a:extLst>
          </p:cNvPr>
          <p:cNvSpPr/>
          <p:nvPr/>
        </p:nvSpPr>
        <p:spPr>
          <a:xfrm>
            <a:off x="154192" y="1055174"/>
            <a:ext cx="11464065" cy="1477328"/>
          </a:xfrm>
          <a:prstGeom prst="rect">
            <a:avLst/>
          </a:prstGeom>
        </p:spPr>
        <p:txBody>
          <a:bodyPr wrap="square">
            <a:spAutoFit/>
          </a:bodyPr>
          <a:lstStyle/>
          <a:p>
            <a:pPr algn="just"/>
            <a:r>
              <a:rPr lang="fr-FR" b="1" dirty="0">
                <a:solidFill>
                  <a:srgbClr val="7030A0"/>
                </a:solidFill>
                <a:latin typeface="Arial" panose="020B0604020202020204" pitchFamily="34" charset="0"/>
                <a:cs typeface="Arial" panose="020B0604020202020204" pitchFamily="34" charset="0"/>
              </a:rPr>
              <a:t>Plante envahissante </a:t>
            </a:r>
            <a:r>
              <a:rPr lang="fr-FR" dirty="0">
                <a:solidFill>
                  <a:srgbClr val="7030A0"/>
                </a:solidFill>
                <a:latin typeface="Arial" panose="020B0604020202020204" pitchFamily="34" charset="0"/>
                <a:cs typeface="Arial" panose="020B0604020202020204" pitchFamily="34" charset="0"/>
              </a:rPr>
              <a:t>: espèce (exotique ou locale) à fort pouvoir de colonisation par croissance et/ou reproduction rapide.</a:t>
            </a:r>
          </a:p>
          <a:p>
            <a:pPr algn="just"/>
            <a:r>
              <a:rPr lang="fr-FR" b="1" i="0" u="none" strike="noStrike" dirty="0">
                <a:solidFill>
                  <a:srgbClr val="7030A0"/>
                </a:solidFill>
                <a:effectLst/>
                <a:latin typeface="Arial" panose="020B0604020202020204" pitchFamily="34" charset="0"/>
                <a:hlinkClick r:id="rId2" tooltip="Agriculture biologique"/>
              </a:rPr>
              <a:t>Agriculture biologique</a:t>
            </a:r>
            <a:r>
              <a:rPr lang="fr-FR" b="0" i="0" dirty="0">
                <a:solidFill>
                  <a:srgbClr val="7030A0"/>
                </a:solidFill>
                <a:effectLst/>
                <a:latin typeface="Arial" panose="020B0604020202020204" pitchFamily="34" charset="0"/>
              </a:rPr>
              <a:t> : méthode de production agricole utilisant la lutte biologique, la lutte mécanique mais aussi certaines formes de lutte chimique. La lutte biologique peut être utilisée également par d'autres formes de production agricoles.</a:t>
            </a:r>
          </a:p>
        </p:txBody>
      </p:sp>
      <p:sp>
        <p:nvSpPr>
          <p:cNvPr id="3" name="Rectangle 2">
            <a:extLst>
              <a:ext uri="{FF2B5EF4-FFF2-40B4-BE49-F238E27FC236}">
                <a16:creationId xmlns:a16="http://schemas.microsoft.com/office/drawing/2014/main" id="{5398CCB7-8706-4F45-87E5-E62C564E9D64}"/>
              </a:ext>
            </a:extLst>
          </p:cNvPr>
          <p:cNvSpPr/>
          <p:nvPr/>
        </p:nvSpPr>
        <p:spPr>
          <a:xfrm>
            <a:off x="154192" y="666974"/>
            <a:ext cx="2682466" cy="369332"/>
          </a:xfrm>
          <a:prstGeom prst="rect">
            <a:avLst/>
          </a:prstGeom>
        </p:spPr>
        <p:txBody>
          <a:bodyPr wrap="none">
            <a:spAutoFit/>
          </a:bodyPr>
          <a:lstStyle/>
          <a:p>
            <a:pPr>
              <a:spcBef>
                <a:spcPct val="0"/>
              </a:spcBef>
            </a:pPr>
            <a:r>
              <a:rPr lang="fr-FR" altLang="fr-FR" dirty="0">
                <a:solidFill>
                  <a:srgbClr val="6600CC"/>
                </a:solidFill>
              </a:rPr>
              <a:t>1</a:t>
            </a:r>
            <a:r>
              <a:rPr lang="fr-FR" altLang="fr-FR" dirty="0">
                <a:solidFill>
                  <a:srgbClr val="7030A0"/>
                </a:solidFill>
              </a:rPr>
              <a:t>. </a:t>
            </a:r>
            <a:r>
              <a:rPr lang="fr-FR" altLang="fr-FR" b="1" dirty="0">
                <a:solidFill>
                  <a:srgbClr val="7030A0"/>
                </a:solidFill>
              </a:rPr>
              <a:t>Définitions (suite et fin)</a:t>
            </a:r>
          </a:p>
        </p:txBody>
      </p:sp>
      <p:sp>
        <p:nvSpPr>
          <p:cNvPr id="4" name="WordArt 4">
            <a:extLst>
              <a:ext uri="{FF2B5EF4-FFF2-40B4-BE49-F238E27FC236}">
                <a16:creationId xmlns:a16="http://schemas.microsoft.com/office/drawing/2014/main" id="{DA166B8E-BCC1-46F5-83D5-5AF206D5431B}"/>
              </a:ext>
            </a:extLst>
          </p:cNvPr>
          <p:cNvSpPr>
            <a:spLocks noChangeArrowheads="1" noChangeShapeType="1" noTextEdit="1"/>
          </p:cNvSpPr>
          <p:nvPr/>
        </p:nvSpPr>
        <p:spPr bwMode="auto">
          <a:xfrm>
            <a:off x="1011219" y="204051"/>
            <a:ext cx="9499003" cy="462923"/>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6" name="ZoneTexte 5">
            <a:extLst>
              <a:ext uri="{FF2B5EF4-FFF2-40B4-BE49-F238E27FC236}">
                <a16:creationId xmlns:a16="http://schemas.microsoft.com/office/drawing/2014/main" id="{9F6550B8-E243-4C49-8CF6-3557AB496909}"/>
              </a:ext>
            </a:extLst>
          </p:cNvPr>
          <p:cNvSpPr txBox="1"/>
          <p:nvPr/>
        </p:nvSpPr>
        <p:spPr>
          <a:xfrm>
            <a:off x="0" y="6270661"/>
            <a:ext cx="12116696" cy="461665"/>
          </a:xfrm>
          <a:prstGeom prst="rect">
            <a:avLst/>
          </a:prstGeom>
          <a:noFill/>
        </p:spPr>
        <p:txBody>
          <a:bodyPr wrap="square" rtlCol="0">
            <a:spAutoFit/>
          </a:bodyPr>
          <a:lstStyle/>
          <a:p>
            <a:pPr algn="r"/>
            <a:r>
              <a:rPr lang="fr-FR" sz="1200" dirty="0">
                <a:solidFill>
                  <a:srgbClr val="7030A0"/>
                </a:solidFill>
                <a:latin typeface="Arial" panose="020B0604020202020204" pitchFamily="34" charset="0"/>
                <a:cs typeface="Arial" panose="020B0604020202020204" pitchFamily="34" charset="0"/>
              </a:rPr>
              <a:t>Diffusion des pesticides dans l’environnement. Crédits : Greenpeace</a:t>
            </a:r>
          </a:p>
          <a:p>
            <a:pPr algn="r"/>
            <a:r>
              <a:rPr lang="fr-FR" sz="1200" dirty="0">
                <a:solidFill>
                  <a:srgbClr val="7030A0"/>
                </a:solidFill>
                <a:latin typeface="Arial" panose="020B0604020202020204" pitchFamily="34" charset="0"/>
                <a:cs typeface="Arial" panose="020B0604020202020204" pitchFamily="34" charset="0"/>
              </a:rPr>
              <a:t>Source : Tout ce que vous avez toujours voulu savoir sur les pesticides, </a:t>
            </a:r>
            <a:r>
              <a:rPr lang="fr-FR" sz="1200" dirty="0">
                <a:solidFill>
                  <a:srgbClr val="7030A0"/>
                </a:solidFill>
                <a:latin typeface="Arial" panose="020B0604020202020204" pitchFamily="34" charset="0"/>
                <a:cs typeface="Arial" panose="020B0604020202020204" pitchFamily="34" charset="0"/>
                <a:hlinkClick r:id="rId3"/>
              </a:rPr>
              <a:t>https://www.vegactu.com/actualite/tout-ce-que-vous-avez-toujours-voulu-savoir-sur-les-pesticides-21904/</a:t>
            </a:r>
            <a:r>
              <a:rPr lang="fr-FR" sz="1200" dirty="0">
                <a:solidFill>
                  <a:srgbClr val="7030A0"/>
                </a:solidFill>
                <a:latin typeface="Arial" panose="020B0604020202020204" pitchFamily="34" charset="0"/>
                <a:cs typeface="Arial" panose="020B0604020202020204" pitchFamily="34" charset="0"/>
              </a:rPr>
              <a:t> </a:t>
            </a:r>
          </a:p>
        </p:txBody>
      </p:sp>
      <p:pic>
        <p:nvPicPr>
          <p:cNvPr id="8" name="Image 7">
            <a:extLst>
              <a:ext uri="{FF2B5EF4-FFF2-40B4-BE49-F238E27FC236}">
                <a16:creationId xmlns:a16="http://schemas.microsoft.com/office/drawing/2014/main" id="{2C1669E5-21FA-4D30-AF05-012D40B4FB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954" y="2312894"/>
            <a:ext cx="6730441" cy="4014227"/>
          </a:xfrm>
          <a:prstGeom prst="rect">
            <a:avLst/>
          </a:prstGeom>
        </p:spPr>
      </p:pic>
      <p:sp>
        <p:nvSpPr>
          <p:cNvPr id="9" name="ZoneTexte 8">
            <a:extLst>
              <a:ext uri="{FF2B5EF4-FFF2-40B4-BE49-F238E27FC236}">
                <a16:creationId xmlns:a16="http://schemas.microsoft.com/office/drawing/2014/main" id="{88EE693A-7B23-48D1-8689-E12FB5D73147}"/>
              </a:ext>
            </a:extLst>
          </p:cNvPr>
          <p:cNvSpPr txBox="1"/>
          <p:nvPr/>
        </p:nvSpPr>
        <p:spPr>
          <a:xfrm>
            <a:off x="146651" y="2458934"/>
            <a:ext cx="5156303" cy="3722146"/>
          </a:xfrm>
          <a:prstGeom prst="rect">
            <a:avLst/>
          </a:prstGeom>
          <a:noFill/>
        </p:spPr>
        <p:txBody>
          <a:bodyPr wrap="square" rtlCol="0">
            <a:spAutoFit/>
          </a:bodyPr>
          <a:lstStyle/>
          <a:p>
            <a:pPr algn="just"/>
            <a:r>
              <a:rPr lang="fr-FR" altLang="fr-FR" b="1" dirty="0">
                <a:solidFill>
                  <a:srgbClr val="7030A0"/>
                </a:solidFill>
                <a:latin typeface="Arial" panose="020B0604020202020204" pitchFamily="34" charset="0"/>
              </a:rPr>
              <a:t>Biopesticides : </a:t>
            </a:r>
            <a:r>
              <a:rPr lang="fr-FR" altLang="fr-FR" dirty="0">
                <a:solidFill>
                  <a:srgbClr val="7030A0"/>
                </a:solidFill>
                <a:latin typeface="Arial" panose="020B0604020202020204" pitchFamily="34" charset="0"/>
              </a:rPr>
              <a:t>produits réalisés à partir de souches de champignons, de virus et de bactéries ou d’extraits de plantes.</a:t>
            </a:r>
          </a:p>
          <a:p>
            <a:pPr algn="just"/>
            <a:r>
              <a:rPr lang="fr-FR" b="1" dirty="0">
                <a:solidFill>
                  <a:srgbClr val="7030A0"/>
                </a:solidFill>
                <a:latin typeface="Arial" panose="020B0604020202020204" pitchFamily="34" charset="0"/>
                <a:cs typeface="Arial" panose="020B0604020202020204" pitchFamily="34" charset="0"/>
              </a:rPr>
              <a:t>Lutte intégrée </a:t>
            </a:r>
            <a:r>
              <a:rPr lang="fr-FR" dirty="0">
                <a:solidFill>
                  <a:srgbClr val="7030A0"/>
                </a:solidFill>
                <a:latin typeface="Arial" panose="020B0604020202020204" pitchFamily="34" charset="0"/>
                <a:cs typeface="Arial" panose="020B0604020202020204" pitchFamily="34" charset="0"/>
              </a:rPr>
              <a:t>: méthode de protection phytosanitaire contre les </a:t>
            </a:r>
            <a:r>
              <a:rPr lang="fr-FR" dirty="0">
                <a:solidFill>
                  <a:srgbClr val="7030A0"/>
                </a:solidFill>
                <a:latin typeface="Arial" panose="020B0604020202020204" pitchFamily="34" charset="0"/>
                <a:cs typeface="Arial" panose="020B0604020202020204" pitchFamily="34" charset="0"/>
                <a:hlinkClick r:id="rId5" tooltip="Insecte"/>
              </a:rPr>
              <a:t>insectes</a:t>
            </a:r>
            <a:r>
              <a:rPr lang="fr-FR" dirty="0">
                <a:solidFill>
                  <a:srgbClr val="7030A0"/>
                </a:solidFill>
                <a:latin typeface="Arial" panose="020B0604020202020204" pitchFamily="34" charset="0"/>
                <a:cs typeface="Arial" panose="020B0604020202020204" pitchFamily="34" charset="0"/>
              </a:rPr>
              <a:t> indésirables. </a:t>
            </a:r>
          </a:p>
          <a:p>
            <a:pPr algn="just"/>
            <a:r>
              <a:rPr lang="fr-FR" dirty="0">
                <a:solidFill>
                  <a:srgbClr val="7030A0"/>
                </a:solidFill>
                <a:latin typeface="Arial" panose="020B0604020202020204" pitchFamily="34" charset="0"/>
                <a:cs typeface="Arial" panose="020B0604020202020204" pitchFamily="34" charset="0"/>
              </a:rPr>
              <a:t>Elle consiste à suivre l'évolution des </a:t>
            </a:r>
            <a:r>
              <a:rPr lang="fr-FR" dirty="0">
                <a:solidFill>
                  <a:srgbClr val="7030A0"/>
                </a:solidFill>
                <a:latin typeface="Arial" panose="020B0604020202020204" pitchFamily="34" charset="0"/>
                <a:cs typeface="Arial" panose="020B0604020202020204" pitchFamily="34" charset="0"/>
                <a:hlinkClick r:id="rId6" tooltip="Nuisible"/>
              </a:rPr>
              <a:t>nuisibles</a:t>
            </a:r>
            <a:r>
              <a:rPr lang="fr-FR" dirty="0">
                <a:solidFill>
                  <a:srgbClr val="7030A0"/>
                </a:solidFill>
                <a:latin typeface="Arial" panose="020B0604020202020204" pitchFamily="34" charset="0"/>
                <a:cs typeface="Arial" panose="020B0604020202020204" pitchFamily="34" charset="0"/>
              </a:rPr>
              <a:t> et de leurs prédateurs naturels, de décider d'un seuil d'action et de choisir parmi tous les moyens d'intervention disponibles (façons culturales, équilibres nutritifs, ennemis naturels et, en cas de nécessité, de produits chimiques), ceux qui s'avèrent les mieux adaptés sur le plan économique, écologique et toxicologique.</a:t>
            </a:r>
          </a:p>
        </p:txBody>
      </p:sp>
      <p:sp>
        <p:nvSpPr>
          <p:cNvPr id="10" name="Espace réservé du numéro de diapositive 1">
            <a:extLst>
              <a:ext uri="{FF2B5EF4-FFF2-40B4-BE49-F238E27FC236}">
                <a16:creationId xmlns:a16="http://schemas.microsoft.com/office/drawing/2014/main" id="{7B4988B0-A478-4A76-B514-B0E768E1B0F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9493527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03D1DF95-45CB-43D1-AD06-FCA58464483C}"/>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3" name="Rectangle 2">
            <a:extLst>
              <a:ext uri="{FF2B5EF4-FFF2-40B4-BE49-F238E27FC236}">
                <a16:creationId xmlns:a16="http://schemas.microsoft.com/office/drawing/2014/main" id="{CE75DF7D-81D8-43B1-AA64-9D82BCC2EEDF}"/>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4" name="ZoneTexte 3">
            <a:extLst>
              <a:ext uri="{FF2B5EF4-FFF2-40B4-BE49-F238E27FC236}">
                <a16:creationId xmlns:a16="http://schemas.microsoft.com/office/drawing/2014/main" id="{85EA8EB6-FA75-434B-9480-E831C8E454E9}"/>
              </a:ext>
            </a:extLst>
          </p:cNvPr>
          <p:cNvSpPr txBox="1"/>
          <p:nvPr/>
        </p:nvSpPr>
        <p:spPr>
          <a:xfrm>
            <a:off x="93213" y="1213661"/>
            <a:ext cx="4919851" cy="369332"/>
          </a:xfrm>
          <a:prstGeom prst="rect">
            <a:avLst/>
          </a:prstGeom>
          <a:noFill/>
        </p:spPr>
        <p:txBody>
          <a:bodyPr wrap="square" rtlCol="0">
            <a:spAutoFit/>
          </a:bodyPr>
          <a:lstStyle/>
          <a:p>
            <a:r>
              <a:rPr lang="fr-FR" b="1" dirty="0">
                <a:solidFill>
                  <a:srgbClr val="7030A0"/>
                </a:solidFill>
              </a:rPr>
              <a:t>5.16. Plantes attractives et plantes pièges</a:t>
            </a:r>
          </a:p>
        </p:txBody>
      </p:sp>
      <p:pic>
        <p:nvPicPr>
          <p:cNvPr id="6" name="Image 5">
            <a:extLst>
              <a:ext uri="{FF2B5EF4-FFF2-40B4-BE49-F238E27FC236}">
                <a16:creationId xmlns:a16="http://schemas.microsoft.com/office/drawing/2014/main" id="{24DF14B8-106C-428E-876E-1D6D233E1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9344" y="986014"/>
            <a:ext cx="2466975" cy="1847850"/>
          </a:xfrm>
          <a:prstGeom prst="rect">
            <a:avLst/>
          </a:prstGeom>
        </p:spPr>
      </p:pic>
      <p:pic>
        <p:nvPicPr>
          <p:cNvPr id="8" name="Image 7">
            <a:extLst>
              <a:ext uri="{FF2B5EF4-FFF2-40B4-BE49-F238E27FC236}">
                <a16:creationId xmlns:a16="http://schemas.microsoft.com/office/drawing/2014/main" id="{3418847E-F547-4035-BBA8-48810A7E2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296" y="986014"/>
            <a:ext cx="2600325" cy="1762125"/>
          </a:xfrm>
          <a:prstGeom prst="rect">
            <a:avLst/>
          </a:prstGeom>
        </p:spPr>
      </p:pic>
      <p:pic>
        <p:nvPicPr>
          <p:cNvPr id="10" name="Image 9">
            <a:extLst>
              <a:ext uri="{FF2B5EF4-FFF2-40B4-BE49-F238E27FC236}">
                <a16:creationId xmlns:a16="http://schemas.microsoft.com/office/drawing/2014/main" id="{02667F1E-5827-43F1-AC90-4A09CF39A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043" y="986014"/>
            <a:ext cx="2143125" cy="2133600"/>
          </a:xfrm>
          <a:prstGeom prst="rect">
            <a:avLst/>
          </a:prstGeom>
        </p:spPr>
      </p:pic>
      <p:sp>
        <p:nvSpPr>
          <p:cNvPr id="11" name="ZoneTexte 10">
            <a:extLst>
              <a:ext uri="{FF2B5EF4-FFF2-40B4-BE49-F238E27FC236}">
                <a16:creationId xmlns:a16="http://schemas.microsoft.com/office/drawing/2014/main" id="{F2627B2E-DCA4-43F5-B055-70294B562CB4}"/>
              </a:ext>
            </a:extLst>
          </p:cNvPr>
          <p:cNvSpPr txBox="1"/>
          <p:nvPr/>
        </p:nvSpPr>
        <p:spPr>
          <a:xfrm>
            <a:off x="9638852" y="3119614"/>
            <a:ext cx="2431228" cy="1754326"/>
          </a:xfrm>
          <a:prstGeom prst="rect">
            <a:avLst/>
          </a:prstGeom>
          <a:noFill/>
        </p:spPr>
        <p:txBody>
          <a:bodyPr wrap="square" rtlCol="0">
            <a:spAutoFit/>
          </a:bodyPr>
          <a:lstStyle/>
          <a:p>
            <a:pPr algn="ctr"/>
            <a:r>
              <a:rPr lang="fr-FR" sz="1200" dirty="0">
                <a:solidFill>
                  <a:srgbClr val="7030A0"/>
                </a:solidFill>
              </a:rPr>
              <a:t>Le puceron des capucines est inoffensif pour la plupart des autres plantes. Une fois la colonie de pucerons installée, les coccinelles, syrphes et autres prédateurs rappliquent. Ce foyer d’insectes auxiliaires est prêt à migrer sur d’autres plantes du jardin si elles sont attaquées par les pucerons.</a:t>
            </a:r>
          </a:p>
        </p:txBody>
      </p:sp>
      <p:sp>
        <p:nvSpPr>
          <p:cNvPr id="12" name="ZoneTexte 11">
            <a:extLst>
              <a:ext uri="{FF2B5EF4-FFF2-40B4-BE49-F238E27FC236}">
                <a16:creationId xmlns:a16="http://schemas.microsoft.com/office/drawing/2014/main" id="{436EEEA6-6845-4332-8A50-3D99BF66B320}"/>
              </a:ext>
            </a:extLst>
          </p:cNvPr>
          <p:cNvSpPr txBox="1"/>
          <p:nvPr/>
        </p:nvSpPr>
        <p:spPr>
          <a:xfrm>
            <a:off x="7089344" y="2796008"/>
            <a:ext cx="2466975" cy="1384995"/>
          </a:xfrm>
          <a:prstGeom prst="rect">
            <a:avLst/>
          </a:prstGeom>
          <a:noFill/>
        </p:spPr>
        <p:txBody>
          <a:bodyPr wrap="square" rtlCol="0">
            <a:spAutoFit/>
          </a:bodyPr>
          <a:lstStyle/>
          <a:p>
            <a:pPr algn="ctr"/>
            <a:r>
              <a:rPr lang="fr-FR" sz="1200" dirty="0">
                <a:solidFill>
                  <a:srgbClr val="7030A0"/>
                </a:solidFill>
              </a:rPr>
              <a:t>Le tabac a la particularité d’attirer et d’engluer les petits insectes. Ils meurent collés sur les feuilles et les tiges de tabac. En plantant vos pieds de tabac à proximité du potager</a:t>
            </a:r>
            <a:r>
              <a:rPr lang="fr-FR" sz="1200" b="1" dirty="0">
                <a:solidFill>
                  <a:srgbClr val="7030A0"/>
                </a:solidFill>
              </a:rPr>
              <a:t>,</a:t>
            </a:r>
            <a:r>
              <a:rPr lang="fr-FR" sz="1200" dirty="0">
                <a:solidFill>
                  <a:srgbClr val="7030A0"/>
                </a:solidFill>
              </a:rPr>
              <a:t> vous préservez vos légumes des attaques de ces ravageurs.</a:t>
            </a:r>
          </a:p>
        </p:txBody>
      </p:sp>
      <p:sp>
        <p:nvSpPr>
          <p:cNvPr id="13" name="ZoneTexte 12">
            <a:extLst>
              <a:ext uri="{FF2B5EF4-FFF2-40B4-BE49-F238E27FC236}">
                <a16:creationId xmlns:a16="http://schemas.microsoft.com/office/drawing/2014/main" id="{2BEFD2A8-2107-4F44-8D7B-E23C6BF11BC1}"/>
              </a:ext>
            </a:extLst>
          </p:cNvPr>
          <p:cNvSpPr txBox="1"/>
          <p:nvPr/>
        </p:nvSpPr>
        <p:spPr>
          <a:xfrm>
            <a:off x="4463388" y="2730548"/>
            <a:ext cx="2476500" cy="1200329"/>
          </a:xfrm>
          <a:prstGeom prst="rect">
            <a:avLst/>
          </a:prstGeom>
          <a:noFill/>
        </p:spPr>
        <p:txBody>
          <a:bodyPr wrap="square" rtlCol="0">
            <a:spAutoFit/>
          </a:bodyPr>
          <a:lstStyle/>
          <a:p>
            <a:pPr algn="ctr"/>
            <a:r>
              <a:rPr lang="fr-FR" sz="1200" dirty="0">
                <a:solidFill>
                  <a:srgbClr val="7030A0"/>
                </a:solidFill>
              </a:rPr>
              <a:t>La camomille romaine a des facultés répulsives pour de nombreux insectes et attractives pour d’autres espèces. Elle attire à la fois les pucerons et ses prédateurs tels que les syrphes et les chrysopes.</a:t>
            </a:r>
          </a:p>
        </p:txBody>
      </p:sp>
      <p:sp>
        <p:nvSpPr>
          <p:cNvPr id="14" name="Rectangle 13">
            <a:extLst>
              <a:ext uri="{FF2B5EF4-FFF2-40B4-BE49-F238E27FC236}">
                <a16:creationId xmlns:a16="http://schemas.microsoft.com/office/drawing/2014/main" id="{69E04A88-0646-41E6-97F5-8905FB456B7F}"/>
              </a:ext>
            </a:extLst>
          </p:cNvPr>
          <p:cNvSpPr/>
          <p:nvPr/>
        </p:nvSpPr>
        <p:spPr>
          <a:xfrm>
            <a:off x="93213" y="5864883"/>
            <a:ext cx="5855766" cy="861006"/>
          </a:xfrm>
          <a:prstGeom prst="rect">
            <a:avLst/>
          </a:prstGeom>
        </p:spPr>
        <p:txBody>
          <a:bodyPr wrap="square">
            <a:spAutoFit/>
          </a:bodyPr>
          <a:lstStyle/>
          <a:p>
            <a:pPr algn="just">
              <a:buFont typeface="Arial" panose="020B0604020202020204" pitchFamily="34" charset="0"/>
              <a:buChar char="•"/>
            </a:pPr>
            <a:r>
              <a:rPr lang="fr-FR" sz="1200" dirty="0">
                <a:solidFill>
                  <a:srgbClr val="7030A0"/>
                </a:solidFill>
              </a:rPr>
              <a:t> Le fenouil, plante vivace cultivée en bisannuelle, attire les insectes auxiliaires et butineurs.</a:t>
            </a:r>
          </a:p>
          <a:p>
            <a:pPr algn="just">
              <a:buFont typeface="Arial" panose="020B0604020202020204" pitchFamily="34" charset="0"/>
              <a:buChar char="•"/>
            </a:pPr>
            <a:r>
              <a:rPr lang="fr-FR" sz="1200" dirty="0">
                <a:solidFill>
                  <a:srgbClr val="7030A0"/>
                </a:solidFill>
              </a:rPr>
              <a:t> L’achillée et l’alysse attire les coccinelles et les insectes auxiliaires</a:t>
            </a:r>
          </a:p>
          <a:p>
            <a:pPr algn="just">
              <a:buFont typeface="Arial" panose="020B0604020202020204" pitchFamily="34" charset="0"/>
              <a:buChar char="•"/>
            </a:pPr>
            <a:r>
              <a:rPr lang="fr-FR" sz="1200" dirty="0">
                <a:solidFill>
                  <a:srgbClr val="7030A0"/>
                </a:solidFill>
              </a:rPr>
              <a:t> Le cosmos attire les insectes utiles.</a:t>
            </a:r>
          </a:p>
          <a:p>
            <a:pPr algn="just"/>
            <a:r>
              <a:rPr lang="fr-FR" sz="1200" dirty="0">
                <a:solidFill>
                  <a:srgbClr val="7030A0"/>
                </a:solidFill>
              </a:rPr>
              <a:t>Source : </a:t>
            </a:r>
            <a:r>
              <a:rPr lang="fr-FR" sz="1200" dirty="0">
                <a:solidFill>
                  <a:srgbClr val="7030A0"/>
                </a:solidFill>
                <a:hlinkClick r:id="rId5"/>
              </a:rPr>
              <a:t>http://jardinage.mr-bricolage.fr/les-plantes-et-les-fleurs-anti-insectes/</a:t>
            </a:r>
            <a:r>
              <a:rPr lang="fr-FR" sz="1200" dirty="0">
                <a:solidFill>
                  <a:srgbClr val="7030A0"/>
                </a:solidFill>
              </a:rPr>
              <a:t> </a:t>
            </a:r>
            <a:endParaRPr lang="fr-FR" sz="1200" b="0" i="0" dirty="0">
              <a:solidFill>
                <a:srgbClr val="7030A0"/>
              </a:solidFill>
              <a:effectLst/>
            </a:endParaRPr>
          </a:p>
        </p:txBody>
      </p:sp>
      <p:sp>
        <p:nvSpPr>
          <p:cNvPr id="15" name="Rectangle 14">
            <a:extLst>
              <a:ext uri="{FF2B5EF4-FFF2-40B4-BE49-F238E27FC236}">
                <a16:creationId xmlns:a16="http://schemas.microsoft.com/office/drawing/2014/main" id="{6983D5AA-E072-476A-8E08-D060278ED059}"/>
              </a:ext>
            </a:extLst>
          </p:cNvPr>
          <p:cNvSpPr/>
          <p:nvPr/>
        </p:nvSpPr>
        <p:spPr>
          <a:xfrm>
            <a:off x="242587" y="5534563"/>
            <a:ext cx="1402564" cy="276999"/>
          </a:xfrm>
          <a:prstGeom prst="rect">
            <a:avLst/>
          </a:prstGeom>
        </p:spPr>
        <p:txBody>
          <a:bodyPr wrap="none">
            <a:spAutoFit/>
          </a:bodyPr>
          <a:lstStyle/>
          <a:p>
            <a:pPr algn="ctr"/>
            <a:r>
              <a:rPr lang="fr-FR" sz="1200" dirty="0">
                <a:solidFill>
                  <a:srgbClr val="7030A0"/>
                </a:solidFill>
              </a:rPr>
              <a:t>Achillée millefeuille</a:t>
            </a:r>
          </a:p>
        </p:txBody>
      </p:sp>
      <p:sp>
        <p:nvSpPr>
          <p:cNvPr id="16" name="Rectangle 15">
            <a:extLst>
              <a:ext uri="{FF2B5EF4-FFF2-40B4-BE49-F238E27FC236}">
                <a16:creationId xmlns:a16="http://schemas.microsoft.com/office/drawing/2014/main" id="{B8ED5F5A-2BE5-477E-94EC-FA10E8EFB22F}"/>
              </a:ext>
            </a:extLst>
          </p:cNvPr>
          <p:cNvSpPr/>
          <p:nvPr/>
        </p:nvSpPr>
        <p:spPr>
          <a:xfrm>
            <a:off x="2640257" y="5568192"/>
            <a:ext cx="675186" cy="276999"/>
          </a:xfrm>
          <a:prstGeom prst="rect">
            <a:avLst/>
          </a:prstGeom>
        </p:spPr>
        <p:txBody>
          <a:bodyPr wrap="none">
            <a:spAutoFit/>
          </a:bodyPr>
          <a:lstStyle/>
          <a:p>
            <a:pPr algn="ctr"/>
            <a:r>
              <a:rPr lang="fr-FR" sz="1200" dirty="0">
                <a:solidFill>
                  <a:srgbClr val="7030A0"/>
                </a:solidFill>
              </a:rPr>
              <a:t>Cosmos</a:t>
            </a:r>
          </a:p>
        </p:txBody>
      </p:sp>
      <p:sp>
        <p:nvSpPr>
          <p:cNvPr id="17" name="Rectangle 16">
            <a:extLst>
              <a:ext uri="{FF2B5EF4-FFF2-40B4-BE49-F238E27FC236}">
                <a16:creationId xmlns:a16="http://schemas.microsoft.com/office/drawing/2014/main" id="{5A38F5CF-91FA-444B-85B2-4BA2B792439D}"/>
              </a:ext>
            </a:extLst>
          </p:cNvPr>
          <p:cNvSpPr/>
          <p:nvPr/>
        </p:nvSpPr>
        <p:spPr>
          <a:xfrm>
            <a:off x="401278" y="3232534"/>
            <a:ext cx="642485" cy="276999"/>
          </a:xfrm>
          <a:prstGeom prst="rect">
            <a:avLst/>
          </a:prstGeom>
        </p:spPr>
        <p:txBody>
          <a:bodyPr wrap="none">
            <a:spAutoFit/>
          </a:bodyPr>
          <a:lstStyle/>
          <a:p>
            <a:pPr algn="ctr"/>
            <a:r>
              <a:rPr lang="fr-FR" sz="1200" dirty="0">
                <a:solidFill>
                  <a:srgbClr val="7030A0"/>
                </a:solidFill>
              </a:rPr>
              <a:t>Fenouil</a:t>
            </a:r>
            <a:endParaRPr lang="fr-FR" sz="1200" dirty="0"/>
          </a:p>
        </p:txBody>
      </p:sp>
      <p:sp>
        <p:nvSpPr>
          <p:cNvPr id="18" name="Rectangle 17">
            <a:extLst>
              <a:ext uri="{FF2B5EF4-FFF2-40B4-BE49-F238E27FC236}">
                <a16:creationId xmlns:a16="http://schemas.microsoft.com/office/drawing/2014/main" id="{FC123BEE-C2ED-48E0-972E-0D310578FB78}"/>
              </a:ext>
            </a:extLst>
          </p:cNvPr>
          <p:cNvSpPr/>
          <p:nvPr/>
        </p:nvSpPr>
        <p:spPr>
          <a:xfrm>
            <a:off x="7865241" y="6448889"/>
            <a:ext cx="575991" cy="276999"/>
          </a:xfrm>
          <a:prstGeom prst="rect">
            <a:avLst/>
          </a:prstGeom>
        </p:spPr>
        <p:txBody>
          <a:bodyPr wrap="none">
            <a:spAutoFit/>
          </a:bodyPr>
          <a:lstStyle/>
          <a:p>
            <a:pPr algn="ctr"/>
            <a:r>
              <a:rPr lang="fr-FR" sz="1200" dirty="0">
                <a:solidFill>
                  <a:srgbClr val="7030A0"/>
                </a:solidFill>
              </a:rPr>
              <a:t>Alysse</a:t>
            </a:r>
            <a:endParaRPr lang="fr-FR" sz="1200" dirty="0"/>
          </a:p>
        </p:txBody>
      </p:sp>
      <p:pic>
        <p:nvPicPr>
          <p:cNvPr id="20" name="Image 19">
            <a:extLst>
              <a:ext uri="{FF2B5EF4-FFF2-40B4-BE49-F238E27FC236}">
                <a16:creationId xmlns:a16="http://schemas.microsoft.com/office/drawing/2014/main" id="{4EC6F5FC-F654-4D2E-ABED-69E7E56D0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975" y="3691400"/>
            <a:ext cx="1809750" cy="1809750"/>
          </a:xfrm>
          <a:prstGeom prst="rect">
            <a:avLst/>
          </a:prstGeom>
        </p:spPr>
      </p:pic>
      <p:pic>
        <p:nvPicPr>
          <p:cNvPr id="22" name="Image 21">
            <a:extLst>
              <a:ext uri="{FF2B5EF4-FFF2-40B4-BE49-F238E27FC236}">
                <a16:creationId xmlns:a16="http://schemas.microsoft.com/office/drawing/2014/main" id="{BF4A7E84-B254-46C1-9942-4C20B72A6A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5966" y="4211288"/>
            <a:ext cx="1819275" cy="2514600"/>
          </a:xfrm>
          <a:prstGeom prst="rect">
            <a:avLst/>
          </a:prstGeom>
        </p:spPr>
      </p:pic>
      <p:pic>
        <p:nvPicPr>
          <p:cNvPr id="24" name="Image 23">
            <a:extLst>
              <a:ext uri="{FF2B5EF4-FFF2-40B4-BE49-F238E27FC236}">
                <a16:creationId xmlns:a16="http://schemas.microsoft.com/office/drawing/2014/main" id="{5E3816DC-33AC-4D8B-B4EC-9BCB4EAB0D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7083" y="3710497"/>
            <a:ext cx="2476500" cy="1847850"/>
          </a:xfrm>
          <a:prstGeom prst="rect">
            <a:avLst/>
          </a:prstGeom>
        </p:spPr>
      </p:pic>
      <p:pic>
        <p:nvPicPr>
          <p:cNvPr id="26" name="Image 25">
            <a:extLst>
              <a:ext uri="{FF2B5EF4-FFF2-40B4-BE49-F238E27FC236}">
                <a16:creationId xmlns:a16="http://schemas.microsoft.com/office/drawing/2014/main" id="{14D7E5E2-3D84-4AC2-8904-AC1F62EA1D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7151" y="1640655"/>
            <a:ext cx="2466975" cy="1847850"/>
          </a:xfrm>
          <a:prstGeom prst="rect">
            <a:avLst/>
          </a:prstGeom>
        </p:spPr>
      </p:pic>
      <p:sp>
        <p:nvSpPr>
          <p:cNvPr id="27" name="Espace réservé du numéro de diapositive 1">
            <a:extLst>
              <a:ext uri="{FF2B5EF4-FFF2-40B4-BE49-F238E27FC236}">
                <a16:creationId xmlns:a16="http://schemas.microsoft.com/office/drawing/2014/main" id="{E9ED47C6-5792-4AD2-A155-C79432295B56}"/>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90</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3507062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ltures associees6.jpg">
            <a:extLst>
              <a:ext uri="{FF2B5EF4-FFF2-40B4-BE49-F238E27FC236}">
                <a16:creationId xmlns:a16="http://schemas.microsoft.com/office/drawing/2014/main" id="{89A6FC7D-BEB2-4452-A4EF-2AA08586B6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0721" y="4402818"/>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9">
            <a:extLst>
              <a:ext uri="{FF2B5EF4-FFF2-40B4-BE49-F238E27FC236}">
                <a16:creationId xmlns:a16="http://schemas.microsoft.com/office/drawing/2014/main" id="{7480E5E3-BB30-422A-B4DB-FE979BBD506F}"/>
              </a:ext>
            </a:extLst>
          </p:cNvPr>
          <p:cNvSpPr txBox="1">
            <a:spLocks noChangeArrowheads="1"/>
          </p:cNvSpPr>
          <p:nvPr/>
        </p:nvSpPr>
        <p:spPr bwMode="auto">
          <a:xfrm>
            <a:off x="8234239" y="6580188"/>
            <a:ext cx="40370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Manuels des associations et compagnonnages végétaux</a:t>
            </a:r>
          </a:p>
        </p:txBody>
      </p:sp>
      <p:sp>
        <p:nvSpPr>
          <p:cNvPr id="8" name="WordArt 4">
            <a:extLst>
              <a:ext uri="{FF2B5EF4-FFF2-40B4-BE49-F238E27FC236}">
                <a16:creationId xmlns:a16="http://schemas.microsoft.com/office/drawing/2014/main" id="{58A3A2A1-C94A-4C63-9D59-A7330001DEE4}"/>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9" name="Rectangle 8">
            <a:extLst>
              <a:ext uri="{FF2B5EF4-FFF2-40B4-BE49-F238E27FC236}">
                <a16:creationId xmlns:a16="http://schemas.microsoft.com/office/drawing/2014/main" id="{1EDC1615-D5CA-4128-91D3-946BD9CC2B7E}"/>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10" name="ZoneTexte 9">
            <a:extLst>
              <a:ext uri="{FF2B5EF4-FFF2-40B4-BE49-F238E27FC236}">
                <a16:creationId xmlns:a16="http://schemas.microsoft.com/office/drawing/2014/main" id="{BE7BFF7C-11B4-47BB-98F1-307C2DEEBE1D}"/>
              </a:ext>
            </a:extLst>
          </p:cNvPr>
          <p:cNvSpPr txBox="1"/>
          <p:nvPr/>
        </p:nvSpPr>
        <p:spPr>
          <a:xfrm>
            <a:off x="112672" y="1154428"/>
            <a:ext cx="6993386" cy="369332"/>
          </a:xfrm>
          <a:prstGeom prst="rect">
            <a:avLst/>
          </a:prstGeom>
          <a:noFill/>
        </p:spPr>
        <p:txBody>
          <a:bodyPr wrap="square" rtlCol="0">
            <a:spAutoFit/>
          </a:bodyPr>
          <a:lstStyle/>
          <a:p>
            <a:r>
              <a:rPr lang="fr-FR" b="1" dirty="0">
                <a:solidFill>
                  <a:srgbClr val="7030A0"/>
                </a:solidFill>
                <a:latin typeface="Arial" panose="020B0604020202020204" pitchFamily="34" charset="0"/>
                <a:cs typeface="Arial" panose="020B0604020202020204" pitchFamily="34" charset="0"/>
              </a:rPr>
              <a:t>5.17. Compagnonnage végétaux (entraide entre les plantes)</a:t>
            </a:r>
          </a:p>
        </p:txBody>
      </p:sp>
      <p:sp>
        <p:nvSpPr>
          <p:cNvPr id="11" name="Rectangle 10">
            <a:extLst>
              <a:ext uri="{FF2B5EF4-FFF2-40B4-BE49-F238E27FC236}">
                <a16:creationId xmlns:a16="http://schemas.microsoft.com/office/drawing/2014/main" id="{D9A2FD64-5505-4810-A577-79AD0B362053}"/>
              </a:ext>
            </a:extLst>
          </p:cNvPr>
          <p:cNvSpPr/>
          <p:nvPr/>
        </p:nvSpPr>
        <p:spPr>
          <a:xfrm>
            <a:off x="157255" y="1507507"/>
            <a:ext cx="12034745" cy="3108543"/>
          </a:xfrm>
          <a:prstGeom prst="rect">
            <a:avLst/>
          </a:prstGeom>
        </p:spPr>
        <p:txBody>
          <a:bodyPr wrap="square">
            <a:spAutoFit/>
          </a:bodyPr>
          <a:lstStyle/>
          <a:p>
            <a:pPr algn="just">
              <a:spcBef>
                <a:spcPct val="0"/>
              </a:spcBef>
            </a:pPr>
            <a:r>
              <a:rPr lang="fr-FR" altLang="fr-FR" b="1" dirty="0">
                <a:solidFill>
                  <a:srgbClr val="7030A0"/>
                </a:solidFill>
                <a:latin typeface="Arial" panose="020B0604020202020204" pitchFamily="34" charset="0"/>
              </a:rPr>
              <a:t>Compagnonnage végétal </a:t>
            </a:r>
            <a:r>
              <a:rPr lang="fr-FR" altLang="fr-FR" dirty="0">
                <a:solidFill>
                  <a:srgbClr val="7030A0"/>
                </a:solidFill>
                <a:latin typeface="Arial" panose="020B0604020202020204" pitchFamily="34" charset="0"/>
              </a:rPr>
              <a:t>encore appelé aussi </a:t>
            </a:r>
            <a:r>
              <a:rPr lang="fr-FR" altLang="fr-FR" b="1" dirty="0">
                <a:solidFill>
                  <a:srgbClr val="7030A0"/>
                </a:solidFill>
                <a:latin typeface="Arial" panose="020B0604020202020204" pitchFamily="34" charset="0"/>
              </a:rPr>
              <a:t>culture associée </a:t>
            </a:r>
            <a:r>
              <a:rPr lang="fr-FR" altLang="fr-FR" dirty="0">
                <a:solidFill>
                  <a:srgbClr val="7030A0"/>
                </a:solidFill>
                <a:latin typeface="Arial" panose="020B0604020202020204" pitchFamily="34" charset="0"/>
              </a:rPr>
              <a:t>(Définition) :  c’est une technique d'</a:t>
            </a:r>
            <a:r>
              <a:rPr lang="fr-FR" altLang="fr-FR" dirty="0">
                <a:solidFill>
                  <a:srgbClr val="7030A0"/>
                </a:solidFill>
                <a:latin typeface="Arial" panose="020B0604020202020204" pitchFamily="34" charset="0"/>
                <a:hlinkClick r:id="rId3" tooltip="Horticulture"/>
              </a:rPr>
              <a:t>horticulture</a:t>
            </a:r>
            <a:r>
              <a:rPr lang="fr-FR" altLang="fr-FR" dirty="0">
                <a:solidFill>
                  <a:srgbClr val="7030A0"/>
                </a:solidFill>
                <a:latin typeface="Arial" panose="020B0604020202020204" pitchFamily="34" charset="0"/>
              </a:rPr>
              <a:t> (jardins, cultures sous serre …) consistant à associer, au sein de mêmes cultures, des plantes compagnes l'une de l'autre. Ces plantes peuvent s'échanger divers services (</a:t>
            </a:r>
            <a:r>
              <a:rPr lang="fr-FR" altLang="fr-FR" dirty="0">
                <a:solidFill>
                  <a:srgbClr val="7030A0"/>
                </a:solidFill>
                <a:latin typeface="Arial" panose="020B0604020202020204" pitchFamily="34" charset="0"/>
                <a:hlinkClick r:id="rId4" tooltip="Fertilisation"/>
              </a:rPr>
              <a:t>fertilisation</a:t>
            </a:r>
            <a:r>
              <a:rPr lang="fr-FR" altLang="fr-FR" dirty="0">
                <a:solidFill>
                  <a:srgbClr val="7030A0"/>
                </a:solidFill>
                <a:latin typeface="Arial" panose="020B0604020202020204" pitchFamily="34" charset="0"/>
              </a:rPr>
              <a:t>, action répulsive ou toxique sur des </a:t>
            </a:r>
            <a:r>
              <a:rPr lang="fr-FR" altLang="fr-FR" dirty="0">
                <a:solidFill>
                  <a:srgbClr val="7030A0"/>
                </a:solidFill>
                <a:latin typeface="Arial" panose="020B0604020202020204" pitchFamily="34" charset="0"/>
                <a:hlinkClick r:id="rId5" tooltip="Insecte"/>
              </a:rPr>
              <a:t>insectes</a:t>
            </a:r>
            <a:r>
              <a:rPr lang="fr-FR" altLang="fr-FR" dirty="0">
                <a:solidFill>
                  <a:srgbClr val="7030A0"/>
                </a:solidFill>
                <a:latin typeface="Arial" panose="020B0604020202020204" pitchFamily="34" charset="0"/>
              </a:rPr>
              <a:t> spécifiques et/ou des </a:t>
            </a:r>
            <a:r>
              <a:rPr lang="fr-FR" altLang="fr-FR" dirty="0">
                <a:solidFill>
                  <a:srgbClr val="7030A0"/>
                </a:solidFill>
                <a:latin typeface="Arial" panose="020B0604020202020204" pitchFamily="34" charset="0"/>
                <a:hlinkClick r:id="rId6" tooltip="Adventice"/>
              </a:rPr>
              <a:t>mauvaises herbes</a:t>
            </a:r>
            <a:r>
              <a:rPr lang="fr-FR" altLang="fr-FR" dirty="0">
                <a:solidFill>
                  <a:srgbClr val="7030A0"/>
                </a:solidFill>
                <a:latin typeface="Arial" panose="020B0604020202020204" pitchFamily="34" charset="0"/>
              </a:rPr>
              <a:t>). Ces interactions s'appellent l'</a:t>
            </a:r>
            <a:r>
              <a:rPr lang="fr-FR" altLang="fr-FR" dirty="0">
                <a:solidFill>
                  <a:srgbClr val="7030A0"/>
                </a:solidFill>
                <a:latin typeface="Arial" panose="020B0604020202020204" pitchFamily="34" charset="0"/>
                <a:hlinkClick r:id="rId7" tooltip="Allélopathie"/>
              </a:rPr>
              <a:t>allélopathie</a:t>
            </a:r>
            <a:r>
              <a:rPr lang="fr-FR" altLang="fr-FR" dirty="0">
                <a:solidFill>
                  <a:srgbClr val="7030A0"/>
                </a:solidFill>
                <a:latin typeface="Arial" panose="020B0604020202020204" pitchFamily="34" charset="0"/>
              </a:rPr>
              <a:t>. Le </a:t>
            </a:r>
            <a:r>
              <a:rPr lang="fr-FR" altLang="fr-FR" b="1" dirty="0">
                <a:solidFill>
                  <a:srgbClr val="7030A0"/>
                </a:solidFill>
                <a:latin typeface="Arial" panose="020B0604020202020204" pitchFamily="34" charset="0"/>
              </a:rPr>
              <a:t>compagnonnage</a:t>
            </a:r>
            <a:r>
              <a:rPr lang="fr-FR" altLang="fr-FR" dirty="0">
                <a:solidFill>
                  <a:srgbClr val="7030A0"/>
                </a:solidFill>
                <a:latin typeface="Arial" panose="020B0604020202020204" pitchFamily="34" charset="0"/>
              </a:rPr>
              <a:t> était pratiqué principalement avant l'invention des </a:t>
            </a:r>
            <a:r>
              <a:rPr lang="fr-FR" altLang="fr-FR" dirty="0">
                <a:solidFill>
                  <a:srgbClr val="7030A0"/>
                </a:solidFill>
                <a:latin typeface="Arial" panose="020B0604020202020204" pitchFamily="34" charset="0"/>
                <a:hlinkClick r:id="rId8" tooltip="Pesticide"/>
              </a:rPr>
              <a:t>pesticides</a:t>
            </a:r>
            <a:r>
              <a:rPr lang="fr-FR" altLang="fr-FR" dirty="0">
                <a:solidFill>
                  <a:srgbClr val="7030A0"/>
                </a:solidFill>
                <a:latin typeface="Arial" panose="020B0604020202020204" pitchFamily="34" charset="0"/>
              </a:rPr>
              <a:t> chimiques mais il est à nouveau utilisé depuis quelques années dans le cadre de l'</a:t>
            </a:r>
            <a:r>
              <a:rPr lang="fr-FR" altLang="fr-FR" dirty="0">
                <a:solidFill>
                  <a:srgbClr val="7030A0"/>
                </a:solidFill>
                <a:latin typeface="Arial" panose="020B0604020202020204" pitchFamily="34" charset="0"/>
                <a:hlinkClick r:id="rId9" tooltip="Agriculture raisonnée"/>
              </a:rPr>
              <a:t>agriculture raisonnée</a:t>
            </a:r>
            <a:r>
              <a:rPr lang="fr-FR" altLang="fr-FR" dirty="0">
                <a:solidFill>
                  <a:srgbClr val="7030A0"/>
                </a:solidFill>
                <a:latin typeface="Arial" panose="020B0604020202020204" pitchFamily="34" charset="0"/>
              </a:rPr>
              <a:t>, de l'</a:t>
            </a:r>
            <a:r>
              <a:rPr lang="fr-FR" altLang="fr-FR" dirty="0">
                <a:solidFill>
                  <a:srgbClr val="7030A0"/>
                </a:solidFill>
                <a:latin typeface="Arial" panose="020B0604020202020204" pitchFamily="34" charset="0"/>
                <a:hlinkClick r:id="rId10" tooltip="Agriculture intégrée"/>
              </a:rPr>
              <a:t>agriculture intégrée</a:t>
            </a:r>
            <a:r>
              <a:rPr lang="fr-FR" altLang="fr-FR" dirty="0">
                <a:solidFill>
                  <a:srgbClr val="7030A0"/>
                </a:solidFill>
                <a:latin typeface="Arial" panose="020B0604020202020204" pitchFamily="34" charset="0"/>
              </a:rPr>
              <a:t>, de l'</a:t>
            </a:r>
            <a:r>
              <a:rPr lang="fr-FR" altLang="fr-FR" dirty="0">
                <a:solidFill>
                  <a:srgbClr val="7030A0"/>
                </a:solidFill>
                <a:latin typeface="Arial" panose="020B0604020202020204" pitchFamily="34" charset="0"/>
                <a:hlinkClick r:id="rId11" tooltip="Agriculture biologique"/>
              </a:rPr>
              <a:t>agriculture biologique</a:t>
            </a:r>
            <a:r>
              <a:rPr lang="fr-FR" altLang="fr-FR" dirty="0">
                <a:solidFill>
                  <a:srgbClr val="7030A0"/>
                </a:solidFill>
                <a:latin typeface="Arial" panose="020B0604020202020204" pitchFamily="34" charset="0"/>
              </a:rPr>
              <a:t> et du </a:t>
            </a:r>
            <a:r>
              <a:rPr lang="fr-FR" altLang="fr-FR" dirty="0">
                <a:solidFill>
                  <a:srgbClr val="7030A0"/>
                </a:solidFill>
                <a:latin typeface="Arial" panose="020B0604020202020204" pitchFamily="34" charset="0"/>
                <a:hlinkClick r:id="rId12" tooltip="Jardinage biologique"/>
              </a:rPr>
              <a:t>jardinage biologique</a:t>
            </a:r>
            <a:r>
              <a:rPr lang="fr-FR" altLang="fr-FR" dirty="0">
                <a:solidFill>
                  <a:srgbClr val="7030A0"/>
                </a:solidFill>
                <a:latin typeface="Arial" panose="020B0604020202020204" pitchFamily="34" charset="0"/>
              </a:rPr>
              <a:t> </a:t>
            </a:r>
          </a:p>
          <a:p>
            <a:pPr algn="just">
              <a:spcBef>
                <a:spcPct val="0"/>
              </a:spcBef>
              <a:buNone/>
            </a:pPr>
            <a:r>
              <a:rPr lang="fr-FR" altLang="fr-FR" sz="1600" dirty="0">
                <a:solidFill>
                  <a:srgbClr val="7030A0"/>
                </a:solidFill>
                <a:latin typeface="Arial" panose="020B0604020202020204" pitchFamily="34" charset="0"/>
              </a:rPr>
              <a:t>S</a:t>
            </a:r>
            <a:r>
              <a:rPr lang="fr-FR" altLang="fr-FR" sz="1200" dirty="0">
                <a:solidFill>
                  <a:srgbClr val="7030A0"/>
                </a:solidFill>
                <a:latin typeface="Arial" panose="020B0604020202020204" pitchFamily="34" charset="0"/>
              </a:rPr>
              <a:t>ource : </a:t>
            </a:r>
            <a:r>
              <a:rPr lang="fr-FR" altLang="fr-FR" sz="1200" dirty="0">
                <a:solidFill>
                  <a:srgbClr val="7030A0"/>
                </a:solidFill>
                <a:latin typeface="Arial" panose="020B0604020202020204" pitchFamily="34" charset="0"/>
                <a:hlinkClick r:id="rId13"/>
              </a:rPr>
              <a:t>http://fr.wikipedia.org/wiki/Compagnonnage_v%C3%A9g%C3%A9tal</a:t>
            </a:r>
            <a:r>
              <a:rPr lang="fr-FR" altLang="fr-FR" sz="1200" dirty="0">
                <a:solidFill>
                  <a:srgbClr val="7030A0"/>
                </a:solidFill>
                <a:latin typeface="Arial" panose="020B0604020202020204" pitchFamily="34" charset="0"/>
              </a:rPr>
              <a:t>.</a:t>
            </a:r>
          </a:p>
          <a:p>
            <a:pPr algn="just">
              <a:spcBef>
                <a:spcPct val="0"/>
              </a:spcBef>
            </a:pPr>
            <a:r>
              <a:rPr lang="fr-FR" altLang="fr-FR" dirty="0">
                <a:solidFill>
                  <a:srgbClr val="7030A0"/>
                </a:solidFill>
                <a:latin typeface="Arial" panose="020B0604020202020204" pitchFamily="34" charset="0"/>
              </a:rPr>
              <a:t>Exemple : les carottes à côté des oignons pour les protéger de la </a:t>
            </a:r>
            <a:r>
              <a:rPr lang="fr-FR" altLang="fr-FR" i="1" dirty="0">
                <a:solidFill>
                  <a:srgbClr val="7030A0"/>
                </a:solidFill>
                <a:latin typeface="Arial" panose="020B0604020202020204" pitchFamily="34" charset="0"/>
              </a:rPr>
              <a:t>mouche de l’oignon </a:t>
            </a:r>
            <a:r>
              <a:rPr lang="fr-FR" altLang="fr-FR" dirty="0">
                <a:solidFill>
                  <a:srgbClr val="7030A0"/>
                </a:solidFill>
                <a:latin typeface="Arial" panose="020B0604020202020204" pitchFamily="34" charset="0"/>
              </a:rPr>
              <a:t>; des carottes ou du céleri entre les rangs de poireaux pour les protéger de </a:t>
            </a:r>
            <a:r>
              <a:rPr lang="fr-FR" altLang="fr-FR" i="1" dirty="0">
                <a:solidFill>
                  <a:srgbClr val="7030A0"/>
                </a:solidFill>
                <a:latin typeface="Arial" panose="020B0604020202020204" pitchFamily="34" charset="0"/>
              </a:rPr>
              <a:t>la teigne du poireau </a:t>
            </a:r>
            <a:r>
              <a:rPr lang="fr-FR" altLang="fr-FR" dirty="0">
                <a:solidFill>
                  <a:srgbClr val="7030A0"/>
                </a:solidFill>
                <a:latin typeface="Arial" panose="020B0604020202020204" pitchFamily="34" charset="0"/>
              </a:rPr>
              <a:t>; le fenouil à côté des salades pour les protéger des </a:t>
            </a:r>
            <a:r>
              <a:rPr lang="fr-FR" altLang="fr-FR" i="1" dirty="0">
                <a:solidFill>
                  <a:srgbClr val="7030A0"/>
                </a:solidFill>
                <a:latin typeface="Arial" panose="020B0604020202020204" pitchFamily="34" charset="0"/>
              </a:rPr>
              <a:t>limaces</a:t>
            </a:r>
            <a:r>
              <a:rPr lang="fr-FR" altLang="fr-FR" dirty="0">
                <a:solidFill>
                  <a:srgbClr val="7030A0"/>
                </a:solidFill>
                <a:latin typeface="Arial" panose="020B0604020202020204" pitchFamily="34" charset="0"/>
              </a:rPr>
              <a:t> ; …</a:t>
            </a:r>
          </a:p>
        </p:txBody>
      </p:sp>
      <p:sp>
        <p:nvSpPr>
          <p:cNvPr id="12" name="ZoneTexte 11">
            <a:extLst>
              <a:ext uri="{FF2B5EF4-FFF2-40B4-BE49-F238E27FC236}">
                <a16:creationId xmlns:a16="http://schemas.microsoft.com/office/drawing/2014/main" id="{A0BB1592-A9E4-43E3-BC7F-0EDE0499AC29}"/>
              </a:ext>
            </a:extLst>
          </p:cNvPr>
          <p:cNvSpPr txBox="1"/>
          <p:nvPr/>
        </p:nvSpPr>
        <p:spPr>
          <a:xfrm>
            <a:off x="93213" y="4616050"/>
            <a:ext cx="8045874" cy="2308324"/>
          </a:xfrm>
          <a:prstGeom prst="rect">
            <a:avLst/>
          </a:prstGeom>
          <a:noFill/>
        </p:spPr>
        <p:txBody>
          <a:bodyPr wrap="square" rtlCol="0">
            <a:spAutoFit/>
          </a:bodyPr>
          <a:lstStyle/>
          <a:p>
            <a:pPr>
              <a:spcBef>
                <a:spcPct val="0"/>
              </a:spcBef>
            </a:pPr>
            <a:r>
              <a:rPr lang="fr-FR" altLang="fr-FR" sz="2000" b="1" u="sng" dirty="0">
                <a:solidFill>
                  <a:srgbClr val="6600CC"/>
                </a:solidFill>
              </a:rPr>
              <a:t>Cultures intercalaires ou associées</a:t>
            </a:r>
          </a:p>
          <a:p>
            <a:pPr>
              <a:spcBef>
                <a:spcPct val="0"/>
              </a:spcBef>
            </a:pPr>
            <a:endParaRPr lang="fr-FR" altLang="fr-FR" sz="1600" dirty="0">
              <a:solidFill>
                <a:srgbClr val="6600CC"/>
              </a:solidFill>
            </a:endParaRPr>
          </a:p>
          <a:p>
            <a:pPr algn="just">
              <a:spcBef>
                <a:spcPct val="0"/>
              </a:spcBef>
            </a:pPr>
            <a:r>
              <a:rPr lang="fr-FR" altLang="fr-FR" b="1" i="1" dirty="0">
                <a:solidFill>
                  <a:srgbClr val="6600CC"/>
                </a:solidFill>
              </a:rPr>
              <a:t>Associer différentes plantes qui se renforcent</a:t>
            </a:r>
            <a:r>
              <a:rPr lang="fr-FR" altLang="fr-FR" dirty="0">
                <a:solidFill>
                  <a:srgbClr val="6600CC"/>
                </a:solidFill>
              </a:rPr>
              <a:t> </a:t>
            </a:r>
            <a:r>
              <a:rPr lang="fr-FR" altLang="fr-FR" b="1" i="1" dirty="0">
                <a:solidFill>
                  <a:srgbClr val="6600CC"/>
                </a:solidFill>
              </a:rPr>
              <a:t>mutuellement. </a:t>
            </a:r>
          </a:p>
          <a:p>
            <a:pPr algn="just">
              <a:spcBef>
                <a:spcPct val="0"/>
              </a:spcBef>
            </a:pPr>
            <a:r>
              <a:rPr lang="fr-FR" altLang="fr-FR" dirty="0">
                <a:solidFill>
                  <a:srgbClr val="6600CC"/>
                </a:solidFill>
              </a:rPr>
              <a:t>Par exemple, associer : a) </a:t>
            </a:r>
            <a:r>
              <a:rPr lang="fr-FR" altLang="fr-FR" b="1" dirty="0">
                <a:solidFill>
                  <a:srgbClr val="6600CC"/>
                </a:solidFill>
              </a:rPr>
              <a:t>plantes alimentaires </a:t>
            </a:r>
            <a:r>
              <a:rPr lang="fr-FR" altLang="fr-FR" dirty="0">
                <a:solidFill>
                  <a:srgbClr val="6600CC"/>
                </a:solidFill>
              </a:rPr>
              <a:t>(céréales …), b) </a:t>
            </a:r>
            <a:r>
              <a:rPr lang="fr-FR" altLang="fr-FR" b="1" dirty="0">
                <a:solidFill>
                  <a:srgbClr val="6600CC"/>
                </a:solidFill>
              </a:rPr>
              <a:t>plantes fixatrices d’azote</a:t>
            </a:r>
            <a:r>
              <a:rPr lang="fr-FR" altLang="fr-FR" dirty="0">
                <a:solidFill>
                  <a:srgbClr val="6600CC"/>
                </a:solidFill>
              </a:rPr>
              <a:t>. Ou a) </a:t>
            </a:r>
            <a:r>
              <a:rPr lang="fr-FR" altLang="fr-FR" b="1" dirty="0">
                <a:solidFill>
                  <a:srgbClr val="008000"/>
                </a:solidFill>
              </a:rPr>
              <a:t>niébé</a:t>
            </a:r>
            <a:r>
              <a:rPr lang="fr-FR" altLang="fr-FR" dirty="0">
                <a:solidFill>
                  <a:srgbClr val="008000"/>
                </a:solidFill>
              </a:rPr>
              <a:t> </a:t>
            </a:r>
            <a:r>
              <a:rPr lang="fr-FR" altLang="fr-FR" dirty="0">
                <a:solidFill>
                  <a:srgbClr val="6600CC"/>
                </a:solidFill>
              </a:rPr>
              <a:t>(source d’azote) + </a:t>
            </a:r>
            <a:r>
              <a:rPr lang="fr-FR" altLang="fr-FR" b="1" dirty="0">
                <a:solidFill>
                  <a:srgbClr val="008000"/>
                </a:solidFill>
              </a:rPr>
              <a:t>maïs</a:t>
            </a:r>
            <a:r>
              <a:rPr lang="fr-FR" altLang="fr-FR" dirty="0">
                <a:solidFill>
                  <a:srgbClr val="008000"/>
                </a:solidFill>
              </a:rPr>
              <a:t> </a:t>
            </a:r>
            <a:r>
              <a:rPr lang="fr-FR" altLang="fr-FR" dirty="0">
                <a:solidFill>
                  <a:srgbClr val="6600CC"/>
                </a:solidFill>
              </a:rPr>
              <a:t>+ </a:t>
            </a:r>
            <a:r>
              <a:rPr lang="fr-FR" altLang="fr-FR" b="1" dirty="0">
                <a:solidFill>
                  <a:srgbClr val="008000"/>
                </a:solidFill>
              </a:rPr>
              <a:t>sorgho</a:t>
            </a:r>
            <a:r>
              <a:rPr lang="fr-FR" altLang="fr-FR" dirty="0">
                <a:solidFill>
                  <a:srgbClr val="008000"/>
                </a:solidFill>
              </a:rPr>
              <a:t> </a:t>
            </a:r>
            <a:r>
              <a:rPr lang="fr-FR" altLang="fr-FR" dirty="0">
                <a:solidFill>
                  <a:srgbClr val="6600CC"/>
                </a:solidFill>
              </a:rPr>
              <a:t>(</a:t>
            </a:r>
            <a:r>
              <a:rPr lang="fr-FR" altLang="fr-FR" dirty="0" err="1">
                <a:solidFill>
                  <a:srgbClr val="6600CC"/>
                </a:solidFill>
              </a:rPr>
              <a:t>sorghum</a:t>
            </a:r>
            <a:r>
              <a:rPr lang="fr-FR" altLang="fr-FR" dirty="0">
                <a:solidFill>
                  <a:srgbClr val="6600CC"/>
                </a:solidFill>
              </a:rPr>
              <a:t>, une plante résistante à la sécheresse), b) </a:t>
            </a:r>
            <a:r>
              <a:rPr lang="fr-FR" altLang="fr-FR" dirty="0">
                <a:solidFill>
                  <a:srgbClr val="008000"/>
                </a:solidFill>
              </a:rPr>
              <a:t>niébé</a:t>
            </a:r>
            <a:r>
              <a:rPr lang="fr-FR" altLang="fr-FR" dirty="0">
                <a:solidFill>
                  <a:srgbClr val="6600CC"/>
                </a:solidFill>
              </a:rPr>
              <a:t> + </a:t>
            </a:r>
            <a:r>
              <a:rPr lang="fr-FR" altLang="fr-FR" dirty="0">
                <a:solidFill>
                  <a:srgbClr val="008000"/>
                </a:solidFill>
              </a:rPr>
              <a:t>sorgho fourrager</a:t>
            </a:r>
            <a:r>
              <a:rPr lang="fr-FR" altLang="fr-FR" dirty="0">
                <a:solidFill>
                  <a:srgbClr val="6600CC"/>
                </a:solidFill>
              </a:rPr>
              <a:t>, c) </a:t>
            </a:r>
            <a:r>
              <a:rPr lang="pt-BR" altLang="fr-FR" dirty="0">
                <a:solidFill>
                  <a:srgbClr val="008000"/>
                </a:solidFill>
              </a:rPr>
              <a:t>mil</a:t>
            </a:r>
            <a:r>
              <a:rPr lang="pt-BR" altLang="fr-FR" dirty="0">
                <a:solidFill>
                  <a:srgbClr val="6600CC"/>
                </a:solidFill>
              </a:rPr>
              <a:t> (</a:t>
            </a:r>
            <a:r>
              <a:rPr lang="pt-BR" altLang="fr-FR" i="1" dirty="0">
                <a:solidFill>
                  <a:srgbClr val="008000"/>
                </a:solidFill>
              </a:rPr>
              <a:t>Pennisetum americanum</a:t>
            </a:r>
            <a:r>
              <a:rPr lang="pt-BR" altLang="fr-FR" dirty="0">
                <a:solidFill>
                  <a:srgbClr val="6600CC"/>
                </a:solidFill>
              </a:rPr>
              <a:t>) + </a:t>
            </a:r>
            <a:r>
              <a:rPr lang="pt-BR" altLang="fr-FR" dirty="0">
                <a:solidFill>
                  <a:srgbClr val="008000"/>
                </a:solidFill>
              </a:rPr>
              <a:t>sorgho bicolore </a:t>
            </a:r>
            <a:r>
              <a:rPr lang="pt-BR" altLang="fr-FR" dirty="0">
                <a:solidFill>
                  <a:srgbClr val="6600CC"/>
                </a:solidFill>
              </a:rPr>
              <a:t>+ </a:t>
            </a:r>
            <a:r>
              <a:rPr lang="pt-BR" altLang="fr-FR" dirty="0">
                <a:solidFill>
                  <a:srgbClr val="008000"/>
                </a:solidFill>
              </a:rPr>
              <a:t>niébé</a:t>
            </a:r>
            <a:r>
              <a:rPr lang="pt-BR" altLang="fr-FR" dirty="0">
                <a:solidFill>
                  <a:srgbClr val="6600CC"/>
                </a:solidFill>
              </a:rPr>
              <a:t>, </a:t>
            </a:r>
            <a:r>
              <a:rPr lang="pt-BR" altLang="fr-FR" dirty="0">
                <a:solidFill>
                  <a:srgbClr val="008000"/>
                </a:solidFill>
              </a:rPr>
              <a:t>haricot rouge </a:t>
            </a:r>
            <a:r>
              <a:rPr lang="pt-BR" altLang="fr-FR" dirty="0">
                <a:solidFill>
                  <a:srgbClr val="6600CC"/>
                </a:solidFill>
              </a:rPr>
              <a:t>et </a:t>
            </a:r>
            <a:r>
              <a:rPr lang="pt-BR" altLang="fr-FR" dirty="0">
                <a:solidFill>
                  <a:srgbClr val="008000"/>
                </a:solidFill>
              </a:rPr>
              <a:t>ravintsara</a:t>
            </a:r>
            <a:r>
              <a:rPr lang="pt-BR" altLang="fr-FR" dirty="0">
                <a:solidFill>
                  <a:srgbClr val="6600CC"/>
                </a:solidFill>
              </a:rPr>
              <a:t> (cultivé pour ses huiles essentielles)</a:t>
            </a:r>
            <a:r>
              <a:rPr lang="pt-BR" altLang="fr-FR" dirty="0">
                <a:solidFill>
                  <a:srgbClr val="008000"/>
                </a:solidFill>
              </a:rPr>
              <a:t> </a:t>
            </a:r>
            <a:r>
              <a:rPr lang="pt-BR" altLang="fr-FR" dirty="0">
                <a:solidFill>
                  <a:srgbClr val="6600CC"/>
                </a:solidFill>
              </a:rPr>
              <a:t>etc.</a:t>
            </a:r>
          </a:p>
        </p:txBody>
      </p:sp>
      <p:pic>
        <p:nvPicPr>
          <p:cNvPr id="16" name="Image 15">
            <a:extLst>
              <a:ext uri="{FF2B5EF4-FFF2-40B4-BE49-F238E27FC236}">
                <a16:creationId xmlns:a16="http://schemas.microsoft.com/office/drawing/2014/main" id="{218E9F49-9F45-4613-80FE-C22C0518611C}"/>
              </a:ext>
            </a:extLst>
          </p:cNvPr>
          <p:cNvPicPr>
            <a:picLocks noChangeAspect="1"/>
          </p:cNvPicPr>
          <p:nvPr/>
        </p:nvPicPr>
        <p:blipFill>
          <a:blip r:embed="rId14"/>
          <a:stretch>
            <a:fillRect/>
          </a:stretch>
        </p:blipFill>
        <p:spPr>
          <a:xfrm>
            <a:off x="9348172" y="4501469"/>
            <a:ext cx="1162050" cy="1838325"/>
          </a:xfrm>
          <a:prstGeom prst="rect">
            <a:avLst/>
          </a:prstGeom>
        </p:spPr>
      </p:pic>
      <p:pic>
        <p:nvPicPr>
          <p:cNvPr id="17" name="Image 16">
            <a:extLst>
              <a:ext uri="{FF2B5EF4-FFF2-40B4-BE49-F238E27FC236}">
                <a16:creationId xmlns:a16="http://schemas.microsoft.com/office/drawing/2014/main" id="{47293C96-0D56-4B8F-B8D0-AAD89FE70793}"/>
              </a:ext>
            </a:extLst>
          </p:cNvPr>
          <p:cNvPicPr>
            <a:picLocks noChangeAspect="1"/>
          </p:cNvPicPr>
          <p:nvPr/>
        </p:nvPicPr>
        <p:blipFill>
          <a:blip r:embed="rId15"/>
          <a:stretch>
            <a:fillRect/>
          </a:stretch>
        </p:blipFill>
        <p:spPr>
          <a:xfrm>
            <a:off x="8139087" y="4501469"/>
            <a:ext cx="1104900" cy="1838325"/>
          </a:xfrm>
          <a:prstGeom prst="rect">
            <a:avLst/>
          </a:prstGeom>
        </p:spPr>
      </p:pic>
      <p:sp>
        <p:nvSpPr>
          <p:cNvPr id="13" name="Espace réservé du numéro de diapositive 1">
            <a:extLst>
              <a:ext uri="{FF2B5EF4-FFF2-40B4-BE49-F238E27FC236}">
                <a16:creationId xmlns:a16="http://schemas.microsoft.com/office/drawing/2014/main" id="{E7E72C15-06F7-4B55-9743-6BE7D9E3D805}"/>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91</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17040167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63B25B-4DAC-45EB-B8D1-997C25294FBD}"/>
              </a:ext>
            </a:extLst>
          </p:cNvPr>
          <p:cNvSpPr/>
          <p:nvPr/>
        </p:nvSpPr>
        <p:spPr>
          <a:xfrm>
            <a:off x="93213" y="1690164"/>
            <a:ext cx="11826260" cy="2492990"/>
          </a:xfrm>
          <a:prstGeom prst="rect">
            <a:avLst/>
          </a:prstGeom>
        </p:spPr>
        <p:txBody>
          <a:bodyPr wrap="square">
            <a:spAutoFit/>
          </a:bodyPr>
          <a:lstStyle/>
          <a:p>
            <a:pPr marL="285750" indent="-285750" algn="just">
              <a:buFont typeface="Arial" pitchFamily="34" charset="0"/>
              <a:buChar char="•"/>
              <a:defRPr/>
            </a:pPr>
            <a:r>
              <a:rPr lang="fr-BE" dirty="0">
                <a:solidFill>
                  <a:srgbClr val="7030A0"/>
                </a:solidFill>
                <a:latin typeface="Arial" panose="020B0604020202020204" pitchFamily="34" charset="0"/>
                <a:cs typeface="Arial" panose="020B0604020202020204" pitchFamily="34" charset="0"/>
              </a:rPr>
              <a:t>Les plantes à effets pesticides peuvent assurer une certaine protection aux cultures par simple association. </a:t>
            </a:r>
            <a:endParaRPr lang="fr-FR" dirty="0">
              <a:solidFill>
                <a:srgbClr val="7030A0"/>
              </a:solidFill>
              <a:latin typeface="Arial" panose="020B0604020202020204" pitchFamily="34" charset="0"/>
              <a:cs typeface="Arial" panose="020B0604020202020204" pitchFamily="34" charset="0"/>
            </a:endParaRPr>
          </a:p>
          <a:p>
            <a:pPr marL="285750" indent="-285750" algn="just">
              <a:buFont typeface="Arial" pitchFamily="34" charset="0"/>
              <a:buChar char="•"/>
              <a:defRPr/>
            </a:pPr>
            <a:r>
              <a:rPr lang="fr-BE" dirty="0">
                <a:solidFill>
                  <a:srgbClr val="7030A0"/>
                </a:solidFill>
                <a:latin typeface="Arial" panose="020B0604020202020204" pitchFamily="34" charset="0"/>
                <a:cs typeface="Arial" panose="020B0604020202020204" pitchFamily="34" charset="0"/>
              </a:rPr>
              <a:t>Le compagnonnage c’est cette action de faire pousser ensemble les plantes à effets pesticides avec celles cultivées, mais aussi d’observer un mélange de cultures (biodiversité) afin de prévenir et réduire l’incidence des ennemis. </a:t>
            </a:r>
            <a:endParaRPr lang="fr-FR" dirty="0">
              <a:solidFill>
                <a:srgbClr val="7030A0"/>
              </a:solidFill>
              <a:latin typeface="Arial" panose="020B0604020202020204" pitchFamily="34" charset="0"/>
              <a:cs typeface="Arial" panose="020B0604020202020204" pitchFamily="34" charset="0"/>
            </a:endParaRPr>
          </a:p>
          <a:p>
            <a:pPr marL="285750" indent="-285750" algn="just">
              <a:buFont typeface="Arial" pitchFamily="34" charset="0"/>
              <a:buChar char="•"/>
              <a:defRPr/>
            </a:pPr>
            <a:r>
              <a:rPr lang="fr-BE" dirty="0">
                <a:solidFill>
                  <a:srgbClr val="7030A0"/>
                </a:solidFill>
                <a:latin typeface="Arial" panose="020B0604020202020204" pitchFamily="34" charset="0"/>
                <a:cs typeface="Arial" panose="020B0604020202020204" pitchFamily="34" charset="0"/>
              </a:rPr>
              <a:t>Il consiste donc à faire pousser dans votre jardin des plantes (fleurs, légumes, fines herbes,…) à proximité les uns des autres de façon harmonieuse pour s’entraider mutuellement. Ainsi, par exemple le basilic améliore la croissance et le goût des tomates en même temps qu’il repousse certains insectes par son odeur. </a:t>
            </a:r>
          </a:p>
          <a:p>
            <a:pPr algn="just">
              <a:defRPr/>
            </a:pPr>
            <a:endParaRPr lang="fr-BE" dirty="0">
              <a:solidFill>
                <a:srgbClr val="7030A0"/>
              </a:solidFill>
            </a:endParaRPr>
          </a:p>
          <a:p>
            <a:pPr algn="just">
              <a:defRPr/>
            </a:pPr>
            <a:r>
              <a:rPr lang="fr-FR" sz="1200" dirty="0">
                <a:solidFill>
                  <a:srgbClr val="7030A0"/>
                </a:solidFill>
              </a:rPr>
              <a:t>Source : </a:t>
            </a:r>
            <a:r>
              <a:rPr lang="fr-FR" sz="1200" i="1" dirty="0">
                <a:solidFill>
                  <a:srgbClr val="7030A0"/>
                </a:solidFill>
              </a:rPr>
              <a:t>Préparation &amp; utilisation des </a:t>
            </a:r>
            <a:r>
              <a:rPr lang="fr-FR" sz="1200" i="1" dirty="0" err="1">
                <a:solidFill>
                  <a:srgbClr val="7030A0"/>
                </a:solidFill>
              </a:rPr>
              <a:t>bio-pesticides</a:t>
            </a:r>
            <a:r>
              <a:rPr lang="fr-FR" sz="1200" dirty="0">
                <a:solidFill>
                  <a:srgbClr val="7030A0"/>
                </a:solidFill>
              </a:rPr>
              <a:t>, Eugénie  OLOMBA, </a:t>
            </a:r>
            <a:r>
              <a:rPr lang="fr-FR" sz="1200" dirty="0">
                <a:solidFill>
                  <a:srgbClr val="7030A0"/>
                </a:solidFill>
                <a:hlinkClick r:id="rId2"/>
              </a:rPr>
              <a:t>www.slideshare.net/francoisstepman/preparation-bios-pesticides</a:t>
            </a:r>
            <a:r>
              <a:rPr lang="fr-FR" sz="1200" dirty="0">
                <a:solidFill>
                  <a:srgbClr val="7030A0"/>
                </a:solidFill>
              </a:rPr>
              <a:t> </a:t>
            </a:r>
          </a:p>
        </p:txBody>
      </p:sp>
      <p:sp>
        <p:nvSpPr>
          <p:cNvPr id="3" name="WordArt 4">
            <a:extLst>
              <a:ext uri="{FF2B5EF4-FFF2-40B4-BE49-F238E27FC236}">
                <a16:creationId xmlns:a16="http://schemas.microsoft.com/office/drawing/2014/main" id="{73BAEBBB-668A-4BC3-8016-6417F103D09B}"/>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E4F0F086-B38E-4541-BFB7-6B177B90CE8B}"/>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5" name="ZoneTexte 4">
            <a:extLst>
              <a:ext uri="{FF2B5EF4-FFF2-40B4-BE49-F238E27FC236}">
                <a16:creationId xmlns:a16="http://schemas.microsoft.com/office/drawing/2014/main" id="{761BFAAA-B898-46BD-8E8D-32D33EF3DE7A}"/>
              </a:ext>
            </a:extLst>
          </p:cNvPr>
          <p:cNvSpPr txBox="1"/>
          <p:nvPr/>
        </p:nvSpPr>
        <p:spPr>
          <a:xfrm>
            <a:off x="112671" y="1154429"/>
            <a:ext cx="7718895" cy="369332"/>
          </a:xfrm>
          <a:prstGeom prst="rect">
            <a:avLst/>
          </a:prstGeom>
          <a:noFill/>
        </p:spPr>
        <p:txBody>
          <a:bodyPr wrap="square" rtlCol="0">
            <a:spAutoFit/>
          </a:bodyPr>
          <a:lstStyle/>
          <a:p>
            <a:r>
              <a:rPr lang="fr-FR" b="1" dirty="0">
                <a:solidFill>
                  <a:srgbClr val="7030A0"/>
                </a:solidFill>
                <a:latin typeface="Arial" panose="020B0604020202020204" pitchFamily="34" charset="0"/>
                <a:cs typeface="Arial" panose="020B0604020202020204" pitchFamily="34" charset="0"/>
              </a:rPr>
              <a:t>5.17. Compagnonnage végétaux (entraide entre les plantes) (suite)</a:t>
            </a:r>
          </a:p>
        </p:txBody>
      </p:sp>
      <p:pic>
        <p:nvPicPr>
          <p:cNvPr id="7" name="Image 6">
            <a:extLst>
              <a:ext uri="{FF2B5EF4-FFF2-40B4-BE49-F238E27FC236}">
                <a16:creationId xmlns:a16="http://schemas.microsoft.com/office/drawing/2014/main" id="{C20284D0-14E1-46AD-8E40-F44A8FE53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6882" y="4183154"/>
            <a:ext cx="2628900" cy="1743075"/>
          </a:xfrm>
          <a:prstGeom prst="rect">
            <a:avLst/>
          </a:prstGeom>
        </p:spPr>
      </p:pic>
      <p:sp>
        <p:nvSpPr>
          <p:cNvPr id="8" name="ZoneTexte 7">
            <a:extLst>
              <a:ext uri="{FF2B5EF4-FFF2-40B4-BE49-F238E27FC236}">
                <a16:creationId xmlns:a16="http://schemas.microsoft.com/office/drawing/2014/main" id="{5A32FAAD-2483-4704-B195-297CAB46E75B}"/>
              </a:ext>
            </a:extLst>
          </p:cNvPr>
          <p:cNvSpPr txBox="1"/>
          <p:nvPr/>
        </p:nvSpPr>
        <p:spPr>
          <a:xfrm>
            <a:off x="8799755" y="6045798"/>
            <a:ext cx="3392245" cy="646331"/>
          </a:xfrm>
          <a:prstGeom prst="rect">
            <a:avLst/>
          </a:prstGeom>
          <a:noFill/>
        </p:spPr>
        <p:txBody>
          <a:bodyPr wrap="square" rtlCol="0">
            <a:spAutoFit/>
          </a:bodyPr>
          <a:lstStyle/>
          <a:p>
            <a:pPr algn="ctr"/>
            <a:r>
              <a:rPr lang="fr-FR" sz="1200" dirty="0">
                <a:solidFill>
                  <a:srgbClr val="7030A0"/>
                </a:solidFill>
              </a:rPr>
              <a:t>Source : </a:t>
            </a:r>
            <a:r>
              <a:rPr lang="fr-FR" sz="1200" dirty="0">
                <a:solidFill>
                  <a:srgbClr val="7030A0"/>
                </a:solidFill>
                <a:hlinkClick r:id="rId4"/>
              </a:rPr>
              <a:t>https://www.rustica.fr/articles-jardin/associer-legumes-plantes-fleurs-contre-maladies-parasites,286.html</a:t>
            </a:r>
            <a:r>
              <a:rPr lang="fr-FR" sz="1200" dirty="0">
                <a:solidFill>
                  <a:srgbClr val="7030A0"/>
                </a:solidFill>
              </a:rPr>
              <a:t> </a:t>
            </a:r>
          </a:p>
        </p:txBody>
      </p:sp>
      <p:pic>
        <p:nvPicPr>
          <p:cNvPr id="10" name="Image 9">
            <a:extLst>
              <a:ext uri="{FF2B5EF4-FFF2-40B4-BE49-F238E27FC236}">
                <a16:creationId xmlns:a16="http://schemas.microsoft.com/office/drawing/2014/main" id="{023A8F90-2595-4E2A-B17A-EF492FB41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0470" y="4154579"/>
            <a:ext cx="1323975" cy="1771650"/>
          </a:xfrm>
          <a:prstGeom prst="rect">
            <a:avLst/>
          </a:prstGeom>
        </p:spPr>
      </p:pic>
      <p:pic>
        <p:nvPicPr>
          <p:cNvPr id="12" name="Image 11">
            <a:extLst>
              <a:ext uri="{FF2B5EF4-FFF2-40B4-BE49-F238E27FC236}">
                <a16:creationId xmlns:a16="http://schemas.microsoft.com/office/drawing/2014/main" id="{8F017D3B-8E79-4DA8-A369-182571FDA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713" y="4183154"/>
            <a:ext cx="1255776" cy="1877568"/>
          </a:xfrm>
          <a:prstGeom prst="rect">
            <a:avLst/>
          </a:prstGeom>
        </p:spPr>
      </p:pic>
      <p:pic>
        <p:nvPicPr>
          <p:cNvPr id="14" name="Image 13">
            <a:extLst>
              <a:ext uri="{FF2B5EF4-FFF2-40B4-BE49-F238E27FC236}">
                <a16:creationId xmlns:a16="http://schemas.microsoft.com/office/drawing/2014/main" id="{14882F85-BDFB-4910-90C3-63A4B8B5EC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7591" y="4175692"/>
            <a:ext cx="1249680" cy="1877568"/>
          </a:xfrm>
          <a:prstGeom prst="rect">
            <a:avLst/>
          </a:prstGeom>
        </p:spPr>
      </p:pic>
      <p:pic>
        <p:nvPicPr>
          <p:cNvPr id="16" name="Image 15">
            <a:extLst>
              <a:ext uri="{FF2B5EF4-FFF2-40B4-BE49-F238E27FC236}">
                <a16:creationId xmlns:a16="http://schemas.microsoft.com/office/drawing/2014/main" id="{E46ACA5B-89CE-47C7-8011-537F2423B7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488" y="4183154"/>
            <a:ext cx="1252728" cy="1877568"/>
          </a:xfrm>
          <a:prstGeom prst="rect">
            <a:avLst/>
          </a:prstGeom>
        </p:spPr>
      </p:pic>
      <p:pic>
        <p:nvPicPr>
          <p:cNvPr id="18" name="Image 17">
            <a:extLst>
              <a:ext uri="{FF2B5EF4-FFF2-40B4-BE49-F238E27FC236}">
                <a16:creationId xmlns:a16="http://schemas.microsoft.com/office/drawing/2014/main" id="{AA8A6B7A-811D-4CDB-A887-6C6AF99258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1426" y="4183154"/>
            <a:ext cx="1249680" cy="1877568"/>
          </a:xfrm>
          <a:prstGeom prst="rect">
            <a:avLst/>
          </a:prstGeom>
        </p:spPr>
      </p:pic>
      <p:sp>
        <p:nvSpPr>
          <p:cNvPr id="19" name="ZoneTexte 18">
            <a:extLst>
              <a:ext uri="{FF2B5EF4-FFF2-40B4-BE49-F238E27FC236}">
                <a16:creationId xmlns:a16="http://schemas.microsoft.com/office/drawing/2014/main" id="{7267A90B-058A-4566-8EC0-86E60FD53700}"/>
              </a:ext>
            </a:extLst>
          </p:cNvPr>
          <p:cNvSpPr txBox="1"/>
          <p:nvPr/>
        </p:nvSpPr>
        <p:spPr>
          <a:xfrm>
            <a:off x="93213" y="6060722"/>
            <a:ext cx="1496563" cy="461665"/>
          </a:xfrm>
          <a:prstGeom prst="rect">
            <a:avLst/>
          </a:prstGeom>
          <a:noFill/>
        </p:spPr>
        <p:txBody>
          <a:bodyPr wrap="square" rtlCol="0">
            <a:spAutoFit/>
          </a:bodyPr>
          <a:lstStyle/>
          <a:p>
            <a:pPr algn="ctr"/>
            <a:r>
              <a:rPr lang="fr-FR" sz="1200" dirty="0">
                <a:solidFill>
                  <a:srgbClr val="7030A0"/>
                </a:solidFill>
              </a:rPr>
              <a:t>Absinthe, efficace contre les pucerons</a:t>
            </a:r>
          </a:p>
        </p:txBody>
      </p:sp>
      <p:sp>
        <p:nvSpPr>
          <p:cNvPr id="20" name="ZoneTexte 19">
            <a:extLst>
              <a:ext uri="{FF2B5EF4-FFF2-40B4-BE49-F238E27FC236}">
                <a16:creationId xmlns:a16="http://schemas.microsoft.com/office/drawing/2014/main" id="{BA2A5674-F6F5-4F5A-B5A2-3ADFDA63B056}"/>
              </a:ext>
            </a:extLst>
          </p:cNvPr>
          <p:cNvSpPr txBox="1"/>
          <p:nvPr/>
        </p:nvSpPr>
        <p:spPr>
          <a:xfrm>
            <a:off x="1732183" y="6060722"/>
            <a:ext cx="1634961" cy="461665"/>
          </a:xfrm>
          <a:prstGeom prst="rect">
            <a:avLst/>
          </a:prstGeom>
          <a:noFill/>
        </p:spPr>
        <p:txBody>
          <a:bodyPr wrap="square" rtlCol="0">
            <a:spAutoFit/>
          </a:bodyPr>
          <a:lstStyle/>
          <a:p>
            <a:pPr algn="ctr"/>
            <a:r>
              <a:rPr lang="fr-FR" sz="1200" dirty="0">
                <a:solidFill>
                  <a:srgbClr val="7030A0"/>
                </a:solidFill>
              </a:rPr>
              <a:t>La rue odorante fait fuir les mouches</a:t>
            </a:r>
          </a:p>
        </p:txBody>
      </p:sp>
      <p:sp>
        <p:nvSpPr>
          <p:cNvPr id="21" name="ZoneTexte 20">
            <a:extLst>
              <a:ext uri="{FF2B5EF4-FFF2-40B4-BE49-F238E27FC236}">
                <a16:creationId xmlns:a16="http://schemas.microsoft.com/office/drawing/2014/main" id="{AB05C9DA-F5A7-45AD-956E-7FB11A67480B}"/>
              </a:ext>
            </a:extLst>
          </p:cNvPr>
          <p:cNvSpPr txBox="1"/>
          <p:nvPr/>
        </p:nvSpPr>
        <p:spPr>
          <a:xfrm>
            <a:off x="3367144" y="6060722"/>
            <a:ext cx="1538343" cy="461665"/>
          </a:xfrm>
          <a:prstGeom prst="rect">
            <a:avLst/>
          </a:prstGeom>
          <a:noFill/>
        </p:spPr>
        <p:txBody>
          <a:bodyPr wrap="square" rtlCol="0">
            <a:spAutoFit/>
          </a:bodyPr>
          <a:lstStyle/>
          <a:p>
            <a:pPr algn="ctr"/>
            <a:r>
              <a:rPr lang="fr-FR" sz="1200" dirty="0">
                <a:solidFill>
                  <a:srgbClr val="7030A0"/>
                </a:solidFill>
              </a:rPr>
              <a:t>menthe pouliot comme anti-limaces</a:t>
            </a:r>
          </a:p>
        </p:txBody>
      </p:sp>
      <p:sp>
        <p:nvSpPr>
          <p:cNvPr id="22" name="ZoneTexte 21">
            <a:extLst>
              <a:ext uri="{FF2B5EF4-FFF2-40B4-BE49-F238E27FC236}">
                <a16:creationId xmlns:a16="http://schemas.microsoft.com/office/drawing/2014/main" id="{92A6AD7D-5E74-4917-9AE8-CF9FE7B41C66}"/>
              </a:ext>
            </a:extLst>
          </p:cNvPr>
          <p:cNvSpPr txBox="1"/>
          <p:nvPr/>
        </p:nvSpPr>
        <p:spPr>
          <a:xfrm>
            <a:off x="5141511" y="5926229"/>
            <a:ext cx="1323975" cy="646331"/>
          </a:xfrm>
          <a:prstGeom prst="rect">
            <a:avLst/>
          </a:prstGeom>
          <a:noFill/>
        </p:spPr>
        <p:txBody>
          <a:bodyPr wrap="square" rtlCol="0">
            <a:spAutoFit/>
          </a:bodyPr>
          <a:lstStyle/>
          <a:p>
            <a:pPr algn="ctr"/>
            <a:r>
              <a:rPr lang="fr-FR" sz="1200" dirty="0">
                <a:solidFill>
                  <a:srgbClr val="7030A0"/>
                </a:solidFill>
              </a:rPr>
              <a:t>Tanaisie commune répulsif à fourmi</a:t>
            </a:r>
          </a:p>
        </p:txBody>
      </p:sp>
      <p:sp>
        <p:nvSpPr>
          <p:cNvPr id="23" name="ZoneTexte 22">
            <a:extLst>
              <a:ext uri="{FF2B5EF4-FFF2-40B4-BE49-F238E27FC236}">
                <a16:creationId xmlns:a16="http://schemas.microsoft.com/office/drawing/2014/main" id="{BF92CDF4-7011-4ECB-AB43-1EDF0274EFCE}"/>
              </a:ext>
            </a:extLst>
          </p:cNvPr>
          <p:cNvSpPr txBox="1"/>
          <p:nvPr/>
        </p:nvSpPr>
        <p:spPr>
          <a:xfrm>
            <a:off x="6626711" y="6045798"/>
            <a:ext cx="1947134" cy="461665"/>
          </a:xfrm>
          <a:prstGeom prst="rect">
            <a:avLst/>
          </a:prstGeom>
          <a:noFill/>
        </p:spPr>
        <p:txBody>
          <a:bodyPr wrap="square" rtlCol="0">
            <a:spAutoFit/>
          </a:bodyPr>
          <a:lstStyle/>
          <a:p>
            <a:pPr algn="ctr"/>
            <a:r>
              <a:rPr lang="fr-FR" sz="1200" dirty="0">
                <a:solidFill>
                  <a:srgbClr val="7030A0"/>
                </a:solidFill>
              </a:rPr>
              <a:t>Ricin tient les taupes et rongeurs à distance.</a:t>
            </a:r>
          </a:p>
        </p:txBody>
      </p:sp>
      <p:sp>
        <p:nvSpPr>
          <p:cNvPr id="24" name="Espace réservé du numéro de diapositive 1">
            <a:extLst>
              <a:ext uri="{FF2B5EF4-FFF2-40B4-BE49-F238E27FC236}">
                <a16:creationId xmlns:a16="http://schemas.microsoft.com/office/drawing/2014/main" id="{B4428A8F-8C86-4637-A451-331532B1373D}"/>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92</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2146945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descr="cultures associees.jpg">
            <a:extLst>
              <a:ext uri="{FF2B5EF4-FFF2-40B4-BE49-F238E27FC236}">
                <a16:creationId xmlns:a16="http://schemas.microsoft.com/office/drawing/2014/main" id="{BB922F48-81CA-4B3D-9102-37B5F91655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062" y="4361809"/>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10">
            <a:extLst>
              <a:ext uri="{FF2B5EF4-FFF2-40B4-BE49-F238E27FC236}">
                <a16:creationId xmlns:a16="http://schemas.microsoft.com/office/drawing/2014/main" id="{1002CF74-04E4-43DE-AA01-032D3B455377}"/>
              </a:ext>
            </a:extLst>
          </p:cNvPr>
          <p:cNvSpPr txBox="1">
            <a:spLocks noChangeArrowheads="1"/>
          </p:cNvSpPr>
          <p:nvPr/>
        </p:nvSpPr>
        <p:spPr bwMode="auto">
          <a:xfrm>
            <a:off x="-7072" y="6209659"/>
            <a:ext cx="3382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rPr>
              <a:t>↑ </a:t>
            </a:r>
            <a:r>
              <a:rPr lang="fr-FR" altLang="fr-FR" sz="1200" dirty="0">
                <a:solidFill>
                  <a:srgbClr val="7030A0"/>
                </a:solidFill>
                <a:latin typeface="Arial" panose="020B0604020202020204" pitchFamily="34" charset="0"/>
              </a:rPr>
              <a:t>Cultures associées avec bandes de liliacées alternant avec bandes de choux …</a:t>
            </a:r>
          </a:p>
        </p:txBody>
      </p:sp>
      <p:sp>
        <p:nvSpPr>
          <p:cNvPr id="5" name="WordArt 4">
            <a:extLst>
              <a:ext uri="{FF2B5EF4-FFF2-40B4-BE49-F238E27FC236}">
                <a16:creationId xmlns:a16="http://schemas.microsoft.com/office/drawing/2014/main" id="{57347142-4436-48CD-AB3C-C30523C2466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6" name="Rectangle 5">
            <a:extLst>
              <a:ext uri="{FF2B5EF4-FFF2-40B4-BE49-F238E27FC236}">
                <a16:creationId xmlns:a16="http://schemas.microsoft.com/office/drawing/2014/main" id="{7BF4DE86-F869-4D15-878E-B5494B9DA18D}"/>
              </a:ext>
            </a:extLst>
          </p:cNvPr>
          <p:cNvSpPr/>
          <p:nvPr/>
        </p:nvSpPr>
        <p:spPr>
          <a:xfrm>
            <a:off x="93213" y="801348"/>
            <a:ext cx="2993127" cy="369332"/>
          </a:xfrm>
          <a:prstGeom prst="rect">
            <a:avLst/>
          </a:prstGeom>
        </p:spPr>
        <p:txBody>
          <a:bodyPr wrap="none">
            <a:spAutoFit/>
          </a:bodyPr>
          <a:lstStyle/>
          <a:p>
            <a:pPr>
              <a:spcBef>
                <a:spcPct val="0"/>
              </a:spcBef>
              <a:buNone/>
            </a:pPr>
            <a:r>
              <a:rPr lang="fr-FR" altLang="fr-FR" dirty="0">
                <a:solidFill>
                  <a:srgbClr val="6600CC"/>
                </a:solidFill>
                <a:latin typeface="Arial" panose="020B0604020202020204" pitchFamily="34" charset="0"/>
                <a:cs typeface="Arial" panose="020B0604020202020204" pitchFamily="34" charset="0"/>
              </a:rPr>
              <a:t>5. </a:t>
            </a:r>
            <a:r>
              <a:rPr lang="fr-FR" altLang="fr-FR" b="1" dirty="0">
                <a:solidFill>
                  <a:srgbClr val="6600CC"/>
                </a:solidFill>
                <a:latin typeface="Arial" panose="020B0604020202020204" pitchFamily="34" charset="0"/>
                <a:cs typeface="Arial" panose="020B0604020202020204" pitchFamily="34" charset="0"/>
              </a:rPr>
              <a:t>Lutte biologique (suite)</a:t>
            </a:r>
          </a:p>
        </p:txBody>
      </p:sp>
      <p:sp>
        <p:nvSpPr>
          <p:cNvPr id="7" name="ZoneTexte 6">
            <a:extLst>
              <a:ext uri="{FF2B5EF4-FFF2-40B4-BE49-F238E27FC236}">
                <a16:creationId xmlns:a16="http://schemas.microsoft.com/office/drawing/2014/main" id="{25CB1099-82DE-4AE2-BBC6-31399D380D42}"/>
              </a:ext>
            </a:extLst>
          </p:cNvPr>
          <p:cNvSpPr txBox="1"/>
          <p:nvPr/>
        </p:nvSpPr>
        <p:spPr>
          <a:xfrm>
            <a:off x="112671" y="1154428"/>
            <a:ext cx="8805417" cy="373158"/>
          </a:xfrm>
          <a:prstGeom prst="rect">
            <a:avLst/>
          </a:prstGeom>
          <a:noFill/>
        </p:spPr>
        <p:txBody>
          <a:bodyPr wrap="square" rtlCol="0">
            <a:spAutoFit/>
          </a:bodyPr>
          <a:lstStyle/>
          <a:p>
            <a:r>
              <a:rPr lang="fr-FR" b="1" dirty="0">
                <a:solidFill>
                  <a:srgbClr val="7030A0"/>
                </a:solidFill>
                <a:latin typeface="Arial" panose="020B0604020202020204" pitchFamily="34" charset="0"/>
                <a:cs typeface="Arial" panose="020B0604020202020204" pitchFamily="34" charset="0"/>
              </a:rPr>
              <a:t>5.17. Compagnonnage végétaux (entraide entre les plantes) (suite et fin)</a:t>
            </a:r>
          </a:p>
        </p:txBody>
      </p:sp>
      <p:sp>
        <p:nvSpPr>
          <p:cNvPr id="8" name="ZoneTexte 11">
            <a:extLst>
              <a:ext uri="{FF2B5EF4-FFF2-40B4-BE49-F238E27FC236}">
                <a16:creationId xmlns:a16="http://schemas.microsoft.com/office/drawing/2014/main" id="{3CA7E43E-8F43-4E51-AABF-DD5126FC4733}"/>
              </a:ext>
            </a:extLst>
          </p:cNvPr>
          <p:cNvSpPr txBox="1">
            <a:spLocks noChangeArrowheads="1"/>
          </p:cNvSpPr>
          <p:nvPr/>
        </p:nvSpPr>
        <p:spPr bwMode="auto">
          <a:xfrm>
            <a:off x="3403859" y="6209956"/>
            <a:ext cx="47992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7030A0"/>
                </a:solidFill>
                <a:latin typeface="+mn-lt"/>
              </a:rPr>
              <a:t>Plan de la disposition des bandes de cultures associées (exemple).</a:t>
            </a:r>
          </a:p>
          <a:p>
            <a:pPr algn="ctr" eaLnBrk="1" hangingPunct="1">
              <a:spcBef>
                <a:spcPct val="0"/>
              </a:spcBef>
              <a:buFontTx/>
              <a:buNone/>
            </a:pPr>
            <a:r>
              <a:rPr lang="fr-FR" altLang="fr-FR" sz="1200" dirty="0">
                <a:solidFill>
                  <a:srgbClr val="7030A0"/>
                </a:solidFill>
                <a:latin typeface="+mn-lt"/>
                <a:hlinkClick r:id="rId3"/>
              </a:rPr>
              <a:t>http://plaisirs-nature.fr/base/?page_id=112</a:t>
            </a:r>
            <a:r>
              <a:rPr lang="fr-FR" altLang="fr-FR" sz="1200" dirty="0">
                <a:solidFill>
                  <a:srgbClr val="7030A0"/>
                </a:solidFill>
                <a:latin typeface="+mn-lt"/>
              </a:rPr>
              <a:t> </a:t>
            </a:r>
          </a:p>
        </p:txBody>
      </p:sp>
      <p:sp>
        <p:nvSpPr>
          <p:cNvPr id="11" name="ZoneTexte 10">
            <a:extLst>
              <a:ext uri="{FF2B5EF4-FFF2-40B4-BE49-F238E27FC236}">
                <a16:creationId xmlns:a16="http://schemas.microsoft.com/office/drawing/2014/main" id="{6D8E799E-3950-47A2-8D5D-D3BBDC5F69A4}"/>
              </a:ext>
            </a:extLst>
          </p:cNvPr>
          <p:cNvSpPr txBox="1"/>
          <p:nvPr/>
        </p:nvSpPr>
        <p:spPr>
          <a:xfrm>
            <a:off x="8527321" y="5997164"/>
            <a:ext cx="3455472" cy="646331"/>
          </a:xfrm>
          <a:prstGeom prst="rect">
            <a:avLst/>
          </a:prstGeom>
          <a:noFill/>
        </p:spPr>
        <p:txBody>
          <a:bodyPr wrap="square" rtlCol="0">
            <a:spAutoFit/>
          </a:bodyPr>
          <a:lstStyle/>
          <a:p>
            <a:pPr algn="ctr"/>
            <a:r>
              <a:rPr lang="fr-FR" sz="1200" dirty="0">
                <a:solidFill>
                  <a:srgbClr val="7030A0"/>
                </a:solidFill>
                <a:cs typeface="Arial" panose="020B0604020202020204" pitchFamily="34" charset="0"/>
              </a:rPr>
              <a:t>Des pieds de tomate dans les œillets  d'Inde géants ( + 1 m )</a:t>
            </a:r>
          </a:p>
          <a:p>
            <a:pPr algn="ctr"/>
            <a:r>
              <a:rPr lang="fr-FR" sz="1200" dirty="0">
                <a:solidFill>
                  <a:srgbClr val="7030A0"/>
                </a:solidFill>
                <a:cs typeface="Arial" panose="020B0604020202020204" pitchFamily="34" charset="0"/>
                <a:hlinkClick r:id="rId4"/>
              </a:rPr>
              <a:t>http://tomodori.com/forum/topic10173-495.html</a:t>
            </a:r>
            <a:r>
              <a:rPr lang="fr-FR" sz="1200" dirty="0">
                <a:solidFill>
                  <a:srgbClr val="7030A0"/>
                </a:solidFill>
                <a:cs typeface="Arial" panose="020B0604020202020204" pitchFamily="34" charset="0"/>
              </a:rPr>
              <a:t> </a:t>
            </a:r>
          </a:p>
        </p:txBody>
      </p:sp>
      <p:pic>
        <p:nvPicPr>
          <p:cNvPr id="13" name="Image 12">
            <a:extLst>
              <a:ext uri="{FF2B5EF4-FFF2-40B4-BE49-F238E27FC236}">
                <a16:creationId xmlns:a16="http://schemas.microsoft.com/office/drawing/2014/main" id="{55BAE7FF-179B-464F-B9F2-8B5E319381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5330" y="4149314"/>
            <a:ext cx="2466975" cy="1847850"/>
          </a:xfrm>
          <a:prstGeom prst="rect">
            <a:avLst/>
          </a:prstGeom>
        </p:spPr>
      </p:pic>
      <p:sp>
        <p:nvSpPr>
          <p:cNvPr id="14" name="Rectangle 13">
            <a:extLst>
              <a:ext uri="{FF2B5EF4-FFF2-40B4-BE49-F238E27FC236}">
                <a16:creationId xmlns:a16="http://schemas.microsoft.com/office/drawing/2014/main" id="{B3F8A73B-A1C9-439E-9212-60633BC9DDC4}"/>
              </a:ext>
            </a:extLst>
          </p:cNvPr>
          <p:cNvSpPr/>
          <p:nvPr/>
        </p:nvSpPr>
        <p:spPr>
          <a:xfrm>
            <a:off x="9264857" y="3318317"/>
            <a:ext cx="2893294" cy="830997"/>
          </a:xfrm>
          <a:prstGeom prst="rect">
            <a:avLst/>
          </a:prstGeom>
        </p:spPr>
        <p:txBody>
          <a:bodyPr wrap="square">
            <a:spAutoFit/>
          </a:bodyPr>
          <a:lstStyle/>
          <a:p>
            <a:pPr algn="ctr"/>
            <a:r>
              <a:rPr lang="fr-FR" sz="1200" dirty="0">
                <a:solidFill>
                  <a:srgbClr val="7030A0"/>
                </a:solidFill>
              </a:rPr>
              <a:t>Les tomates sont protégées des ravageurs grâce aux œillets d’inde</a:t>
            </a:r>
          </a:p>
          <a:p>
            <a:pPr algn="ctr"/>
            <a:r>
              <a:rPr lang="fr-FR" sz="1200" dirty="0">
                <a:solidFill>
                  <a:srgbClr val="7030A0"/>
                </a:solidFill>
                <a:hlinkClick r:id="rId6"/>
              </a:rPr>
              <a:t>http://potagerdurable.com/savez-vous-si-vos-legumes-sont-bien-associes</a:t>
            </a:r>
            <a:r>
              <a:rPr lang="fr-FR" sz="1200" dirty="0">
                <a:solidFill>
                  <a:srgbClr val="7030A0"/>
                </a:solidFill>
              </a:rPr>
              <a:t> </a:t>
            </a:r>
          </a:p>
        </p:txBody>
      </p:sp>
      <p:pic>
        <p:nvPicPr>
          <p:cNvPr id="16" name="Image 15">
            <a:extLst>
              <a:ext uri="{FF2B5EF4-FFF2-40B4-BE49-F238E27FC236}">
                <a16:creationId xmlns:a16="http://schemas.microsoft.com/office/drawing/2014/main" id="{BFCE19D6-D19F-4DD9-8DBF-C8B7FB6D3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6629" y="801348"/>
            <a:ext cx="1809750" cy="2524125"/>
          </a:xfrm>
          <a:prstGeom prst="rect">
            <a:avLst/>
          </a:prstGeom>
        </p:spPr>
      </p:pic>
      <p:sp>
        <p:nvSpPr>
          <p:cNvPr id="17" name="ZoneTexte 16">
            <a:extLst>
              <a:ext uri="{FF2B5EF4-FFF2-40B4-BE49-F238E27FC236}">
                <a16:creationId xmlns:a16="http://schemas.microsoft.com/office/drawing/2014/main" id="{A93B2A9C-B90E-4D63-860C-6E4E710923E5}"/>
              </a:ext>
            </a:extLst>
          </p:cNvPr>
          <p:cNvSpPr txBox="1"/>
          <p:nvPr/>
        </p:nvSpPr>
        <p:spPr>
          <a:xfrm>
            <a:off x="-7072" y="3563358"/>
            <a:ext cx="3382962" cy="830997"/>
          </a:xfrm>
          <a:prstGeom prst="rect">
            <a:avLst/>
          </a:prstGeom>
          <a:noFill/>
        </p:spPr>
        <p:txBody>
          <a:bodyPr wrap="square" rtlCol="0">
            <a:spAutoFit/>
          </a:bodyPr>
          <a:lstStyle/>
          <a:p>
            <a:pPr algn="ctr"/>
            <a:r>
              <a:rPr lang="fr-FR" sz="1200" dirty="0">
                <a:solidFill>
                  <a:srgbClr val="7030A0"/>
                </a:solidFill>
              </a:rPr>
              <a:t>Potager en permaculture pour un meilleur mélange des cultures perturbant le développement des ravageurs. Source : </a:t>
            </a:r>
            <a:r>
              <a:rPr lang="fr-FR" sz="1200" dirty="0">
                <a:solidFill>
                  <a:srgbClr val="7030A0"/>
                </a:solidFill>
                <a:hlinkClick r:id="rId8"/>
              </a:rPr>
              <a:t>http://jardinage.mr-bricolage.fr/les-plantes-et-les-fleurs-anti-insectes/</a:t>
            </a:r>
            <a:r>
              <a:rPr lang="fr-FR" sz="1200" dirty="0">
                <a:solidFill>
                  <a:srgbClr val="7030A0"/>
                </a:solidFill>
              </a:rPr>
              <a:t> </a:t>
            </a:r>
          </a:p>
        </p:txBody>
      </p:sp>
      <p:pic>
        <p:nvPicPr>
          <p:cNvPr id="19" name="Image 18">
            <a:extLst>
              <a:ext uri="{FF2B5EF4-FFF2-40B4-BE49-F238E27FC236}">
                <a16:creationId xmlns:a16="http://schemas.microsoft.com/office/drawing/2014/main" id="{67ECF58D-1CC6-47F0-B9B8-A907BF4377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524" y="1604977"/>
            <a:ext cx="2423441" cy="1979004"/>
          </a:xfrm>
          <a:prstGeom prst="rect">
            <a:avLst/>
          </a:prstGeom>
        </p:spPr>
      </p:pic>
      <p:sp>
        <p:nvSpPr>
          <p:cNvPr id="15" name="Espace réservé du numéro de diapositive 1">
            <a:extLst>
              <a:ext uri="{FF2B5EF4-FFF2-40B4-BE49-F238E27FC236}">
                <a16:creationId xmlns:a16="http://schemas.microsoft.com/office/drawing/2014/main" id="{458996E8-5407-487C-A94B-B5101B81235E}"/>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93</a:t>
            </a:fld>
            <a:endParaRPr lang="fr-FR" altLang="fr-FR" sz="1200">
              <a:solidFill>
                <a:srgbClr val="898989"/>
              </a:solidFill>
              <a:latin typeface="Times New Roman" panose="02020603050405020304" pitchFamily="18" charset="0"/>
            </a:endParaRPr>
          </a:p>
        </p:txBody>
      </p:sp>
      <p:sp>
        <p:nvSpPr>
          <p:cNvPr id="18" name="Rectangle 17">
            <a:extLst>
              <a:ext uri="{FF2B5EF4-FFF2-40B4-BE49-F238E27FC236}">
                <a16:creationId xmlns:a16="http://schemas.microsoft.com/office/drawing/2014/main" id="{D1976611-3FBF-48ED-9C41-4C46AAECA774}"/>
              </a:ext>
            </a:extLst>
          </p:cNvPr>
          <p:cNvSpPr/>
          <p:nvPr/>
        </p:nvSpPr>
        <p:spPr>
          <a:xfrm>
            <a:off x="3375890" y="1726115"/>
            <a:ext cx="4909457" cy="28004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Mûre/Framboise Melon Marjolaine Melon Aubergine Capucine</a:t>
            </a:r>
          </a:p>
        </p:txBody>
      </p:sp>
      <p:sp>
        <p:nvSpPr>
          <p:cNvPr id="20" name="Rectangle 19">
            <a:extLst>
              <a:ext uri="{FF2B5EF4-FFF2-40B4-BE49-F238E27FC236}">
                <a16:creationId xmlns:a16="http://schemas.microsoft.com/office/drawing/2014/main" id="{12D9AEBD-441F-4089-A314-DB272D82C934}"/>
              </a:ext>
            </a:extLst>
          </p:cNvPr>
          <p:cNvSpPr/>
          <p:nvPr/>
        </p:nvSpPr>
        <p:spPr>
          <a:xfrm>
            <a:off x="3375890" y="2020030"/>
            <a:ext cx="4909457" cy="2800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Fraise  Carotte  Sauge/Romarin  Fraise  Carotte  Engrais verts </a:t>
            </a:r>
          </a:p>
        </p:txBody>
      </p:sp>
      <p:sp>
        <p:nvSpPr>
          <p:cNvPr id="21" name="Rectangle 20">
            <a:extLst>
              <a:ext uri="{FF2B5EF4-FFF2-40B4-BE49-F238E27FC236}">
                <a16:creationId xmlns:a16="http://schemas.microsoft.com/office/drawing/2014/main" id="{3512D3DB-AA5B-4530-A7E4-0E304491C7D5}"/>
              </a:ext>
            </a:extLst>
          </p:cNvPr>
          <p:cNvSpPr/>
          <p:nvPr/>
        </p:nvSpPr>
        <p:spPr>
          <a:xfrm>
            <a:off x="3375890" y="2313945"/>
            <a:ext cx="4909457" cy="2800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Ail laitue Oignon Sarriette Fève Sarriette Marjolaine  Tournesol  </a:t>
            </a:r>
          </a:p>
        </p:txBody>
      </p:sp>
      <p:sp>
        <p:nvSpPr>
          <p:cNvPr id="22" name="Rectangle 21">
            <a:extLst>
              <a:ext uri="{FF2B5EF4-FFF2-40B4-BE49-F238E27FC236}">
                <a16:creationId xmlns:a16="http://schemas.microsoft.com/office/drawing/2014/main" id="{8B1079DB-0AFD-4B4E-8EA3-76F90DB80ED9}"/>
              </a:ext>
            </a:extLst>
          </p:cNvPr>
          <p:cNvSpPr/>
          <p:nvPr/>
        </p:nvSpPr>
        <p:spPr>
          <a:xfrm>
            <a:off x="3375890" y="2607860"/>
            <a:ext cx="4909457" cy="28004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Persil et basilic   Tomates    Menthe/Thym     Navet    Camomille</a:t>
            </a:r>
          </a:p>
        </p:txBody>
      </p:sp>
      <p:sp>
        <p:nvSpPr>
          <p:cNvPr id="23" name="ZoneTexte 22">
            <a:extLst>
              <a:ext uri="{FF2B5EF4-FFF2-40B4-BE49-F238E27FC236}">
                <a16:creationId xmlns:a16="http://schemas.microsoft.com/office/drawing/2014/main" id="{48A53BCA-74EA-4006-9A16-6B80D035B7BF}"/>
              </a:ext>
            </a:extLst>
          </p:cNvPr>
          <p:cNvSpPr txBox="1"/>
          <p:nvPr/>
        </p:nvSpPr>
        <p:spPr>
          <a:xfrm>
            <a:off x="5169485" y="1421314"/>
            <a:ext cx="930063" cy="307777"/>
          </a:xfrm>
          <a:prstGeom prst="rect">
            <a:avLst/>
          </a:prstGeom>
          <a:noFill/>
        </p:spPr>
        <p:txBody>
          <a:bodyPr wrap="none" rtlCol="0">
            <a:spAutoFit/>
          </a:bodyPr>
          <a:lstStyle/>
          <a:p>
            <a:pPr algn="ctr"/>
            <a:r>
              <a:rPr lang="fr-FR" sz="1400" dirty="0">
                <a:solidFill>
                  <a:srgbClr val="002060"/>
                </a:solidFill>
              </a:rPr>
              <a:t>1</a:t>
            </a:r>
            <a:r>
              <a:rPr lang="fr-FR" sz="1400" baseline="30000" dirty="0">
                <a:solidFill>
                  <a:srgbClr val="002060"/>
                </a:solidFill>
              </a:rPr>
              <a:t>ère</a:t>
            </a:r>
            <a:r>
              <a:rPr lang="fr-FR" sz="1400" dirty="0">
                <a:solidFill>
                  <a:srgbClr val="002060"/>
                </a:solidFill>
              </a:rPr>
              <a:t> année</a:t>
            </a:r>
          </a:p>
        </p:txBody>
      </p:sp>
      <p:sp>
        <p:nvSpPr>
          <p:cNvPr id="24" name="ZoneTexte 23">
            <a:extLst>
              <a:ext uri="{FF2B5EF4-FFF2-40B4-BE49-F238E27FC236}">
                <a16:creationId xmlns:a16="http://schemas.microsoft.com/office/drawing/2014/main" id="{8F278AE7-F3D4-44BA-82E6-252E175E7597}"/>
              </a:ext>
            </a:extLst>
          </p:cNvPr>
          <p:cNvSpPr txBox="1"/>
          <p:nvPr/>
        </p:nvSpPr>
        <p:spPr>
          <a:xfrm>
            <a:off x="5141432" y="3054171"/>
            <a:ext cx="986167" cy="307777"/>
          </a:xfrm>
          <a:prstGeom prst="rect">
            <a:avLst/>
          </a:prstGeom>
          <a:noFill/>
        </p:spPr>
        <p:txBody>
          <a:bodyPr wrap="none" rtlCol="0">
            <a:spAutoFit/>
          </a:bodyPr>
          <a:lstStyle/>
          <a:p>
            <a:pPr algn="ctr"/>
            <a:r>
              <a:rPr lang="fr-FR" sz="1400" dirty="0">
                <a:solidFill>
                  <a:srgbClr val="002060"/>
                </a:solidFill>
              </a:rPr>
              <a:t>2</a:t>
            </a:r>
            <a:r>
              <a:rPr lang="fr-FR" sz="1400" baseline="30000" dirty="0">
                <a:solidFill>
                  <a:srgbClr val="002060"/>
                </a:solidFill>
              </a:rPr>
              <a:t>ème</a:t>
            </a:r>
            <a:r>
              <a:rPr lang="fr-FR" sz="1400" dirty="0">
                <a:solidFill>
                  <a:srgbClr val="002060"/>
                </a:solidFill>
              </a:rPr>
              <a:t> année</a:t>
            </a:r>
          </a:p>
        </p:txBody>
      </p:sp>
      <p:sp>
        <p:nvSpPr>
          <p:cNvPr id="25" name="ZoneTexte 24">
            <a:extLst>
              <a:ext uri="{FF2B5EF4-FFF2-40B4-BE49-F238E27FC236}">
                <a16:creationId xmlns:a16="http://schemas.microsoft.com/office/drawing/2014/main" id="{B8B08045-1234-4247-9FA2-BDAC95531477}"/>
              </a:ext>
            </a:extLst>
          </p:cNvPr>
          <p:cNvSpPr txBox="1"/>
          <p:nvPr/>
        </p:nvSpPr>
        <p:spPr>
          <a:xfrm>
            <a:off x="5156660" y="4697914"/>
            <a:ext cx="955711" cy="307777"/>
          </a:xfrm>
          <a:prstGeom prst="rect">
            <a:avLst/>
          </a:prstGeom>
          <a:noFill/>
        </p:spPr>
        <p:txBody>
          <a:bodyPr wrap="none" rtlCol="0">
            <a:spAutoFit/>
          </a:bodyPr>
          <a:lstStyle/>
          <a:p>
            <a:pPr algn="ctr"/>
            <a:r>
              <a:rPr lang="fr-FR" sz="1400" baseline="30000" dirty="0">
                <a:solidFill>
                  <a:srgbClr val="002060"/>
                </a:solidFill>
              </a:rPr>
              <a:t>3ème</a:t>
            </a:r>
            <a:r>
              <a:rPr lang="fr-FR" sz="1400" dirty="0">
                <a:solidFill>
                  <a:srgbClr val="002060"/>
                </a:solidFill>
              </a:rPr>
              <a:t> année</a:t>
            </a:r>
          </a:p>
        </p:txBody>
      </p:sp>
      <p:sp>
        <p:nvSpPr>
          <p:cNvPr id="26" name="Rectangle 25">
            <a:extLst>
              <a:ext uri="{FF2B5EF4-FFF2-40B4-BE49-F238E27FC236}">
                <a16:creationId xmlns:a16="http://schemas.microsoft.com/office/drawing/2014/main" id="{F6C764F4-8886-4F50-8BD2-13A8B5EEB11F}"/>
              </a:ext>
            </a:extLst>
          </p:cNvPr>
          <p:cNvSpPr/>
          <p:nvPr/>
        </p:nvSpPr>
        <p:spPr>
          <a:xfrm>
            <a:off x="3375890" y="3372834"/>
            <a:ext cx="4909458" cy="28005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Mûre/Framboise Capucine Fève Sarriette </a:t>
            </a:r>
            <a:r>
              <a:rPr lang="fr-FR" sz="1400" dirty="0">
                <a:solidFill>
                  <a:srgbClr val="C00000"/>
                </a:solidFill>
              </a:rPr>
              <a:t>Haricot</a:t>
            </a:r>
            <a:r>
              <a:rPr lang="fr-FR" sz="1400" dirty="0">
                <a:solidFill>
                  <a:srgbClr val="002060"/>
                </a:solidFill>
              </a:rPr>
              <a:t> Aubergine </a:t>
            </a:r>
            <a:endParaRPr lang="fr-FR" sz="1400" dirty="0"/>
          </a:p>
        </p:txBody>
      </p:sp>
      <p:sp>
        <p:nvSpPr>
          <p:cNvPr id="27" name="Rectangle 26">
            <a:extLst>
              <a:ext uri="{FF2B5EF4-FFF2-40B4-BE49-F238E27FC236}">
                <a16:creationId xmlns:a16="http://schemas.microsoft.com/office/drawing/2014/main" id="{78D36AED-753A-4D08-B6AA-77F696E7D229}"/>
              </a:ext>
            </a:extLst>
          </p:cNvPr>
          <p:cNvSpPr/>
          <p:nvPr/>
        </p:nvSpPr>
        <p:spPr>
          <a:xfrm>
            <a:off x="3375890" y="3666749"/>
            <a:ext cx="4909458" cy="2800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Fraise  Tomate  Sarriette  Potiron  Herbe à chat  Pommes de terre </a:t>
            </a:r>
          </a:p>
        </p:txBody>
      </p:sp>
      <p:sp>
        <p:nvSpPr>
          <p:cNvPr id="28" name="Rectangle 27">
            <a:extLst>
              <a:ext uri="{FF2B5EF4-FFF2-40B4-BE49-F238E27FC236}">
                <a16:creationId xmlns:a16="http://schemas.microsoft.com/office/drawing/2014/main" id="{B78590A3-5653-4967-9AA2-D3EC07468791}"/>
              </a:ext>
            </a:extLst>
          </p:cNvPr>
          <p:cNvSpPr/>
          <p:nvPr/>
        </p:nvSpPr>
        <p:spPr>
          <a:xfrm>
            <a:off x="3375890" y="3960664"/>
            <a:ext cx="4909458" cy="2800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Laitue Radis Camomille Courgette Marjolaine </a:t>
            </a:r>
            <a:r>
              <a:rPr lang="fr-FR" sz="1400" dirty="0">
                <a:solidFill>
                  <a:srgbClr val="C00000"/>
                </a:solidFill>
              </a:rPr>
              <a:t>Melon</a:t>
            </a:r>
          </a:p>
        </p:txBody>
      </p:sp>
      <p:sp>
        <p:nvSpPr>
          <p:cNvPr id="29" name="Rectangle 28">
            <a:extLst>
              <a:ext uri="{FF2B5EF4-FFF2-40B4-BE49-F238E27FC236}">
                <a16:creationId xmlns:a16="http://schemas.microsoft.com/office/drawing/2014/main" id="{AC1FD8B8-679A-4B71-A969-6544617E32B0}"/>
              </a:ext>
            </a:extLst>
          </p:cNvPr>
          <p:cNvSpPr/>
          <p:nvPr/>
        </p:nvSpPr>
        <p:spPr>
          <a:xfrm>
            <a:off x="3375890" y="4254579"/>
            <a:ext cx="4909458" cy="28005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Carotte Thym/Romarin Tomate Camomille/Menthe  Engrais verts </a:t>
            </a:r>
          </a:p>
        </p:txBody>
      </p:sp>
      <p:sp>
        <p:nvSpPr>
          <p:cNvPr id="30" name="Rectangle 29">
            <a:extLst>
              <a:ext uri="{FF2B5EF4-FFF2-40B4-BE49-F238E27FC236}">
                <a16:creationId xmlns:a16="http://schemas.microsoft.com/office/drawing/2014/main" id="{1B9314C8-8E41-49CF-9A90-07D7C479D651}"/>
              </a:ext>
            </a:extLst>
          </p:cNvPr>
          <p:cNvSpPr/>
          <p:nvPr/>
        </p:nvSpPr>
        <p:spPr>
          <a:xfrm>
            <a:off x="3375890" y="5019555"/>
            <a:ext cx="4909458" cy="28005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Mûre/Framboise Haricot Sarriette Capucine </a:t>
            </a:r>
            <a:r>
              <a:rPr lang="fr-FR" sz="1400" dirty="0">
                <a:solidFill>
                  <a:srgbClr val="C00000"/>
                </a:solidFill>
              </a:rPr>
              <a:t>Menthe/</a:t>
            </a:r>
            <a:endParaRPr lang="fr-FR" sz="1400" dirty="0"/>
          </a:p>
        </p:txBody>
      </p:sp>
      <p:sp>
        <p:nvSpPr>
          <p:cNvPr id="31" name="Rectangle 30">
            <a:extLst>
              <a:ext uri="{FF2B5EF4-FFF2-40B4-BE49-F238E27FC236}">
                <a16:creationId xmlns:a16="http://schemas.microsoft.com/office/drawing/2014/main" id="{9DDF9425-2261-4729-8ACB-2EA2E62B1CD0}"/>
              </a:ext>
            </a:extLst>
          </p:cNvPr>
          <p:cNvSpPr/>
          <p:nvPr/>
        </p:nvSpPr>
        <p:spPr>
          <a:xfrm>
            <a:off x="3375890" y="5313470"/>
            <a:ext cx="4909458" cy="28005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Fraise Courgette Engrais verts Sauge Carotte </a:t>
            </a:r>
            <a:r>
              <a:rPr lang="fr-FR" sz="1400" dirty="0">
                <a:solidFill>
                  <a:srgbClr val="C00000"/>
                </a:solidFill>
              </a:rPr>
              <a:t>Betterave</a:t>
            </a:r>
            <a:r>
              <a:rPr lang="fr-FR" sz="1400" dirty="0">
                <a:solidFill>
                  <a:srgbClr val="002060"/>
                </a:solidFill>
              </a:rPr>
              <a:t> Radis</a:t>
            </a:r>
          </a:p>
        </p:txBody>
      </p:sp>
      <p:sp>
        <p:nvSpPr>
          <p:cNvPr id="32" name="Rectangle 31">
            <a:extLst>
              <a:ext uri="{FF2B5EF4-FFF2-40B4-BE49-F238E27FC236}">
                <a16:creationId xmlns:a16="http://schemas.microsoft.com/office/drawing/2014/main" id="{26F23FA4-FABE-4DA1-BFF5-3573D0A56C7B}"/>
              </a:ext>
            </a:extLst>
          </p:cNvPr>
          <p:cNvSpPr/>
          <p:nvPr/>
        </p:nvSpPr>
        <p:spPr>
          <a:xfrm>
            <a:off x="3375890" y="5607385"/>
            <a:ext cx="4909458" cy="2800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Aubergine  Menthe  Tomate  Persil et Basilic  Ail  Oignon Sarriette</a:t>
            </a:r>
          </a:p>
        </p:txBody>
      </p:sp>
      <p:sp>
        <p:nvSpPr>
          <p:cNvPr id="33" name="Rectangle 32">
            <a:extLst>
              <a:ext uri="{FF2B5EF4-FFF2-40B4-BE49-F238E27FC236}">
                <a16:creationId xmlns:a16="http://schemas.microsoft.com/office/drawing/2014/main" id="{90CB27EF-670E-4432-9033-9A2B48D206EB}"/>
              </a:ext>
            </a:extLst>
          </p:cNvPr>
          <p:cNvSpPr/>
          <p:nvPr/>
        </p:nvSpPr>
        <p:spPr>
          <a:xfrm>
            <a:off x="3375890" y="5901300"/>
            <a:ext cx="4909458" cy="28005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Poireau  Marjolaine  Laitue  Herbe à chat/Thym  Pomme de terre</a:t>
            </a:r>
          </a:p>
        </p:txBody>
      </p:sp>
    </p:spTree>
    <p:extLst>
      <p:ext uri="{BB962C8B-B14F-4D97-AF65-F5344CB8AC3E}">
        <p14:creationId xmlns:p14="http://schemas.microsoft.com/office/powerpoint/2010/main" val="32118031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18826F-1E05-496E-940B-2A4EA189CAAD}"/>
              </a:ext>
            </a:extLst>
          </p:cNvPr>
          <p:cNvSpPr/>
          <p:nvPr/>
        </p:nvSpPr>
        <p:spPr>
          <a:xfrm>
            <a:off x="139888" y="1161824"/>
            <a:ext cx="2638286" cy="369332"/>
          </a:xfrm>
          <a:prstGeom prst="rect">
            <a:avLst/>
          </a:prstGeom>
        </p:spPr>
        <p:txBody>
          <a:bodyPr wrap="none">
            <a:spAutoFit/>
          </a:bodyPr>
          <a:lstStyle/>
          <a:p>
            <a:pPr>
              <a:spcBef>
                <a:spcPct val="0"/>
              </a:spcBef>
              <a:buNone/>
            </a:pPr>
            <a:r>
              <a:rPr lang="fr-FR" altLang="fr-FR" b="1" dirty="0">
                <a:solidFill>
                  <a:srgbClr val="7030A0"/>
                </a:solidFill>
                <a:latin typeface="Arial" panose="020B0604020202020204" pitchFamily="34" charset="0"/>
                <a:cs typeface="Arial" panose="020B0604020202020204" pitchFamily="34" charset="0"/>
              </a:rPr>
              <a:t>5.18. Autres méthodes</a:t>
            </a:r>
            <a:endParaRPr lang="fr-FR" altLang="fr-FR" b="1" dirty="0">
              <a:solidFill>
                <a:srgbClr val="6600CC"/>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48D4C11F-F19D-42BB-BD5D-B4F7192C752A}"/>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1">
            <a:extLst>
              <a:ext uri="{FF2B5EF4-FFF2-40B4-BE49-F238E27FC236}">
                <a16:creationId xmlns:a16="http://schemas.microsoft.com/office/drawing/2014/main" id="{1B0A21AC-459E-4903-A0F1-51350360D14F}"/>
              </a:ext>
            </a:extLst>
          </p:cNvPr>
          <p:cNvSpPr>
            <a:spLocks noChangeArrowheads="1"/>
          </p:cNvSpPr>
          <p:nvPr/>
        </p:nvSpPr>
        <p:spPr bwMode="auto">
          <a:xfrm>
            <a:off x="139888" y="1531156"/>
            <a:ext cx="12052112"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700" dirty="0">
                <a:solidFill>
                  <a:srgbClr val="7030A0"/>
                </a:solidFill>
                <a:latin typeface="Arial" panose="020B0604020202020204" pitchFamily="34" charset="0"/>
              </a:rPr>
              <a:t>Les recettes de certaines jardiniers et agriculteurs dans le passé (suite à leurs observations et essais empiriques) :</a:t>
            </a:r>
          </a:p>
          <a:p>
            <a:pPr algn="just" eaLnBrk="1" hangingPunct="1">
              <a:spcBef>
                <a:spcPct val="0"/>
              </a:spcBef>
              <a:buFontTx/>
              <a:buNone/>
            </a:pPr>
            <a:r>
              <a:rPr lang="fr-FR" altLang="fr-FR" sz="1700" dirty="0">
                <a:solidFill>
                  <a:srgbClr val="7030A0"/>
                </a:solidFill>
                <a:latin typeface="Arial" panose="020B0604020202020204" pitchFamily="34" charset="0"/>
              </a:rPr>
              <a:t> </a:t>
            </a:r>
          </a:p>
          <a:p>
            <a:pPr algn="just" eaLnBrk="1" hangingPunct="1">
              <a:spcBef>
                <a:spcPct val="0"/>
              </a:spcBef>
            </a:pPr>
            <a:r>
              <a:rPr lang="fr-FR" altLang="fr-FR" sz="1700" b="1" dirty="0">
                <a:solidFill>
                  <a:srgbClr val="7030A0"/>
                </a:solidFill>
                <a:latin typeface="Arial" panose="020B0604020202020204" pitchFamily="34" charset="0"/>
              </a:rPr>
              <a:t>Utilisation de prédateurs et d’auxiliaires </a:t>
            </a:r>
            <a:r>
              <a:rPr lang="fr-FR" altLang="fr-FR" sz="1700" dirty="0">
                <a:solidFill>
                  <a:srgbClr val="7030A0"/>
                </a:solidFill>
                <a:latin typeface="Arial" panose="020B0604020202020204" pitchFamily="34" charset="0"/>
              </a:rPr>
              <a:t>(jardins, cultures, forêts)</a:t>
            </a:r>
          </a:p>
          <a:p>
            <a:pPr algn="just" eaLnBrk="1" hangingPunct="1">
              <a:spcBef>
                <a:spcPct val="0"/>
              </a:spcBef>
              <a:buFontTx/>
              <a:buNone/>
            </a:pPr>
            <a:r>
              <a:rPr lang="fr-FR" altLang="fr-FR" sz="1700" dirty="0">
                <a:solidFill>
                  <a:srgbClr val="7030A0"/>
                </a:solidFill>
                <a:latin typeface="Arial" panose="020B0604020202020204" pitchFamily="34" charset="0"/>
              </a:rPr>
              <a:t>ex : les araignées, les oiseaux, les hérissons (pour lutter contre les insectes) ; les coccinelles, la guêpe parasite (pour lutter contre les pucerons etc.); le hérisson (pour lutter contre les limaces etc.); …</a:t>
            </a:r>
          </a:p>
          <a:p>
            <a:pPr algn="just" eaLnBrk="1" hangingPunct="1">
              <a:spcBef>
                <a:spcPct val="0"/>
              </a:spcBef>
              <a:buFontTx/>
              <a:buNone/>
            </a:pPr>
            <a:endParaRPr lang="fr-FR" altLang="fr-FR" sz="1700" dirty="0">
              <a:solidFill>
                <a:srgbClr val="7030A0"/>
              </a:solidFill>
              <a:latin typeface="Arial" panose="020B0604020202020204" pitchFamily="34" charset="0"/>
            </a:endParaRPr>
          </a:p>
          <a:p>
            <a:pPr algn="just" eaLnBrk="1" hangingPunct="1">
              <a:spcBef>
                <a:spcPct val="0"/>
              </a:spcBef>
            </a:pPr>
            <a:r>
              <a:rPr lang="fr-FR" altLang="fr-FR" sz="1700" b="1" dirty="0">
                <a:solidFill>
                  <a:srgbClr val="7030A0"/>
                </a:solidFill>
                <a:latin typeface="Arial" panose="020B0604020202020204" pitchFamily="34" charset="0"/>
              </a:rPr>
              <a:t>Utilisation de substances naturelles ou d’objets courants </a:t>
            </a:r>
            <a:r>
              <a:rPr lang="fr-FR" altLang="fr-FR" sz="1700" dirty="0">
                <a:solidFill>
                  <a:srgbClr val="7030A0"/>
                </a:solidFill>
                <a:latin typeface="Arial" panose="020B0604020202020204" pitchFamily="34" charset="0"/>
              </a:rPr>
              <a:t>(jardins)</a:t>
            </a:r>
          </a:p>
          <a:p>
            <a:pPr algn="just" eaLnBrk="1" hangingPunct="1">
              <a:spcBef>
                <a:spcPct val="0"/>
              </a:spcBef>
              <a:buFontTx/>
              <a:buNone/>
            </a:pPr>
            <a:r>
              <a:rPr lang="fr-FR" altLang="fr-FR" sz="1700" dirty="0">
                <a:solidFill>
                  <a:srgbClr val="7030A0"/>
                </a:solidFill>
                <a:latin typeface="Arial" panose="020B0604020202020204" pitchFamily="34" charset="0"/>
              </a:rPr>
              <a:t>ex : la bière, les coquilles d’œufs (contre les limaces) ; le marc de café (contre les pucerons) ; la suie (contre les chenilles) ; …</a:t>
            </a:r>
          </a:p>
          <a:p>
            <a:pPr algn="just" eaLnBrk="1" hangingPunct="1">
              <a:spcBef>
                <a:spcPct val="0"/>
              </a:spcBef>
            </a:pPr>
            <a:r>
              <a:rPr lang="fr-FR" altLang="fr-FR" sz="1700" b="1" dirty="0">
                <a:solidFill>
                  <a:srgbClr val="7030A0"/>
                </a:solidFill>
                <a:latin typeface="Arial" panose="020B0604020202020204" pitchFamily="34" charset="0"/>
              </a:rPr>
              <a:t>Utilisation d’insecticides ou fongicides dits « bio » </a:t>
            </a:r>
            <a:r>
              <a:rPr lang="fr-FR" altLang="fr-FR" sz="1700" dirty="0">
                <a:solidFill>
                  <a:srgbClr val="7030A0"/>
                </a:solidFill>
                <a:latin typeface="Arial" panose="020B0604020202020204" pitchFamily="34" charset="0"/>
              </a:rPr>
              <a:t>(jardins)</a:t>
            </a:r>
          </a:p>
          <a:p>
            <a:pPr algn="just">
              <a:spcBef>
                <a:spcPct val="0"/>
              </a:spcBef>
              <a:buNone/>
            </a:pPr>
            <a:r>
              <a:rPr lang="fr-FR" altLang="fr-FR" sz="1700" dirty="0">
                <a:solidFill>
                  <a:srgbClr val="7030A0"/>
                </a:solidFill>
                <a:latin typeface="Arial" panose="020B0604020202020204" pitchFamily="34" charset="0"/>
              </a:rPr>
              <a:t>ex : l’ail, les orties (pour lutter contre les </a:t>
            </a:r>
            <a:r>
              <a:rPr lang="fr-FR" altLang="fr-FR" sz="1700" i="1" dirty="0">
                <a:solidFill>
                  <a:srgbClr val="7030A0"/>
                </a:solidFill>
                <a:latin typeface="Arial" panose="020B0604020202020204" pitchFamily="34" charset="0"/>
              </a:rPr>
              <a:t>acariens</a:t>
            </a:r>
            <a:r>
              <a:rPr lang="fr-FR" altLang="fr-FR" sz="1700" dirty="0">
                <a:solidFill>
                  <a:srgbClr val="7030A0"/>
                </a:solidFill>
                <a:latin typeface="Arial" panose="020B0604020202020204" pitchFamily="34" charset="0"/>
              </a:rPr>
              <a:t> et les </a:t>
            </a:r>
            <a:r>
              <a:rPr lang="fr-FR" altLang="fr-FR" sz="1700" i="1" dirty="0">
                <a:solidFill>
                  <a:srgbClr val="7030A0"/>
                </a:solidFill>
                <a:latin typeface="Arial" panose="020B0604020202020204" pitchFamily="34" charset="0"/>
              </a:rPr>
              <a:t>pucerons</a:t>
            </a:r>
            <a:r>
              <a:rPr lang="fr-FR" altLang="fr-FR" sz="1700" dirty="0">
                <a:solidFill>
                  <a:srgbClr val="7030A0"/>
                </a:solidFill>
                <a:latin typeface="Arial" panose="020B0604020202020204" pitchFamily="34" charset="0"/>
              </a:rPr>
              <a:t>) ; de la tanaisie broyée sur le sol, contre les limaces, absinthe (pour lutter contre </a:t>
            </a:r>
            <a:r>
              <a:rPr lang="fr-FR" altLang="fr-FR" sz="1700" i="1" dirty="0">
                <a:solidFill>
                  <a:srgbClr val="7030A0"/>
                </a:solidFill>
                <a:latin typeface="Arial" panose="020B0604020202020204" pitchFamily="34" charset="0"/>
              </a:rPr>
              <a:t>la rouille du groseillier</a:t>
            </a:r>
            <a:r>
              <a:rPr lang="fr-FR" altLang="fr-FR" sz="1700" dirty="0">
                <a:solidFill>
                  <a:srgbClr val="7030A0"/>
                </a:solidFill>
                <a:latin typeface="Arial" panose="020B0604020202020204" pitchFamily="34" charset="0"/>
              </a:rPr>
              <a:t>) ; la tanaisie (pour lutter contre la </a:t>
            </a:r>
            <a:r>
              <a:rPr lang="fr-FR" altLang="fr-FR" sz="1700" i="1" dirty="0">
                <a:solidFill>
                  <a:srgbClr val="7030A0"/>
                </a:solidFill>
                <a:latin typeface="Arial" panose="020B0604020202020204" pitchFamily="34" charset="0"/>
              </a:rPr>
              <a:t>mouche du chou</a:t>
            </a:r>
            <a:r>
              <a:rPr lang="fr-FR" altLang="fr-FR" sz="1700" dirty="0">
                <a:solidFill>
                  <a:srgbClr val="7030A0"/>
                </a:solidFill>
                <a:latin typeface="Arial" panose="020B0604020202020204" pitchFamily="34" charset="0"/>
              </a:rPr>
              <a:t>, les </a:t>
            </a:r>
            <a:r>
              <a:rPr lang="fr-FR" altLang="fr-FR" sz="1700" i="1" dirty="0">
                <a:solidFill>
                  <a:srgbClr val="7030A0"/>
                </a:solidFill>
                <a:latin typeface="Arial" panose="020B0604020202020204" pitchFamily="34" charset="0"/>
              </a:rPr>
              <a:t>acariens du fraisier et de la ronce, les fourmis et les pucerons</a:t>
            </a:r>
            <a:r>
              <a:rPr lang="fr-FR" altLang="fr-FR" sz="1700" dirty="0">
                <a:solidFill>
                  <a:srgbClr val="7030A0"/>
                </a:solidFill>
                <a:latin typeface="Arial" panose="020B0604020202020204" pitchFamily="34" charset="0"/>
              </a:rPr>
              <a:t>) ; Le purin de neem ou margousier (</a:t>
            </a:r>
            <a:r>
              <a:rPr lang="fr-FR" altLang="fr-FR" sz="1800" i="1" dirty="0" err="1">
                <a:solidFill>
                  <a:srgbClr val="7030A0"/>
                </a:solidFill>
                <a:latin typeface="Arial" panose="020B0604020202020204" pitchFamily="34" charset="0"/>
              </a:rPr>
              <a:t>Azadirachta</a:t>
            </a:r>
            <a:r>
              <a:rPr lang="fr-FR" altLang="fr-FR" sz="1800" i="1" dirty="0">
                <a:solidFill>
                  <a:srgbClr val="7030A0"/>
                </a:solidFill>
                <a:latin typeface="Arial" panose="020B0604020202020204" pitchFamily="34" charset="0"/>
              </a:rPr>
              <a:t> </a:t>
            </a:r>
            <a:r>
              <a:rPr lang="fr-FR" altLang="fr-FR" sz="1800" i="1" dirty="0" err="1">
                <a:solidFill>
                  <a:srgbClr val="7030A0"/>
                </a:solidFill>
                <a:latin typeface="Arial" panose="020B0604020202020204" pitchFamily="34" charset="0"/>
              </a:rPr>
              <a:t>indica</a:t>
            </a:r>
            <a:r>
              <a:rPr lang="fr-FR" altLang="fr-FR" sz="1700" dirty="0">
                <a:solidFill>
                  <a:srgbClr val="7030A0"/>
                </a:solidFill>
                <a:latin typeface="Arial" panose="020B0604020202020204" pitchFamily="34" charset="0"/>
              </a:rPr>
              <a:t>) pour repousser les criquets </a:t>
            </a:r>
            <a:r>
              <a:rPr lang="fr-FR" altLang="fr-FR" sz="1700" dirty="0" err="1">
                <a:solidFill>
                  <a:srgbClr val="7030A0"/>
                </a:solidFill>
                <a:latin typeface="Arial" panose="020B0604020202020204" pitchFamily="34" charset="0"/>
              </a:rPr>
              <a:t>pélerins</a:t>
            </a:r>
            <a:r>
              <a:rPr lang="fr-FR" altLang="fr-FR" sz="1700" dirty="0">
                <a:solidFill>
                  <a:srgbClr val="7030A0"/>
                </a:solidFill>
                <a:latin typeface="Arial" panose="020B0604020202020204" pitchFamily="34" charset="0"/>
              </a:rPr>
              <a:t>. </a:t>
            </a:r>
            <a:r>
              <a:rPr lang="fr-FR" sz="1700" dirty="0">
                <a:solidFill>
                  <a:srgbClr val="7030A0"/>
                </a:solidFill>
                <a:latin typeface="Arial" panose="020B0604020202020204" pitchFamily="34" charset="0"/>
                <a:cs typeface="Arial" panose="020B0604020202020204" pitchFamily="34" charset="0"/>
              </a:rPr>
              <a:t>Planter un peu partout au potager de l’ail, des oignons, de la ciboulette et du fenouil. Leur odeur éloigne les limaces et escargots. </a:t>
            </a:r>
            <a:endParaRPr lang="fr-FR" altLang="fr-FR" sz="1700" dirty="0">
              <a:solidFill>
                <a:srgbClr val="7030A0"/>
              </a:solidFill>
              <a:latin typeface="Arial" panose="020B0604020202020204" pitchFamily="34" charset="0"/>
              <a:cs typeface="Arial" panose="020B0604020202020204" pitchFamily="34" charset="0"/>
            </a:endParaRPr>
          </a:p>
          <a:p>
            <a:pPr algn="just" eaLnBrk="1" hangingPunct="1">
              <a:spcBef>
                <a:spcPct val="0"/>
              </a:spcBef>
              <a:buFontTx/>
              <a:buNone/>
            </a:pPr>
            <a:r>
              <a:rPr lang="fr-FR" altLang="fr-FR" sz="1700" dirty="0">
                <a:solidFill>
                  <a:srgbClr val="7030A0"/>
                </a:solidFill>
                <a:latin typeface="Arial" panose="020B0604020202020204" pitchFamily="34" charset="0"/>
              </a:rPr>
              <a:t>…</a:t>
            </a:r>
          </a:p>
          <a:p>
            <a:pPr algn="just" eaLnBrk="1" hangingPunct="1">
              <a:spcBef>
                <a:spcPct val="0"/>
              </a:spcBef>
              <a:buFontTx/>
              <a:buNone/>
            </a:pPr>
            <a:r>
              <a:rPr lang="fr-FR" altLang="fr-FR" sz="1700" dirty="0">
                <a:solidFill>
                  <a:srgbClr val="7030A0"/>
                </a:solidFill>
                <a:latin typeface="Arial" panose="020B0604020202020204" pitchFamily="34" charset="0"/>
              </a:rPr>
              <a:t>En ce qui concerne les cultures de grande dimension (« industrielles ») seule la 1</a:t>
            </a:r>
            <a:r>
              <a:rPr lang="fr-FR" altLang="fr-FR" sz="1700" baseline="30000" dirty="0">
                <a:solidFill>
                  <a:srgbClr val="7030A0"/>
                </a:solidFill>
                <a:latin typeface="Arial" panose="020B0604020202020204" pitchFamily="34" charset="0"/>
              </a:rPr>
              <a:t>ère</a:t>
            </a:r>
            <a:r>
              <a:rPr lang="fr-FR" altLang="fr-FR" sz="1700" dirty="0">
                <a:solidFill>
                  <a:srgbClr val="7030A0"/>
                </a:solidFill>
                <a:latin typeface="Arial" panose="020B0604020202020204" pitchFamily="34" charset="0"/>
              </a:rPr>
              <a:t> méthode de lutte serait applicable (?).  </a:t>
            </a:r>
          </a:p>
          <a:p>
            <a:pPr eaLnBrk="1" hangingPunct="1">
              <a:spcBef>
                <a:spcPct val="0"/>
              </a:spcBef>
              <a:buFontTx/>
              <a:buNone/>
            </a:pPr>
            <a:r>
              <a:rPr lang="fr-FR" altLang="fr-FR" sz="1200" dirty="0">
                <a:solidFill>
                  <a:srgbClr val="7030A0"/>
                </a:solidFill>
                <a:latin typeface="Arial" panose="020B0604020202020204" pitchFamily="34" charset="0"/>
              </a:rPr>
              <a:t>  </a:t>
            </a:r>
          </a:p>
          <a:p>
            <a:pPr eaLnBrk="1" hangingPunct="1">
              <a:spcBef>
                <a:spcPct val="0"/>
              </a:spcBef>
              <a:buFontTx/>
              <a:buNone/>
            </a:pPr>
            <a:r>
              <a:rPr lang="fr-FR" altLang="fr-FR" sz="1000" dirty="0">
                <a:solidFill>
                  <a:srgbClr val="7030A0"/>
                </a:solidFill>
                <a:latin typeface="Arial" panose="020B0604020202020204" pitchFamily="34" charset="0"/>
              </a:rPr>
              <a:t>Sources : a) PRATIQUES PHYTOSANITAIRES RESPECTUEUSES DE L’ENVIRONNEMENT : LA LUTTE BIOLOGIQUE, </a:t>
            </a:r>
            <a:r>
              <a:rPr lang="fr-FR" altLang="fr-FR" sz="1000" dirty="0">
                <a:solidFill>
                  <a:srgbClr val="7030A0"/>
                </a:solidFill>
                <a:latin typeface="Arial" panose="020B0604020202020204" pitchFamily="34" charset="0"/>
                <a:hlinkClick r:id="rId2"/>
              </a:rPr>
              <a:t>http://www.ulb.ac.be/inforsciences/qdjesera/coccinelle/lutte/lutte_bio_desc.pdf</a:t>
            </a:r>
            <a:r>
              <a:rPr lang="fr-FR" altLang="fr-FR" sz="1000" dirty="0">
                <a:solidFill>
                  <a:srgbClr val="7030A0"/>
                </a:solidFill>
                <a:latin typeface="Arial" panose="020B0604020202020204" pitchFamily="34" charset="0"/>
              </a:rPr>
              <a:t> </a:t>
            </a:r>
          </a:p>
          <a:p>
            <a:pPr>
              <a:spcBef>
                <a:spcPct val="0"/>
              </a:spcBef>
              <a:buNone/>
            </a:pPr>
            <a:r>
              <a:rPr lang="fr-FR" altLang="fr-FR" sz="1000" dirty="0">
                <a:solidFill>
                  <a:srgbClr val="7030A0"/>
                </a:solidFill>
                <a:latin typeface="Arial" panose="020B0604020202020204" pitchFamily="34" charset="0"/>
              </a:rPr>
              <a:t>b) </a:t>
            </a:r>
            <a:r>
              <a:rPr lang="fr-FR" altLang="fr-FR" sz="1000" dirty="0">
                <a:solidFill>
                  <a:srgbClr val="7030A0"/>
                </a:solidFill>
                <a:latin typeface="Arial" panose="020B0604020202020204" pitchFamily="34" charset="0"/>
                <a:hlinkClick r:id="rId3"/>
              </a:rPr>
              <a:t>https://monjardinpolitique.wordpress.com/category/technique-de-permaculture/</a:t>
            </a:r>
            <a:r>
              <a:rPr lang="fr-FR" altLang="fr-FR" sz="1000" dirty="0">
                <a:solidFill>
                  <a:srgbClr val="7030A0"/>
                </a:solidFill>
                <a:latin typeface="Arial" panose="020B0604020202020204" pitchFamily="34" charset="0"/>
              </a:rPr>
              <a:t> </a:t>
            </a:r>
          </a:p>
        </p:txBody>
      </p:sp>
      <p:sp>
        <p:nvSpPr>
          <p:cNvPr id="5" name="Rectangle 4">
            <a:extLst>
              <a:ext uri="{FF2B5EF4-FFF2-40B4-BE49-F238E27FC236}">
                <a16:creationId xmlns:a16="http://schemas.microsoft.com/office/drawing/2014/main" id="{937AC451-6C21-48A3-83E0-A47BFF7A3E56}"/>
              </a:ext>
            </a:extLst>
          </p:cNvPr>
          <p:cNvSpPr/>
          <p:nvPr/>
        </p:nvSpPr>
        <p:spPr>
          <a:xfrm>
            <a:off x="139888" y="792492"/>
            <a:ext cx="2993127"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5. </a:t>
            </a:r>
            <a:r>
              <a:rPr lang="fr-FR" altLang="fr-FR" b="1" u="sng" dirty="0">
                <a:solidFill>
                  <a:srgbClr val="7030A0"/>
                </a:solidFill>
                <a:latin typeface="Arial" panose="020B0604020202020204" pitchFamily="34" charset="0"/>
              </a:rPr>
              <a:t>Lutte biologique (suite)</a:t>
            </a:r>
            <a:endParaRPr lang="fr-FR" altLang="fr-FR" dirty="0">
              <a:solidFill>
                <a:srgbClr val="7030A0"/>
              </a:solidFill>
              <a:latin typeface="Arial" panose="020B0604020202020204" pitchFamily="34" charset="0"/>
            </a:endParaRPr>
          </a:p>
        </p:txBody>
      </p:sp>
      <p:sp>
        <p:nvSpPr>
          <p:cNvPr id="6" name="Espace réservé du numéro de diapositive 1">
            <a:extLst>
              <a:ext uri="{FF2B5EF4-FFF2-40B4-BE49-F238E27FC236}">
                <a16:creationId xmlns:a16="http://schemas.microsoft.com/office/drawing/2014/main" id="{01CB43A9-E2C5-4DAB-8415-C85442D32152}"/>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94</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0533120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7F522D-6523-4BF0-A1DA-99D2043D7E88}"/>
              </a:ext>
            </a:extLst>
          </p:cNvPr>
          <p:cNvSpPr/>
          <p:nvPr/>
        </p:nvSpPr>
        <p:spPr>
          <a:xfrm>
            <a:off x="139888" y="1161824"/>
            <a:ext cx="3394904" cy="369332"/>
          </a:xfrm>
          <a:prstGeom prst="rect">
            <a:avLst/>
          </a:prstGeom>
        </p:spPr>
        <p:txBody>
          <a:bodyPr wrap="none">
            <a:spAutoFit/>
          </a:bodyPr>
          <a:lstStyle/>
          <a:p>
            <a:pPr>
              <a:spcBef>
                <a:spcPct val="0"/>
              </a:spcBef>
              <a:buNone/>
            </a:pPr>
            <a:r>
              <a:rPr lang="fr-FR" altLang="fr-FR" b="1" dirty="0">
                <a:solidFill>
                  <a:srgbClr val="7030A0"/>
                </a:solidFill>
                <a:latin typeface="Arial" panose="020B0604020202020204" pitchFamily="34" charset="0"/>
                <a:cs typeface="Arial" panose="020B0604020202020204" pitchFamily="34" charset="0"/>
              </a:rPr>
              <a:t>5.18. Autres méthodes (suite)</a:t>
            </a:r>
            <a:endParaRPr lang="fr-FR" altLang="fr-FR" b="1" dirty="0">
              <a:solidFill>
                <a:srgbClr val="6600CC"/>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3FAD0230-C897-4CAD-9C7B-80B0EDF3064C}"/>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8113F94C-8FAE-46A5-A3E0-015DE9C6427C}"/>
              </a:ext>
            </a:extLst>
          </p:cNvPr>
          <p:cNvSpPr/>
          <p:nvPr/>
        </p:nvSpPr>
        <p:spPr>
          <a:xfrm>
            <a:off x="139888" y="792492"/>
            <a:ext cx="2993127"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5. </a:t>
            </a:r>
            <a:r>
              <a:rPr lang="fr-FR" altLang="fr-FR" b="1" u="sng" dirty="0">
                <a:solidFill>
                  <a:srgbClr val="7030A0"/>
                </a:solidFill>
                <a:latin typeface="Arial" panose="020B0604020202020204" pitchFamily="34" charset="0"/>
              </a:rPr>
              <a:t>Lutte biologique (suite)</a:t>
            </a:r>
            <a:endParaRPr lang="fr-FR" altLang="fr-FR" dirty="0">
              <a:solidFill>
                <a:srgbClr val="7030A0"/>
              </a:solidFill>
              <a:latin typeface="Arial" panose="020B0604020202020204" pitchFamily="34" charset="0"/>
            </a:endParaRPr>
          </a:p>
        </p:txBody>
      </p:sp>
      <p:sp>
        <p:nvSpPr>
          <p:cNvPr id="5" name="Rectangle 4">
            <a:extLst>
              <a:ext uri="{FF2B5EF4-FFF2-40B4-BE49-F238E27FC236}">
                <a16:creationId xmlns:a16="http://schemas.microsoft.com/office/drawing/2014/main" id="{1BA73030-AA8F-45CC-8192-6E7A06422D9C}"/>
              </a:ext>
            </a:extLst>
          </p:cNvPr>
          <p:cNvSpPr/>
          <p:nvPr/>
        </p:nvSpPr>
        <p:spPr>
          <a:xfrm>
            <a:off x="139888" y="1546930"/>
            <a:ext cx="11876404" cy="5201424"/>
          </a:xfrm>
          <a:prstGeom prst="rect">
            <a:avLst/>
          </a:prstGeom>
        </p:spPr>
        <p:txBody>
          <a:bodyPr wrap="square">
            <a:spAutoFit/>
          </a:bodyPr>
          <a:lstStyle/>
          <a:p>
            <a:pPr algn="just">
              <a:spcBef>
                <a:spcPct val="0"/>
              </a:spcBef>
            </a:pPr>
            <a:r>
              <a:rPr lang="fr-FR" altLang="fr-FR" b="1" dirty="0">
                <a:solidFill>
                  <a:srgbClr val="7030A0"/>
                </a:solidFill>
                <a:latin typeface="Arial" panose="020B0604020202020204" pitchFamily="34" charset="0"/>
              </a:rPr>
              <a:t>Autres solutions</a:t>
            </a:r>
            <a:r>
              <a:rPr lang="fr-FR" altLang="fr-FR" dirty="0">
                <a:solidFill>
                  <a:srgbClr val="7030A0"/>
                </a:solidFill>
                <a:latin typeface="Arial" panose="020B0604020202020204" pitchFamily="34" charset="0"/>
              </a:rPr>
              <a:t> </a:t>
            </a:r>
            <a:r>
              <a:rPr lang="fr-FR" altLang="fr-FR" b="1" dirty="0">
                <a:solidFill>
                  <a:srgbClr val="7030A0"/>
                </a:solidFill>
                <a:latin typeface="Arial" panose="020B0604020202020204" pitchFamily="34" charset="0"/>
              </a:rPr>
              <a:t>peu coûteuses pour les pays en voie de développement :</a:t>
            </a:r>
            <a:endParaRPr lang="fr-FR" altLang="fr-FR" dirty="0">
              <a:solidFill>
                <a:srgbClr val="7030A0"/>
              </a:solidFill>
              <a:latin typeface="Arial" panose="020B0604020202020204" pitchFamily="34" charset="0"/>
            </a:endParaRPr>
          </a:p>
          <a:p>
            <a:pPr algn="just">
              <a:spcBef>
                <a:spcPct val="0"/>
              </a:spcBef>
            </a:pPr>
            <a:endParaRPr lang="fr-FR" altLang="fr-FR" dirty="0">
              <a:solidFill>
                <a:srgbClr val="7030A0"/>
              </a:solidFill>
              <a:latin typeface="Arial" panose="020B0604020202020204" pitchFamily="34" charset="0"/>
            </a:endParaRPr>
          </a:p>
          <a:p>
            <a:pPr algn="just">
              <a:spcBef>
                <a:spcPct val="0"/>
              </a:spcBef>
            </a:pPr>
            <a:r>
              <a:rPr lang="fr-FR" altLang="fr-FR" dirty="0">
                <a:solidFill>
                  <a:srgbClr val="7030A0"/>
                </a:solidFill>
                <a:latin typeface="Arial" panose="020B0604020202020204" pitchFamily="34" charset="0"/>
              </a:rPr>
              <a:t>- la fumigation du maïs stocké éloigne les charançons ou "</a:t>
            </a:r>
            <a:r>
              <a:rPr lang="fr-FR" altLang="fr-FR" dirty="0" err="1">
                <a:solidFill>
                  <a:srgbClr val="7030A0"/>
                </a:solidFill>
                <a:latin typeface="Arial" panose="020B0604020202020204" pitchFamily="34" charset="0"/>
              </a:rPr>
              <a:t>fositra</a:t>
            </a:r>
            <a:r>
              <a:rPr lang="fr-FR" altLang="fr-FR" dirty="0">
                <a:solidFill>
                  <a:srgbClr val="7030A0"/>
                </a:solidFill>
                <a:latin typeface="Arial" panose="020B0604020202020204" pitchFamily="34" charset="0"/>
              </a:rPr>
              <a:t>". </a:t>
            </a:r>
          </a:p>
          <a:p>
            <a:pPr algn="just">
              <a:spcBef>
                <a:spcPct val="0"/>
              </a:spcBef>
            </a:pPr>
            <a:r>
              <a:rPr lang="fr-FR" altLang="fr-FR" dirty="0">
                <a:solidFill>
                  <a:srgbClr val="7030A0"/>
                </a:solidFill>
                <a:latin typeface="Arial" panose="020B0604020202020204" pitchFamily="34" charset="0"/>
              </a:rPr>
              <a:t>- le piment </a:t>
            </a:r>
            <a:r>
              <a:rPr lang="fr-FR" altLang="fr-FR" i="1" dirty="0" err="1">
                <a:solidFill>
                  <a:srgbClr val="7030A0"/>
                </a:solidFill>
                <a:latin typeface="Arial" panose="020B0604020202020204" pitchFamily="34" charset="0"/>
              </a:rPr>
              <a:t>Capsicum</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frutescens</a:t>
            </a:r>
            <a:r>
              <a:rPr lang="fr-FR" altLang="fr-FR" dirty="0">
                <a:solidFill>
                  <a:srgbClr val="7030A0"/>
                </a:solidFill>
                <a:latin typeface="Arial" panose="020B0604020202020204" pitchFamily="34" charset="0"/>
              </a:rPr>
              <a:t> Will. (SOLANACEAE), ou "</a:t>
            </a:r>
            <a:r>
              <a:rPr lang="fr-FR" altLang="fr-FR" dirty="0" err="1">
                <a:solidFill>
                  <a:srgbClr val="7030A0"/>
                </a:solidFill>
                <a:latin typeface="Arial" panose="020B0604020202020204" pitchFamily="34" charset="0"/>
              </a:rPr>
              <a:t>pilipily</a:t>
            </a:r>
            <a:r>
              <a:rPr lang="fr-FR" altLang="fr-FR" dirty="0">
                <a:solidFill>
                  <a:srgbClr val="7030A0"/>
                </a:solidFill>
                <a:latin typeface="Arial" panose="020B0604020202020204" pitchFamily="34" charset="0"/>
              </a:rPr>
              <a:t>", protège le stock de riz blanc contre le développement des larves d'insectes.</a:t>
            </a:r>
          </a:p>
          <a:p>
            <a:pPr algn="just">
              <a:spcBef>
                <a:spcPct val="0"/>
              </a:spcBef>
              <a:buFontTx/>
              <a:buChar char="-"/>
            </a:pPr>
            <a:r>
              <a:rPr lang="fr-FR" altLang="fr-FR" dirty="0">
                <a:solidFill>
                  <a:srgbClr val="7030A0"/>
                </a:solidFill>
                <a:latin typeface="Arial" panose="020B0604020202020204" pitchFamily="34" charset="0"/>
              </a:rPr>
              <a:t>la fronde de la fougère aigle, </a:t>
            </a:r>
            <a:r>
              <a:rPr lang="fr-FR" altLang="fr-FR" i="1" dirty="0" err="1">
                <a:solidFill>
                  <a:srgbClr val="7030A0"/>
                </a:solidFill>
                <a:latin typeface="Arial" panose="020B0604020202020204" pitchFamily="34" charset="0"/>
              </a:rPr>
              <a:t>Pteridium</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aquilinum</a:t>
            </a:r>
            <a:r>
              <a:rPr lang="fr-FR" altLang="fr-FR" i="1" dirty="0">
                <a:solidFill>
                  <a:srgbClr val="7030A0"/>
                </a:solidFill>
                <a:latin typeface="Arial" panose="020B0604020202020204" pitchFamily="34" charset="0"/>
              </a:rPr>
              <a:t> </a:t>
            </a:r>
            <a:r>
              <a:rPr lang="fr-FR" altLang="fr-FR" dirty="0">
                <a:solidFill>
                  <a:srgbClr val="7030A0"/>
                </a:solidFill>
                <a:latin typeface="Arial" panose="020B0604020202020204" pitchFamily="34" charset="0"/>
              </a:rPr>
              <a:t>(L.) Kuhn, ou "</a:t>
            </a:r>
            <a:r>
              <a:rPr lang="fr-FR" altLang="fr-FR" dirty="0" err="1">
                <a:solidFill>
                  <a:srgbClr val="7030A0"/>
                </a:solidFill>
                <a:latin typeface="Arial" panose="020B0604020202020204" pitchFamily="34" charset="0"/>
              </a:rPr>
              <a:t>apanga</a:t>
            </a:r>
            <a:r>
              <a:rPr lang="fr-FR" altLang="fr-FR" dirty="0">
                <a:solidFill>
                  <a:srgbClr val="7030A0"/>
                </a:solidFill>
                <a:latin typeface="Arial" panose="020B0604020202020204" pitchFamily="34" charset="0"/>
              </a:rPr>
              <a:t>", combinée avec la bouse de zébus sont utilisées pour boucher les trous de rat noir et de la souris, une pratique adoptée pour protéger les greniers à riz contre le ravage des rongeurs.</a:t>
            </a:r>
          </a:p>
          <a:p>
            <a:pPr algn="just">
              <a:spcBef>
                <a:spcPct val="0"/>
              </a:spcBef>
            </a:pPr>
            <a:r>
              <a:rPr lang="fr-FR" altLang="fr-FR" dirty="0">
                <a:solidFill>
                  <a:srgbClr val="7030A0"/>
                </a:solidFill>
                <a:latin typeface="Arial" panose="020B0604020202020204" pitchFamily="34" charset="0"/>
              </a:rPr>
              <a:t>- la feuille de </a:t>
            </a:r>
            <a:r>
              <a:rPr lang="fr-FR" altLang="fr-FR" i="1" dirty="0" err="1">
                <a:solidFill>
                  <a:srgbClr val="7030A0"/>
                </a:solidFill>
                <a:latin typeface="Arial" panose="020B0604020202020204" pitchFamily="34" charset="0"/>
              </a:rPr>
              <a:t>Phellolophium</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madagascariensis</a:t>
            </a:r>
            <a:r>
              <a:rPr lang="fr-FR" altLang="fr-FR" dirty="0">
                <a:solidFill>
                  <a:srgbClr val="7030A0"/>
                </a:solidFill>
                <a:latin typeface="Arial" panose="020B0604020202020204" pitchFamily="34" charset="0"/>
              </a:rPr>
              <a:t> Baker (APIACEAE), ou "</a:t>
            </a:r>
            <a:r>
              <a:rPr lang="fr-FR" altLang="fr-FR" dirty="0" err="1">
                <a:solidFill>
                  <a:srgbClr val="7030A0"/>
                </a:solidFill>
                <a:latin typeface="Arial" panose="020B0604020202020204" pitchFamily="34" charset="0"/>
              </a:rPr>
              <a:t>tangina</a:t>
            </a:r>
            <a:r>
              <a:rPr lang="fr-FR" altLang="fr-FR" dirty="0">
                <a:solidFill>
                  <a:srgbClr val="7030A0"/>
                </a:solidFill>
                <a:latin typeface="Arial" panose="020B0604020202020204" pitchFamily="34" charset="0"/>
              </a:rPr>
              <a:t>", est utilisée par les riziculteurs de </a:t>
            </a:r>
            <a:r>
              <a:rPr lang="fr-FR" altLang="fr-FR" dirty="0" err="1">
                <a:solidFill>
                  <a:srgbClr val="7030A0"/>
                </a:solidFill>
                <a:latin typeface="Arial" panose="020B0604020202020204" pitchFamily="34" charset="0"/>
              </a:rPr>
              <a:t>Mahasoabe</a:t>
            </a:r>
            <a:r>
              <a:rPr lang="fr-FR" altLang="fr-FR" dirty="0">
                <a:solidFill>
                  <a:srgbClr val="7030A0"/>
                </a:solidFill>
                <a:latin typeface="Arial" panose="020B0604020202020204" pitchFamily="34" charset="0"/>
              </a:rPr>
              <a:t> /Haute-</a:t>
            </a:r>
            <a:r>
              <a:rPr lang="fr-FR" altLang="fr-FR" dirty="0" err="1">
                <a:solidFill>
                  <a:srgbClr val="7030A0"/>
                </a:solidFill>
                <a:latin typeface="Arial" panose="020B0604020202020204" pitchFamily="34" charset="0"/>
              </a:rPr>
              <a:t>Matsiatra</a:t>
            </a:r>
            <a:r>
              <a:rPr lang="fr-FR" altLang="fr-FR" dirty="0">
                <a:solidFill>
                  <a:srgbClr val="7030A0"/>
                </a:solidFill>
                <a:latin typeface="Arial" panose="020B0604020202020204" pitchFamily="34" charset="0"/>
              </a:rPr>
              <a:t>, pour boucher les galeries des écrevisses ou "</a:t>
            </a:r>
            <a:r>
              <a:rPr lang="fr-FR" altLang="fr-FR" dirty="0" err="1">
                <a:solidFill>
                  <a:srgbClr val="7030A0"/>
                </a:solidFill>
                <a:latin typeface="Arial" panose="020B0604020202020204" pitchFamily="34" charset="0"/>
              </a:rPr>
              <a:t>orana</a:t>
            </a:r>
            <a:r>
              <a:rPr lang="fr-FR" altLang="fr-FR"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Astacoides</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betsileoensis</a:t>
            </a:r>
            <a:r>
              <a:rPr lang="fr-FR" altLang="fr-FR" dirty="0">
                <a:solidFill>
                  <a:srgbClr val="7030A0"/>
                </a:solidFill>
                <a:latin typeface="Arial" panose="020B0604020202020204" pitchFamily="34" charset="0"/>
              </a:rPr>
              <a:t>) et les trous des crabes d'eau douce ou "</a:t>
            </a:r>
            <a:r>
              <a:rPr lang="fr-FR" altLang="fr-FR" dirty="0" err="1">
                <a:solidFill>
                  <a:srgbClr val="7030A0"/>
                </a:solidFill>
                <a:latin typeface="Arial" panose="020B0604020202020204" pitchFamily="34" charset="0"/>
              </a:rPr>
              <a:t>foza</a:t>
            </a:r>
            <a:r>
              <a:rPr lang="fr-FR" altLang="fr-FR"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Hydrothelphusa</a:t>
            </a:r>
            <a:r>
              <a:rPr lang="fr-FR" altLang="fr-FR" i="1" dirty="0">
                <a:solidFill>
                  <a:srgbClr val="7030A0"/>
                </a:solidFill>
                <a:latin typeface="Arial" panose="020B0604020202020204" pitchFamily="34" charset="0"/>
              </a:rPr>
              <a:t> </a:t>
            </a:r>
            <a:r>
              <a:rPr lang="fr-FR" altLang="fr-FR" i="1" dirty="0" err="1">
                <a:solidFill>
                  <a:srgbClr val="7030A0"/>
                </a:solidFill>
                <a:latin typeface="Arial" panose="020B0604020202020204" pitchFamily="34" charset="0"/>
              </a:rPr>
              <a:t>madagascariensis</a:t>
            </a:r>
            <a:r>
              <a:rPr lang="fr-FR" altLang="fr-FR" dirty="0">
                <a:solidFill>
                  <a:srgbClr val="7030A0"/>
                </a:solidFill>
                <a:latin typeface="Arial" panose="020B0604020202020204" pitchFamily="34" charset="0"/>
              </a:rPr>
              <a:t>) ; ces animaux s’installent dans les rizières en creusant des galeries sous les diguettes, et cela entraîne des fuites d'eau non favorables à l’irrigation, la feuille de "</a:t>
            </a:r>
            <a:r>
              <a:rPr lang="fr-FR" altLang="fr-FR" dirty="0" err="1">
                <a:solidFill>
                  <a:srgbClr val="7030A0"/>
                </a:solidFill>
                <a:latin typeface="Arial" panose="020B0604020202020204" pitchFamily="34" charset="0"/>
              </a:rPr>
              <a:t>tangina</a:t>
            </a:r>
            <a:r>
              <a:rPr lang="fr-FR" altLang="fr-FR" dirty="0">
                <a:solidFill>
                  <a:srgbClr val="7030A0"/>
                </a:solidFill>
                <a:latin typeface="Arial" panose="020B0604020202020204" pitchFamily="34" charset="0"/>
              </a:rPr>
              <a:t>" est très efficace pour éloigner ces Crustacées.</a:t>
            </a:r>
          </a:p>
          <a:p>
            <a:pPr>
              <a:spcBef>
                <a:spcPct val="0"/>
              </a:spcBef>
            </a:pPr>
            <a:endParaRPr lang="fr-FR" altLang="fr-FR" sz="1400" dirty="0">
              <a:solidFill>
                <a:srgbClr val="7030A0"/>
              </a:solidFill>
              <a:latin typeface="Arial" panose="020B0604020202020204" pitchFamily="34" charset="0"/>
            </a:endParaRPr>
          </a:p>
          <a:p>
            <a:pPr>
              <a:spcBef>
                <a:spcPct val="0"/>
              </a:spcBef>
            </a:pPr>
            <a:r>
              <a:rPr lang="fr-FR" altLang="fr-FR" sz="1200" u="sng" dirty="0">
                <a:solidFill>
                  <a:srgbClr val="7030A0"/>
                </a:solidFill>
                <a:latin typeface="Arial" panose="020B0604020202020204" pitchFamily="34" charset="0"/>
              </a:rPr>
              <a:t>Référence</a:t>
            </a:r>
            <a:r>
              <a:rPr lang="fr-FR" altLang="fr-FR" sz="1200" dirty="0">
                <a:solidFill>
                  <a:srgbClr val="7030A0"/>
                </a:solidFill>
                <a:latin typeface="Arial" panose="020B0604020202020204" pitchFamily="34" charset="0"/>
              </a:rPr>
              <a:t> :</a:t>
            </a:r>
          </a:p>
          <a:p>
            <a:pPr algn="just">
              <a:spcBef>
                <a:spcPct val="0"/>
              </a:spcBef>
            </a:pPr>
            <a:r>
              <a:rPr lang="fr-FR" altLang="fr-FR" sz="1200" dirty="0">
                <a:solidFill>
                  <a:srgbClr val="7030A0"/>
                </a:solidFill>
                <a:latin typeface="Arial" panose="020B0604020202020204" pitchFamily="34" charset="0"/>
              </a:rPr>
              <a:t>AUMEERUDY, Y., et PINGLO, F., 1987. - </a:t>
            </a:r>
            <a:r>
              <a:rPr lang="fr-FR" altLang="fr-FR" sz="1200" dirty="0" err="1">
                <a:solidFill>
                  <a:srgbClr val="7030A0"/>
                </a:solidFill>
                <a:latin typeface="Arial" panose="020B0604020202020204" pitchFamily="34" charset="0"/>
              </a:rPr>
              <a:t>Phytopratiques</a:t>
            </a:r>
            <a:r>
              <a:rPr lang="fr-FR" altLang="fr-FR" sz="1200" dirty="0">
                <a:solidFill>
                  <a:srgbClr val="7030A0"/>
                </a:solidFill>
                <a:latin typeface="Arial" panose="020B0604020202020204" pitchFamily="34" charset="0"/>
              </a:rPr>
              <a:t> pour les régions tropicales. - UNESCO – MAB ; Laboratoire de Botanique, USTL, Montpellier/ France, 112 p.</a:t>
            </a:r>
          </a:p>
          <a:p>
            <a:pPr algn="just">
              <a:spcBef>
                <a:spcPct val="0"/>
              </a:spcBef>
            </a:pPr>
            <a:r>
              <a:rPr lang="fr-FR" altLang="fr-FR" sz="1200" dirty="0">
                <a:solidFill>
                  <a:srgbClr val="7030A0"/>
                </a:solidFill>
                <a:latin typeface="Arial" panose="020B0604020202020204" pitchFamily="34" charset="0"/>
              </a:rPr>
              <a:t>GBEHI, C., 1995. - Agriculture durable : quelle place accorder aux savoirs endogènes ? - In : Nature -Info, n° 005 ; Trimestriel d'Information, Avril - juin, PGRN/ Benin , Cotonou, 3 : 10-12.</a:t>
            </a:r>
          </a:p>
          <a:p>
            <a:pPr algn="just">
              <a:spcBef>
                <a:spcPct val="0"/>
              </a:spcBef>
            </a:pPr>
            <a:r>
              <a:rPr lang="fr-FR" altLang="fr-FR" sz="1200" dirty="0">
                <a:solidFill>
                  <a:srgbClr val="7030A0"/>
                </a:solidFill>
                <a:latin typeface="Arial" panose="020B0604020202020204" pitchFamily="34" charset="0"/>
              </a:rPr>
              <a:t>RANDRIANJAFY, Z. J. N., 2000.- Technique biologique pour la protection des berges de cours d'eau de la région de Mahajanga/ Madagascar. Bulletin du Réseau Erosion n°20 ; Vol. 2 ; Colloque international sur l'homme et l'érosion, Yaoundé 9-19 décembre 1999, GTZ, IRD/ GCES, Montpellier/ France, Pp 157 - 164.</a:t>
            </a:r>
          </a:p>
          <a:p>
            <a:pPr>
              <a:spcBef>
                <a:spcPct val="0"/>
              </a:spcBef>
            </a:pPr>
            <a:r>
              <a:rPr lang="fr-FR" altLang="fr-FR" sz="1200" dirty="0">
                <a:solidFill>
                  <a:srgbClr val="7030A0"/>
                </a:solidFill>
                <a:latin typeface="Arial" panose="020B0604020202020204" pitchFamily="34" charset="0"/>
              </a:rPr>
              <a:t>Source : </a:t>
            </a:r>
            <a:r>
              <a:rPr lang="fr-FR" altLang="fr-FR" sz="1200" dirty="0">
                <a:solidFill>
                  <a:srgbClr val="7030A0"/>
                </a:solidFill>
                <a:latin typeface="Arial" panose="020B0604020202020204" pitchFamily="34" charset="0"/>
                <a:hlinkClick r:id="rId2"/>
              </a:rPr>
              <a:t>http://www.tanisiaina.com/PHYTOPRATIQUE_A_MADAGASCAR.htm</a:t>
            </a:r>
            <a:r>
              <a:rPr lang="fr-FR" altLang="fr-FR" sz="1200" dirty="0">
                <a:solidFill>
                  <a:srgbClr val="7030A0"/>
                </a:solidFill>
                <a:latin typeface="Arial" panose="020B0604020202020204" pitchFamily="34" charset="0"/>
              </a:rPr>
              <a:t> </a:t>
            </a:r>
            <a:endParaRPr lang="fr-FR" sz="1200" dirty="0"/>
          </a:p>
        </p:txBody>
      </p:sp>
      <p:sp>
        <p:nvSpPr>
          <p:cNvPr id="6" name="Espace réservé du numéro de diapositive 1">
            <a:extLst>
              <a:ext uri="{FF2B5EF4-FFF2-40B4-BE49-F238E27FC236}">
                <a16:creationId xmlns:a16="http://schemas.microsoft.com/office/drawing/2014/main" id="{780A4572-4F88-44B2-B3BA-014B508C1BC0}"/>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95</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6342164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F7370F-EC5C-4E0F-9CCB-3AEF823E8ABA}"/>
              </a:ext>
            </a:extLst>
          </p:cNvPr>
          <p:cNvSpPr/>
          <p:nvPr/>
        </p:nvSpPr>
        <p:spPr>
          <a:xfrm>
            <a:off x="139888" y="1132785"/>
            <a:ext cx="3394904" cy="369332"/>
          </a:xfrm>
          <a:prstGeom prst="rect">
            <a:avLst/>
          </a:prstGeom>
        </p:spPr>
        <p:txBody>
          <a:bodyPr wrap="none">
            <a:spAutoFit/>
          </a:bodyPr>
          <a:lstStyle/>
          <a:p>
            <a:pPr>
              <a:spcBef>
                <a:spcPct val="0"/>
              </a:spcBef>
              <a:buNone/>
            </a:pPr>
            <a:r>
              <a:rPr lang="fr-FR" altLang="fr-FR" b="1" dirty="0">
                <a:solidFill>
                  <a:srgbClr val="7030A0"/>
                </a:solidFill>
                <a:latin typeface="Arial" panose="020B0604020202020204" pitchFamily="34" charset="0"/>
                <a:cs typeface="Arial" panose="020B0604020202020204" pitchFamily="34" charset="0"/>
              </a:rPr>
              <a:t>5.18. Autres méthodes (suite)</a:t>
            </a:r>
            <a:endParaRPr lang="fr-FR" altLang="fr-FR" b="1" dirty="0">
              <a:solidFill>
                <a:srgbClr val="6600CC"/>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88073A82-FE0E-41E0-B29B-71E94D149C19}"/>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06895BC9-1C83-4E53-AF00-6D9D391AA814}"/>
              </a:ext>
            </a:extLst>
          </p:cNvPr>
          <p:cNvSpPr/>
          <p:nvPr/>
        </p:nvSpPr>
        <p:spPr>
          <a:xfrm>
            <a:off x="139888" y="792492"/>
            <a:ext cx="2993127"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5. </a:t>
            </a:r>
            <a:r>
              <a:rPr lang="fr-FR" altLang="fr-FR" b="1" u="sng" dirty="0">
                <a:solidFill>
                  <a:srgbClr val="7030A0"/>
                </a:solidFill>
                <a:latin typeface="Arial" panose="020B0604020202020204" pitchFamily="34" charset="0"/>
              </a:rPr>
              <a:t>Lutte biologique (suite)</a:t>
            </a:r>
            <a:endParaRPr lang="fr-FR" altLang="fr-FR" dirty="0">
              <a:solidFill>
                <a:srgbClr val="7030A0"/>
              </a:solidFill>
              <a:latin typeface="Arial" panose="020B0604020202020204" pitchFamily="34" charset="0"/>
            </a:endParaRPr>
          </a:p>
        </p:txBody>
      </p:sp>
      <p:sp>
        <p:nvSpPr>
          <p:cNvPr id="6" name="Rectangle 3">
            <a:extLst>
              <a:ext uri="{FF2B5EF4-FFF2-40B4-BE49-F238E27FC236}">
                <a16:creationId xmlns:a16="http://schemas.microsoft.com/office/drawing/2014/main" id="{775E710D-650B-4EE7-A8CB-39D67E2B3AC4}"/>
              </a:ext>
            </a:extLst>
          </p:cNvPr>
          <p:cNvSpPr>
            <a:spLocks noChangeArrowheads="1"/>
          </p:cNvSpPr>
          <p:nvPr/>
        </p:nvSpPr>
        <p:spPr bwMode="auto">
          <a:xfrm>
            <a:off x="139888" y="1556227"/>
            <a:ext cx="979039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600" dirty="0">
                <a:solidFill>
                  <a:srgbClr val="7030A0"/>
                </a:solidFill>
                <a:latin typeface="Arial" panose="020B0604020202020204" pitchFamily="34" charset="0"/>
              </a:rPr>
              <a:t> </a:t>
            </a:r>
            <a:r>
              <a:rPr lang="fr-FR" altLang="fr-FR" sz="1700" dirty="0">
                <a:solidFill>
                  <a:srgbClr val="7030A0"/>
                </a:solidFill>
                <a:latin typeface="Arial" panose="020B0604020202020204" pitchFamily="34" charset="0"/>
              </a:rPr>
              <a:t>Lâcher </a:t>
            </a:r>
            <a:r>
              <a:rPr lang="fr-FR" altLang="fr-FR" sz="1700" dirty="0" err="1">
                <a:solidFill>
                  <a:srgbClr val="7030A0"/>
                </a:solidFill>
                <a:latin typeface="Arial" panose="020B0604020202020204" pitchFamily="34" charset="0"/>
              </a:rPr>
              <a:t>inondatifs</a:t>
            </a:r>
            <a:r>
              <a:rPr lang="fr-FR" altLang="fr-FR" sz="1700" dirty="0">
                <a:solidFill>
                  <a:srgbClr val="7030A0"/>
                </a:solidFill>
                <a:latin typeface="Arial" panose="020B0604020202020204" pitchFamily="34" charset="0"/>
              </a:rPr>
              <a:t> de </a:t>
            </a:r>
            <a:r>
              <a:rPr lang="fr-FR" altLang="fr-FR" sz="1700" i="1" dirty="0">
                <a:solidFill>
                  <a:srgbClr val="7030A0"/>
                </a:solidFill>
                <a:latin typeface="Arial" panose="020B0604020202020204" pitchFamily="34" charset="0"/>
              </a:rPr>
              <a:t>Trichogramme </a:t>
            </a:r>
            <a:r>
              <a:rPr lang="fr-FR" altLang="fr-FR" sz="1700" i="1" dirty="0" err="1">
                <a:solidFill>
                  <a:srgbClr val="7030A0"/>
                </a:solidFill>
                <a:latin typeface="Arial" panose="020B0604020202020204" pitchFamily="34" charset="0"/>
              </a:rPr>
              <a:t>Trichogramma</a:t>
            </a:r>
            <a:r>
              <a:rPr lang="fr-FR" altLang="fr-FR" sz="1700" i="1" dirty="0">
                <a:solidFill>
                  <a:srgbClr val="7030A0"/>
                </a:solidFill>
                <a:latin typeface="Arial" panose="020B0604020202020204" pitchFamily="34" charset="0"/>
              </a:rPr>
              <a:t> </a:t>
            </a:r>
            <a:r>
              <a:rPr lang="fr-FR" altLang="fr-FR" sz="1700" i="1" dirty="0" err="1">
                <a:solidFill>
                  <a:srgbClr val="7030A0"/>
                </a:solidFill>
                <a:latin typeface="Arial" panose="020B0604020202020204" pitchFamily="34" charset="0"/>
              </a:rPr>
              <a:t>australicum</a:t>
            </a:r>
            <a:r>
              <a:rPr lang="fr-FR" altLang="fr-FR" sz="1700" i="1" dirty="0">
                <a:solidFill>
                  <a:srgbClr val="7030A0"/>
                </a:solidFill>
                <a:latin typeface="Arial" panose="020B0604020202020204" pitchFamily="34" charset="0"/>
              </a:rPr>
              <a:t> </a:t>
            </a:r>
            <a:r>
              <a:rPr lang="fr-FR" altLang="fr-FR" sz="1700" dirty="0" err="1">
                <a:solidFill>
                  <a:srgbClr val="7030A0"/>
                </a:solidFill>
                <a:latin typeface="Arial" panose="020B0604020202020204" pitchFamily="34" charset="0"/>
              </a:rPr>
              <a:t>Gir</a:t>
            </a:r>
            <a:r>
              <a:rPr lang="fr-FR" altLang="fr-FR" sz="1700" i="1" dirty="0">
                <a:solidFill>
                  <a:srgbClr val="7030A0"/>
                </a:solidFill>
                <a:latin typeface="Arial" panose="020B0604020202020204" pitchFamily="34" charset="0"/>
              </a:rPr>
              <a:t> ou </a:t>
            </a:r>
            <a:r>
              <a:rPr lang="fr-FR" altLang="fr-FR" sz="1700" i="1" dirty="0" err="1">
                <a:solidFill>
                  <a:srgbClr val="7030A0"/>
                </a:solidFill>
                <a:latin typeface="Arial" panose="020B0604020202020204" pitchFamily="34" charset="0"/>
              </a:rPr>
              <a:t>Trichogramma</a:t>
            </a:r>
            <a:r>
              <a:rPr lang="fr-FR" altLang="fr-FR" sz="1700" i="1" dirty="0">
                <a:solidFill>
                  <a:srgbClr val="7030A0"/>
                </a:solidFill>
                <a:latin typeface="Arial" panose="020B0604020202020204" pitchFamily="34" charset="0"/>
              </a:rPr>
              <a:t> </a:t>
            </a:r>
            <a:r>
              <a:rPr lang="fr-FR" altLang="fr-FR" sz="1700" i="1" dirty="0" err="1">
                <a:solidFill>
                  <a:srgbClr val="7030A0"/>
                </a:solidFill>
                <a:latin typeface="Arial" panose="020B0604020202020204" pitchFamily="34" charset="0"/>
              </a:rPr>
              <a:t>fasciatum</a:t>
            </a:r>
            <a:r>
              <a:rPr lang="fr-FR" altLang="fr-FR" sz="1700" i="1" dirty="0">
                <a:solidFill>
                  <a:srgbClr val="7030A0"/>
                </a:solidFill>
                <a:latin typeface="Arial" panose="020B0604020202020204" pitchFamily="34" charset="0"/>
              </a:rPr>
              <a:t> </a:t>
            </a:r>
            <a:r>
              <a:rPr lang="fr-FR" altLang="fr-FR" sz="1700" dirty="0">
                <a:solidFill>
                  <a:srgbClr val="7030A0"/>
                </a:solidFill>
                <a:latin typeface="Arial" panose="020B0604020202020204" pitchFamily="34" charset="0"/>
              </a:rPr>
              <a:t>pour lutter contre les </a:t>
            </a:r>
            <a:r>
              <a:rPr lang="fr-FR" altLang="fr-FR" sz="1700" dirty="0">
                <a:solidFill>
                  <a:srgbClr val="FF0000"/>
                </a:solidFill>
                <a:latin typeface="Arial" panose="020B0604020202020204" pitchFamily="34" charset="0"/>
              </a:rPr>
              <a:t>foreurs de la canne à sucre </a:t>
            </a:r>
            <a:r>
              <a:rPr lang="fr-FR" altLang="fr-FR" sz="1700" dirty="0">
                <a:solidFill>
                  <a:srgbClr val="7030A0"/>
                </a:solidFill>
                <a:latin typeface="Arial" panose="020B0604020202020204" pitchFamily="34" charset="0"/>
              </a:rPr>
              <a:t>(envisagé dans les années 50, par les autorités coloniales. Voir le document « </a:t>
            </a:r>
            <a:r>
              <a:rPr lang="fr-FR" altLang="fr-FR" sz="1700" i="1" dirty="0">
                <a:solidFill>
                  <a:srgbClr val="7030A0"/>
                </a:solidFill>
                <a:latin typeface="Arial" panose="020B0604020202020204" pitchFamily="34" charset="0"/>
              </a:rPr>
              <a:t>La lutte biologique à Madagascar</a:t>
            </a:r>
            <a:r>
              <a:rPr lang="fr-FR" altLang="fr-FR" sz="1700" dirty="0">
                <a:solidFill>
                  <a:srgbClr val="7030A0"/>
                </a:solidFill>
                <a:latin typeface="Arial" panose="020B0604020202020204" pitchFamily="34" charset="0"/>
              </a:rPr>
              <a:t> », J. </a:t>
            </a:r>
            <a:r>
              <a:rPr lang="fr-FR" altLang="fr-FR" sz="1700" dirty="0" err="1">
                <a:solidFill>
                  <a:srgbClr val="7030A0"/>
                </a:solidFill>
                <a:latin typeface="Arial" panose="020B0604020202020204" pitchFamily="34" charset="0"/>
              </a:rPr>
              <a:t>Brenière</a:t>
            </a:r>
            <a:r>
              <a:rPr lang="fr-FR" altLang="fr-FR" sz="1700" dirty="0">
                <a:solidFill>
                  <a:srgbClr val="7030A0"/>
                </a:solidFill>
                <a:latin typeface="Arial" panose="020B0604020202020204" pitchFamily="34" charset="0"/>
              </a:rPr>
              <a:t>, 1961).</a:t>
            </a:r>
          </a:p>
          <a:p>
            <a:pPr algn="just" eaLnBrk="1" hangingPunct="1">
              <a:spcBef>
                <a:spcPct val="0"/>
              </a:spcBef>
            </a:pPr>
            <a:r>
              <a:rPr lang="fr-FR" altLang="fr-FR" sz="1700" dirty="0">
                <a:solidFill>
                  <a:srgbClr val="7030A0"/>
                </a:solidFill>
                <a:latin typeface="Arial" panose="020B0604020202020204" pitchFamily="34" charset="0"/>
              </a:rPr>
              <a:t> Contre le </a:t>
            </a:r>
            <a:r>
              <a:rPr lang="fr-FR" altLang="fr-FR" sz="1700" b="1" dirty="0">
                <a:solidFill>
                  <a:srgbClr val="FF0000"/>
                </a:solidFill>
                <a:latin typeface="Arial" panose="020B0604020202020204" pitchFamily="34" charset="0"/>
              </a:rPr>
              <a:t>criquet pèlerin </a:t>
            </a:r>
            <a:r>
              <a:rPr lang="fr-FR" altLang="fr-FR" sz="1700" dirty="0">
                <a:solidFill>
                  <a:srgbClr val="7030A0"/>
                </a:solidFill>
                <a:latin typeface="Arial" panose="020B0604020202020204" pitchFamily="34" charset="0"/>
              </a:rPr>
              <a:t>(</a:t>
            </a:r>
            <a:r>
              <a:rPr lang="fr-FR" altLang="fr-FR" sz="1700" i="1" dirty="0" err="1">
                <a:solidFill>
                  <a:srgbClr val="7030A0"/>
                </a:solidFill>
                <a:latin typeface="Arial" panose="020B0604020202020204" pitchFamily="34" charset="0"/>
              </a:rPr>
              <a:t>Schistocerca</a:t>
            </a:r>
            <a:r>
              <a:rPr lang="fr-FR" altLang="fr-FR" sz="1700" i="1" dirty="0">
                <a:solidFill>
                  <a:srgbClr val="7030A0"/>
                </a:solidFill>
                <a:latin typeface="Arial" panose="020B0604020202020204" pitchFamily="34" charset="0"/>
              </a:rPr>
              <a:t> </a:t>
            </a:r>
            <a:r>
              <a:rPr lang="fr-FR" altLang="fr-FR" sz="1700" i="1" dirty="0" err="1">
                <a:solidFill>
                  <a:srgbClr val="7030A0"/>
                </a:solidFill>
                <a:latin typeface="Arial" panose="020B0604020202020204" pitchFamily="34" charset="0"/>
              </a:rPr>
              <a:t>gregaria</a:t>
            </a:r>
            <a:r>
              <a:rPr lang="fr-FR" altLang="fr-FR" sz="1700" dirty="0">
                <a:solidFill>
                  <a:srgbClr val="7030A0"/>
                </a:solidFill>
                <a:latin typeface="Arial" panose="020B0604020202020204" pitchFamily="34" charset="0"/>
              </a:rPr>
              <a:t>) (°) :</a:t>
            </a:r>
          </a:p>
          <a:p>
            <a:pPr algn="just" eaLnBrk="1" hangingPunct="1">
              <a:spcBef>
                <a:spcPct val="0"/>
              </a:spcBef>
            </a:pPr>
            <a:r>
              <a:rPr lang="fr-FR" altLang="fr-FR" sz="1700" dirty="0">
                <a:solidFill>
                  <a:srgbClr val="7030A0"/>
                </a:solidFill>
                <a:latin typeface="Arial" panose="020B0604020202020204" pitchFamily="34" charset="0"/>
              </a:rPr>
              <a:t> </a:t>
            </a:r>
            <a:r>
              <a:rPr lang="fr-FR" altLang="fr-FR" sz="1700" b="1" dirty="0">
                <a:solidFill>
                  <a:srgbClr val="7030A0"/>
                </a:solidFill>
                <a:latin typeface="Arial" panose="020B0604020202020204" pitchFamily="34" charset="0"/>
              </a:rPr>
              <a:t>Green Muscle </a:t>
            </a:r>
            <a:r>
              <a:rPr lang="fr-FR" altLang="fr-FR" sz="1700" dirty="0">
                <a:solidFill>
                  <a:srgbClr val="7030A0"/>
                </a:solidFill>
                <a:latin typeface="Arial" panose="020B0604020202020204" pitchFamily="34" charset="0"/>
              </a:rPr>
              <a:t>®, un </a:t>
            </a:r>
            <a:r>
              <a:rPr lang="fr-FR" altLang="fr-FR" sz="1700" i="1" dirty="0">
                <a:solidFill>
                  <a:srgbClr val="7030A0"/>
                </a:solidFill>
                <a:latin typeface="Arial" panose="020B0604020202020204" pitchFamily="34" charset="0"/>
              </a:rPr>
              <a:t>biopesticide</a:t>
            </a:r>
            <a:r>
              <a:rPr lang="fr-FR" altLang="fr-FR" sz="1700" dirty="0">
                <a:solidFill>
                  <a:srgbClr val="7030A0"/>
                </a:solidFill>
                <a:latin typeface="Arial" panose="020B0604020202020204" pitchFamily="34" charset="0"/>
              </a:rPr>
              <a:t> fabriqué en Afrique du Sud, utilise les spores du champignon naturel </a:t>
            </a:r>
            <a:r>
              <a:rPr lang="fr-FR" altLang="fr-FR" sz="1700" i="1" dirty="0" err="1">
                <a:solidFill>
                  <a:srgbClr val="7030A0"/>
                </a:solidFill>
                <a:latin typeface="Arial" panose="020B0604020202020204" pitchFamily="34" charset="0"/>
              </a:rPr>
              <a:t>Metarhizium</a:t>
            </a:r>
            <a:r>
              <a:rPr lang="fr-FR" altLang="fr-FR" sz="1700" i="1" dirty="0">
                <a:solidFill>
                  <a:srgbClr val="7030A0"/>
                </a:solidFill>
                <a:latin typeface="Arial" panose="020B0604020202020204" pitchFamily="34" charset="0"/>
              </a:rPr>
              <a:t> </a:t>
            </a:r>
            <a:r>
              <a:rPr lang="fr-FR" altLang="fr-FR" sz="1700" i="1" dirty="0" err="1">
                <a:solidFill>
                  <a:srgbClr val="7030A0"/>
                </a:solidFill>
                <a:latin typeface="Arial" panose="020B0604020202020204" pitchFamily="34" charset="0"/>
              </a:rPr>
              <a:t>anisopliae</a:t>
            </a:r>
            <a:r>
              <a:rPr lang="fr-FR" altLang="fr-FR" sz="1700" dirty="0">
                <a:solidFill>
                  <a:srgbClr val="7030A0"/>
                </a:solidFill>
                <a:latin typeface="Arial" panose="020B0604020202020204" pitchFamily="34" charset="0"/>
              </a:rPr>
              <a:t> var</a:t>
            </a:r>
            <a:r>
              <a:rPr lang="fr-FR" altLang="fr-FR" sz="1700" i="1" dirty="0">
                <a:solidFill>
                  <a:srgbClr val="7030A0"/>
                </a:solidFill>
                <a:latin typeface="Arial" panose="020B0604020202020204" pitchFamily="34" charset="0"/>
              </a:rPr>
              <a:t> </a:t>
            </a:r>
            <a:r>
              <a:rPr lang="fr-FR" altLang="fr-FR" sz="1700" i="1" dirty="0" err="1">
                <a:solidFill>
                  <a:srgbClr val="7030A0"/>
                </a:solidFill>
                <a:latin typeface="Arial" panose="020B0604020202020204" pitchFamily="34" charset="0"/>
              </a:rPr>
              <a:t>acridum</a:t>
            </a:r>
            <a:r>
              <a:rPr lang="fr-FR" altLang="fr-FR" sz="1700" dirty="0">
                <a:solidFill>
                  <a:srgbClr val="7030A0"/>
                </a:solidFill>
                <a:latin typeface="Arial" panose="020B0604020202020204" pitchFamily="34" charset="0"/>
              </a:rPr>
              <a:t>  pour forer à travers les exosquelettes des criquets et détruire leurs tissus de l’intérieur. Létal sur les criquets, le champignon est inoffensif sur d’autres formes de vie.</a:t>
            </a:r>
          </a:p>
          <a:p>
            <a:pPr algn="just" eaLnBrk="1" hangingPunct="1">
              <a:spcBef>
                <a:spcPct val="0"/>
              </a:spcBef>
            </a:pPr>
            <a:r>
              <a:rPr lang="fr-FR" altLang="fr-FR" sz="1700" dirty="0">
                <a:solidFill>
                  <a:srgbClr val="7030A0"/>
                </a:solidFill>
                <a:latin typeface="Arial" panose="020B0604020202020204" pitchFamily="34" charset="0"/>
              </a:rPr>
              <a:t> une catégorie de produits à base d’hormones, connue sous le terme </a:t>
            </a:r>
            <a:r>
              <a:rPr lang="fr-FR" altLang="fr-FR" sz="1700" i="1" dirty="0">
                <a:solidFill>
                  <a:srgbClr val="7030A0"/>
                </a:solidFill>
                <a:latin typeface="Arial" panose="020B0604020202020204" pitchFamily="34" charset="0"/>
              </a:rPr>
              <a:t>de régulateurs de croissance des insectes (ou IGR). </a:t>
            </a:r>
            <a:r>
              <a:rPr lang="fr-FR" altLang="fr-FR" sz="1700" dirty="0">
                <a:solidFill>
                  <a:srgbClr val="7030A0"/>
                </a:solidFill>
                <a:latin typeface="Arial" panose="020B0604020202020204" pitchFamily="34" charset="0"/>
              </a:rPr>
              <a:t>Ceux-ci bloquent la capacité des larves de muer correctement. Ils n’ont aucun effet toxique direct sur les vertébrés.</a:t>
            </a:r>
          </a:p>
          <a:p>
            <a:pPr algn="just" eaLnBrk="1" hangingPunct="1">
              <a:spcBef>
                <a:spcPct val="0"/>
              </a:spcBef>
            </a:pPr>
            <a:r>
              <a:rPr lang="fr-FR" altLang="fr-FR" sz="1700" dirty="0">
                <a:solidFill>
                  <a:srgbClr val="7030A0"/>
                </a:solidFill>
                <a:latin typeface="Arial" panose="020B0604020202020204" pitchFamily="34" charset="0"/>
              </a:rPr>
              <a:t>Les IGR restent efficaces après plusieurs semaines d’application et sont souvent utilisés dans les traitements dits «en barrière». Cette méthode prévoit l’application d’étroites bandes du produit, perpendiculaires à la direction des légions de larves en marche. </a:t>
            </a:r>
          </a:p>
          <a:p>
            <a:pPr algn="just" eaLnBrk="1" hangingPunct="1">
              <a:spcBef>
                <a:spcPct val="0"/>
              </a:spcBef>
            </a:pPr>
            <a:r>
              <a:rPr lang="fr-FR" altLang="fr-FR" sz="1700" dirty="0">
                <a:solidFill>
                  <a:srgbClr val="7030A0"/>
                </a:solidFill>
                <a:latin typeface="Arial" panose="020B0604020202020204" pitchFamily="34" charset="0"/>
              </a:rPr>
              <a:t>Comme pour </a:t>
            </a:r>
            <a:r>
              <a:rPr lang="fr-FR" altLang="fr-FR" sz="1700" b="1" dirty="0">
                <a:solidFill>
                  <a:srgbClr val="7030A0"/>
                </a:solidFill>
                <a:latin typeface="Arial" panose="020B0604020202020204" pitchFamily="34" charset="0"/>
              </a:rPr>
              <a:t>Green Muscle</a:t>
            </a:r>
            <a:r>
              <a:rPr lang="fr-FR" altLang="fr-FR" sz="1700" dirty="0">
                <a:solidFill>
                  <a:srgbClr val="7030A0"/>
                </a:solidFill>
                <a:latin typeface="Arial" panose="020B0604020202020204" pitchFamily="34" charset="0"/>
              </a:rPr>
              <a:t>®, les </a:t>
            </a:r>
            <a:r>
              <a:rPr lang="fr-FR" altLang="fr-FR" sz="1700" b="1" dirty="0">
                <a:solidFill>
                  <a:srgbClr val="7030A0"/>
                </a:solidFill>
                <a:latin typeface="Arial" panose="020B0604020202020204" pitchFamily="34" charset="0"/>
              </a:rPr>
              <a:t>IGR</a:t>
            </a:r>
            <a:r>
              <a:rPr lang="fr-FR" altLang="fr-FR" sz="1700" dirty="0">
                <a:solidFill>
                  <a:srgbClr val="7030A0"/>
                </a:solidFill>
                <a:latin typeface="Arial" panose="020B0604020202020204" pitchFamily="34" charset="0"/>
              </a:rPr>
              <a:t> doivent être ciblés sur les acridiens à un stade précoce de leur existence, avant qu’ils puissent voler. Cela requiert un niveau avancé de surveillance et de renseignements pour s’assurer que les concentrations de criquets sont éliminées à un stade précoce. </a:t>
            </a:r>
          </a:p>
        </p:txBody>
      </p:sp>
      <p:pic>
        <p:nvPicPr>
          <p:cNvPr id="7" name="Image 4" descr="Trichogramma_australicum.jpg">
            <a:extLst>
              <a:ext uri="{FF2B5EF4-FFF2-40B4-BE49-F238E27FC236}">
                <a16:creationId xmlns:a16="http://schemas.microsoft.com/office/drawing/2014/main" id="{7D3F4042-0B07-4EC8-AE24-E20E33B7FA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61803" y="2804945"/>
            <a:ext cx="1009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5">
            <a:extLst>
              <a:ext uri="{FF2B5EF4-FFF2-40B4-BE49-F238E27FC236}">
                <a16:creationId xmlns:a16="http://schemas.microsoft.com/office/drawing/2014/main" id="{C8CBE05E-680D-41A8-9630-ABBBBCD347DD}"/>
              </a:ext>
            </a:extLst>
          </p:cNvPr>
          <p:cNvSpPr txBox="1">
            <a:spLocks noChangeArrowheads="1"/>
          </p:cNvSpPr>
          <p:nvPr/>
        </p:nvSpPr>
        <p:spPr bwMode="auto">
          <a:xfrm>
            <a:off x="9930280" y="3408156"/>
            <a:ext cx="2225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dirty="0" err="1">
                <a:solidFill>
                  <a:srgbClr val="7030A0"/>
                </a:solidFill>
                <a:latin typeface="Arial" panose="020B0604020202020204" pitchFamily="34" charset="0"/>
              </a:rPr>
              <a:t>Trichogramma</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australicum</a:t>
            </a:r>
            <a:r>
              <a:rPr lang="fr-FR" altLang="fr-FR" sz="1200" i="1" dirty="0">
                <a:solidFill>
                  <a:srgbClr val="7030A0"/>
                </a:solidFill>
                <a:latin typeface="Arial" panose="020B0604020202020204" pitchFamily="34" charset="0"/>
              </a:rPr>
              <a:t> (+)</a:t>
            </a:r>
            <a:endParaRPr lang="fr-FR" altLang="fr-FR" sz="1200" dirty="0">
              <a:latin typeface="Arial" panose="020B0604020202020204" pitchFamily="34" charset="0"/>
            </a:endParaRPr>
          </a:p>
        </p:txBody>
      </p:sp>
      <p:sp>
        <p:nvSpPr>
          <p:cNvPr id="9" name="ZoneTexte 6">
            <a:extLst>
              <a:ext uri="{FF2B5EF4-FFF2-40B4-BE49-F238E27FC236}">
                <a16:creationId xmlns:a16="http://schemas.microsoft.com/office/drawing/2014/main" id="{EF2180A7-6BE3-4378-9E97-0DE69F70FEA6}"/>
              </a:ext>
            </a:extLst>
          </p:cNvPr>
          <p:cNvSpPr txBox="1">
            <a:spLocks noChangeArrowheads="1"/>
          </p:cNvSpPr>
          <p:nvPr/>
        </p:nvSpPr>
        <p:spPr bwMode="auto">
          <a:xfrm>
            <a:off x="10068534" y="1972184"/>
            <a:ext cx="1830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dirty="0" err="1">
                <a:solidFill>
                  <a:srgbClr val="7030A0"/>
                </a:solidFill>
                <a:latin typeface="Arial" panose="020B0604020202020204" pitchFamily="34" charset="0"/>
              </a:rPr>
              <a:t>Trichogramma</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fasciatu</a:t>
            </a:r>
            <a:r>
              <a:rPr lang="fr-FR" altLang="fr-FR" sz="900" i="1" dirty="0" err="1">
                <a:solidFill>
                  <a:srgbClr val="7030A0"/>
                </a:solidFill>
                <a:latin typeface="Arial" panose="020B0604020202020204" pitchFamily="34" charset="0"/>
              </a:rPr>
              <a:t>m</a:t>
            </a:r>
            <a:endParaRPr lang="fr-FR" altLang="fr-FR" sz="900" dirty="0">
              <a:latin typeface="Arial" panose="020B0604020202020204" pitchFamily="34" charset="0"/>
            </a:endParaRPr>
          </a:p>
        </p:txBody>
      </p:sp>
      <p:pic>
        <p:nvPicPr>
          <p:cNvPr id="10" name="Image 7" descr="Trichogramma_fasciatum_sx.jpg">
            <a:extLst>
              <a:ext uri="{FF2B5EF4-FFF2-40B4-BE49-F238E27FC236}">
                <a16:creationId xmlns:a16="http://schemas.microsoft.com/office/drawing/2014/main" id="{302E7854-2E3C-4E12-B075-A302C56F32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14203" y="1073492"/>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a:extLst>
              <a:ext uri="{FF2B5EF4-FFF2-40B4-BE49-F238E27FC236}">
                <a16:creationId xmlns:a16="http://schemas.microsoft.com/office/drawing/2014/main" id="{E547AA34-9FFB-4D79-9A07-E445F41515F8}"/>
              </a:ext>
            </a:extLst>
          </p:cNvPr>
          <p:cNvSpPr>
            <a:spLocks noChangeArrowheads="1"/>
          </p:cNvSpPr>
          <p:nvPr/>
        </p:nvSpPr>
        <p:spPr bwMode="auto">
          <a:xfrm>
            <a:off x="1794109" y="6088485"/>
            <a:ext cx="78894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 Source : International Rice </a:t>
            </a:r>
            <a:r>
              <a:rPr lang="fr-FR" altLang="fr-FR" sz="1200" dirty="0" err="1">
                <a:solidFill>
                  <a:srgbClr val="7030A0"/>
                </a:solidFill>
                <a:latin typeface="Arial" panose="020B0604020202020204" pitchFamily="34" charset="0"/>
              </a:rPr>
              <a:t>Research</a:t>
            </a:r>
            <a:r>
              <a:rPr lang="fr-FR" altLang="fr-FR" sz="1200" dirty="0">
                <a:solidFill>
                  <a:srgbClr val="7030A0"/>
                </a:solidFill>
                <a:latin typeface="Arial" panose="020B0604020202020204" pitchFamily="34" charset="0"/>
              </a:rPr>
              <a:t> Institute (IRRI), </a:t>
            </a:r>
            <a:r>
              <a:rPr lang="fr-FR" altLang="fr-FR" sz="1200" dirty="0">
                <a:solidFill>
                  <a:srgbClr val="7030A0"/>
                </a:solidFill>
                <a:latin typeface="Arial" panose="020B0604020202020204" pitchFamily="34" charset="0"/>
                <a:hlinkClick r:id="rId4"/>
              </a:rPr>
              <a:t>http://ecoport.org/ep?SearchType=pdb&amp;PdbID=13617</a:t>
            </a:r>
            <a:r>
              <a:rPr lang="fr-FR" altLang="fr-FR" sz="1200" dirty="0">
                <a:solidFill>
                  <a:srgbClr val="7030A0"/>
                </a:solidFill>
                <a:latin typeface="Arial" panose="020B0604020202020204" pitchFamily="34" charset="0"/>
              </a:rPr>
              <a:t> </a:t>
            </a:r>
          </a:p>
          <a:p>
            <a:pPr eaLnBrk="1" hangingPunct="1">
              <a:spcBef>
                <a:spcPct val="0"/>
              </a:spcBef>
              <a:buFontTx/>
              <a:buNone/>
            </a:pPr>
            <a:r>
              <a:rPr lang="fr-FR" altLang="fr-FR" sz="1200" i="1" dirty="0">
                <a:solidFill>
                  <a:srgbClr val="7030A0"/>
                </a:solidFill>
                <a:latin typeface="Arial" panose="020B0604020202020204" pitchFamily="34" charset="0"/>
              </a:rPr>
              <a:t>(°) Lutte biologique contre le criquet pèlerin, Nouvelles armes face à un ennemi ancestral</a:t>
            </a:r>
            <a:r>
              <a:rPr lang="fr-FR" altLang="fr-FR" sz="1200" dirty="0">
                <a:solidFill>
                  <a:srgbClr val="7030A0"/>
                </a:solidFill>
                <a:latin typeface="Arial" panose="020B0604020202020204" pitchFamily="34" charset="0"/>
              </a:rPr>
              <a:t>, FAO, 2006, Source : </a:t>
            </a:r>
            <a:r>
              <a:rPr lang="fr-FR" altLang="fr-FR" sz="1200" dirty="0">
                <a:solidFill>
                  <a:srgbClr val="7030A0"/>
                </a:solidFill>
                <a:latin typeface="Arial" panose="020B0604020202020204" pitchFamily="34" charset="0"/>
                <a:hlinkClick r:id="rId5"/>
              </a:rPr>
              <a:t>http://www.fao.org/newsroom/fr/focus/2006/1000345/index.html</a:t>
            </a:r>
            <a:endParaRPr lang="fr-FR" altLang="fr-FR" sz="1200" dirty="0">
              <a:solidFill>
                <a:srgbClr val="7030A0"/>
              </a:solidFill>
              <a:latin typeface="Arial" panose="020B0604020202020204" pitchFamily="34" charset="0"/>
            </a:endParaRPr>
          </a:p>
        </p:txBody>
      </p:sp>
      <p:pic>
        <p:nvPicPr>
          <p:cNvPr id="12" name="Image 10" descr="Green Muscle.jpg">
            <a:extLst>
              <a:ext uri="{FF2B5EF4-FFF2-40B4-BE49-F238E27FC236}">
                <a16:creationId xmlns:a16="http://schemas.microsoft.com/office/drawing/2014/main" id="{C7537009-1805-4034-BEDB-0AEAAB65CC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21807" y="5873422"/>
            <a:ext cx="190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C863B295-B056-4CB7-A45C-92B8AED4B9E7}"/>
              </a:ext>
            </a:extLst>
          </p:cNvPr>
          <p:cNvSpPr txBox="1"/>
          <p:nvPr/>
        </p:nvSpPr>
        <p:spPr>
          <a:xfrm>
            <a:off x="4615030" y="1132783"/>
            <a:ext cx="3517751" cy="369332"/>
          </a:xfrm>
          <a:prstGeom prst="rect">
            <a:avLst/>
          </a:prstGeom>
          <a:noFill/>
        </p:spPr>
        <p:txBody>
          <a:bodyPr wrap="square" rtlCol="0">
            <a:spAutoFit/>
          </a:bodyPr>
          <a:lstStyle/>
          <a:p>
            <a:r>
              <a:rPr lang="fr-FR" b="1" dirty="0">
                <a:solidFill>
                  <a:srgbClr val="7030A0"/>
                </a:solidFill>
              </a:rPr>
              <a:t>Solutions pour les grandes cultures</a:t>
            </a:r>
          </a:p>
        </p:txBody>
      </p:sp>
      <p:sp>
        <p:nvSpPr>
          <p:cNvPr id="14" name="Espace réservé du numéro de diapositive 1">
            <a:extLst>
              <a:ext uri="{FF2B5EF4-FFF2-40B4-BE49-F238E27FC236}">
                <a16:creationId xmlns:a16="http://schemas.microsoft.com/office/drawing/2014/main" id="{AB545253-B190-4D12-82BE-EB9203ACF71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96</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0886315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6D070D-20D4-434D-85DA-E5B5BD4C91E5}"/>
              </a:ext>
            </a:extLst>
          </p:cNvPr>
          <p:cNvSpPr/>
          <p:nvPr/>
        </p:nvSpPr>
        <p:spPr>
          <a:xfrm>
            <a:off x="139888" y="1228032"/>
            <a:ext cx="3394904" cy="369332"/>
          </a:xfrm>
          <a:prstGeom prst="rect">
            <a:avLst/>
          </a:prstGeom>
        </p:spPr>
        <p:txBody>
          <a:bodyPr wrap="none">
            <a:spAutoFit/>
          </a:bodyPr>
          <a:lstStyle/>
          <a:p>
            <a:pPr>
              <a:spcBef>
                <a:spcPct val="0"/>
              </a:spcBef>
              <a:buNone/>
            </a:pPr>
            <a:r>
              <a:rPr lang="fr-FR" altLang="fr-FR" b="1" dirty="0">
                <a:solidFill>
                  <a:srgbClr val="7030A0"/>
                </a:solidFill>
                <a:latin typeface="Arial" panose="020B0604020202020204" pitchFamily="34" charset="0"/>
                <a:cs typeface="Arial" panose="020B0604020202020204" pitchFamily="34" charset="0"/>
              </a:rPr>
              <a:t>5.18. Autres méthodes (suite)</a:t>
            </a:r>
            <a:endParaRPr lang="fr-FR" altLang="fr-FR" b="1" dirty="0">
              <a:solidFill>
                <a:srgbClr val="6600CC"/>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4793CB18-7573-491B-8440-862D0A4B46E1}"/>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A6F4416E-4679-4F09-A778-F4EE3D87C374}"/>
              </a:ext>
            </a:extLst>
          </p:cNvPr>
          <p:cNvSpPr/>
          <p:nvPr/>
        </p:nvSpPr>
        <p:spPr>
          <a:xfrm>
            <a:off x="139888" y="792492"/>
            <a:ext cx="2993127"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5. </a:t>
            </a:r>
            <a:r>
              <a:rPr lang="fr-FR" altLang="fr-FR" b="1" u="sng" dirty="0">
                <a:solidFill>
                  <a:srgbClr val="7030A0"/>
                </a:solidFill>
                <a:latin typeface="Arial" panose="020B0604020202020204" pitchFamily="34" charset="0"/>
              </a:rPr>
              <a:t>Lutte biologique (suite)</a:t>
            </a:r>
            <a:endParaRPr lang="fr-FR" altLang="fr-FR" dirty="0">
              <a:solidFill>
                <a:srgbClr val="7030A0"/>
              </a:solidFill>
              <a:latin typeface="Arial" panose="020B0604020202020204" pitchFamily="34" charset="0"/>
            </a:endParaRPr>
          </a:p>
        </p:txBody>
      </p:sp>
      <p:sp>
        <p:nvSpPr>
          <p:cNvPr id="5" name="Rectangle 3">
            <a:extLst>
              <a:ext uri="{FF2B5EF4-FFF2-40B4-BE49-F238E27FC236}">
                <a16:creationId xmlns:a16="http://schemas.microsoft.com/office/drawing/2014/main" id="{085152FA-B477-4B24-87D4-215CA66D48EC}"/>
              </a:ext>
            </a:extLst>
          </p:cNvPr>
          <p:cNvSpPr>
            <a:spLocks noChangeArrowheads="1"/>
          </p:cNvSpPr>
          <p:nvPr/>
        </p:nvSpPr>
        <p:spPr bwMode="auto">
          <a:xfrm>
            <a:off x="139888" y="1623003"/>
            <a:ext cx="10370334" cy="345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b="1" dirty="0">
                <a:solidFill>
                  <a:srgbClr val="7030A0"/>
                </a:solidFill>
                <a:latin typeface="Arial" panose="020B0604020202020204" pitchFamily="34" charset="0"/>
              </a:rPr>
              <a:t>Solutions pour les grandes cultures et cultures vivrières</a:t>
            </a:r>
            <a:r>
              <a:rPr lang="fr-FR" altLang="fr-FR" sz="1600" dirty="0">
                <a:solidFill>
                  <a:srgbClr val="7030A0"/>
                </a:solidFill>
                <a:latin typeface="Arial" panose="020B0604020202020204" pitchFamily="34" charset="0"/>
              </a:rPr>
              <a:t> :</a:t>
            </a:r>
          </a:p>
          <a:p>
            <a:pPr algn="just" eaLnBrk="1" hangingPunct="1">
              <a:spcBef>
                <a:spcPct val="0"/>
              </a:spcBef>
              <a:buFontTx/>
              <a:buNone/>
            </a:pPr>
            <a:endParaRPr lang="fr-FR" altLang="fr-FR" sz="1600" dirty="0">
              <a:solidFill>
                <a:srgbClr val="7030A0"/>
              </a:solidFill>
              <a:latin typeface="Arial" panose="020B0604020202020204" pitchFamily="34" charset="0"/>
            </a:endParaRPr>
          </a:p>
          <a:p>
            <a:pPr algn="just" eaLnBrk="1" hangingPunct="1">
              <a:spcBef>
                <a:spcPct val="0"/>
              </a:spcBef>
              <a:buFontTx/>
              <a:buNone/>
            </a:pPr>
            <a:r>
              <a:rPr lang="fr-FR" altLang="fr-FR" sz="1600" dirty="0">
                <a:solidFill>
                  <a:srgbClr val="7030A0"/>
                </a:solidFill>
                <a:latin typeface="Arial" panose="020B0604020202020204" pitchFamily="34" charset="0"/>
              </a:rPr>
              <a:t>Solutions contre les </a:t>
            </a:r>
            <a:r>
              <a:rPr lang="fr-FR" altLang="fr-FR" sz="1600" b="1" dirty="0" err="1">
                <a:solidFill>
                  <a:srgbClr val="7030A0"/>
                </a:solidFill>
                <a:latin typeface="Arial" panose="020B0604020202020204" pitchFamily="34" charset="0"/>
              </a:rPr>
              <a:t>Sauteriaux</a:t>
            </a:r>
            <a:r>
              <a:rPr lang="fr-FR" altLang="fr-FR" sz="1600" dirty="0">
                <a:solidFill>
                  <a:srgbClr val="7030A0"/>
                </a:solidFill>
                <a:latin typeface="Arial" panose="020B0604020202020204" pitchFamily="34" charset="0"/>
              </a:rPr>
              <a:t> (c’est-à-dire des criquets ne changeant pas _ de comportement et de morphologie _, au-delà d'un certain seuil de densité) :</a:t>
            </a:r>
          </a:p>
          <a:p>
            <a:pPr algn="just" eaLnBrk="1" hangingPunct="1">
              <a:spcBef>
                <a:spcPct val="0"/>
              </a:spcBef>
            </a:pPr>
            <a:r>
              <a:rPr lang="fr-FR" altLang="fr-FR" sz="1600" dirty="0">
                <a:solidFill>
                  <a:srgbClr val="7030A0"/>
                </a:solidFill>
                <a:latin typeface="Arial" panose="020B0604020202020204" pitchFamily="34" charset="0"/>
              </a:rPr>
              <a:t> </a:t>
            </a:r>
            <a:r>
              <a:rPr lang="fr-FR" altLang="fr-FR" sz="1600" dirty="0">
                <a:solidFill>
                  <a:srgbClr val="008000"/>
                </a:solidFill>
                <a:latin typeface="Arial" panose="020B0604020202020204" pitchFamily="34" charset="0"/>
              </a:rPr>
              <a:t>Epandage</a:t>
            </a:r>
            <a:r>
              <a:rPr lang="fr-FR" altLang="fr-FR" sz="1600" dirty="0">
                <a:solidFill>
                  <a:srgbClr val="7030A0"/>
                </a:solidFill>
                <a:latin typeface="Arial" panose="020B0604020202020204" pitchFamily="34" charset="0"/>
              </a:rPr>
              <a:t> de </a:t>
            </a:r>
            <a:r>
              <a:rPr lang="fr-FR" altLang="fr-FR" sz="1600" b="1" dirty="0">
                <a:solidFill>
                  <a:srgbClr val="7030A0"/>
                </a:solidFill>
                <a:latin typeface="Arial" panose="020B0604020202020204" pitchFamily="34" charset="0"/>
              </a:rPr>
              <a:t>Green Muscle</a:t>
            </a:r>
            <a:r>
              <a:rPr lang="fr-FR" altLang="fr-FR" sz="1600" dirty="0">
                <a:solidFill>
                  <a:srgbClr val="7030A0"/>
                </a:solidFill>
                <a:latin typeface="Arial" panose="020B0604020202020204" pitchFamily="34" charset="0"/>
              </a:rPr>
              <a:t>®, un </a:t>
            </a:r>
            <a:r>
              <a:rPr lang="fr-FR" altLang="fr-FR" sz="1600" i="1" dirty="0">
                <a:solidFill>
                  <a:srgbClr val="7030A0"/>
                </a:solidFill>
                <a:latin typeface="Arial" panose="020B0604020202020204" pitchFamily="34" charset="0"/>
              </a:rPr>
              <a:t>biopesticide</a:t>
            </a:r>
            <a:r>
              <a:rPr lang="fr-FR" altLang="fr-FR" sz="1600" dirty="0">
                <a:solidFill>
                  <a:srgbClr val="7030A0"/>
                </a:solidFill>
                <a:latin typeface="Arial" panose="020B0604020202020204" pitchFamily="34" charset="0"/>
              </a:rPr>
              <a:t> fabriqué en Afrique du Sud (voir page précédente).</a:t>
            </a:r>
          </a:p>
          <a:p>
            <a:pPr algn="just" eaLnBrk="1" hangingPunct="1">
              <a:spcBef>
                <a:spcPct val="0"/>
              </a:spcBef>
            </a:pPr>
            <a:r>
              <a:rPr lang="fr-FR" altLang="fr-FR" sz="1600" dirty="0">
                <a:solidFill>
                  <a:srgbClr val="7030A0"/>
                </a:solidFill>
                <a:latin typeface="Arial" panose="020B0604020202020204" pitchFamily="34" charset="0"/>
              </a:rPr>
              <a:t> </a:t>
            </a:r>
            <a:r>
              <a:rPr lang="fr-FR" altLang="fr-FR" sz="1600" dirty="0">
                <a:solidFill>
                  <a:srgbClr val="008000"/>
                </a:solidFill>
                <a:latin typeface="Arial" panose="020B0604020202020204" pitchFamily="34" charset="0"/>
              </a:rPr>
              <a:t>Mesures conservatoires en faveur des oiseaux insectivores</a:t>
            </a:r>
            <a:r>
              <a:rPr lang="fr-FR" altLang="fr-FR" sz="1600" dirty="0">
                <a:solidFill>
                  <a:srgbClr val="7030A0"/>
                </a:solidFill>
                <a:latin typeface="Arial" panose="020B0604020202020204" pitchFamily="34" charset="0"/>
              </a:rPr>
              <a:t>, dont le </a:t>
            </a:r>
            <a:r>
              <a:rPr lang="fr-FR" altLang="fr-FR" sz="1600" i="1" dirty="0">
                <a:solidFill>
                  <a:srgbClr val="7030A0"/>
                </a:solidFill>
                <a:latin typeface="Arial" panose="020B0604020202020204" pitchFamily="34" charset="0"/>
              </a:rPr>
              <a:t>faucon crécerellette</a:t>
            </a:r>
            <a:r>
              <a:rPr lang="fr-FR" altLang="fr-FR" sz="1600" dirty="0">
                <a:solidFill>
                  <a:srgbClr val="7030A0"/>
                </a:solidFill>
                <a:latin typeface="Arial" panose="020B0604020202020204" pitchFamily="34" charset="0"/>
              </a:rPr>
              <a:t>. En 2007, la LPO a trouvée au Sénégal la principale zone d'hivernage des </a:t>
            </a:r>
            <a:r>
              <a:rPr lang="fr-FR" altLang="fr-FR" sz="1600" b="1" dirty="0">
                <a:solidFill>
                  <a:srgbClr val="7030A0"/>
                </a:solidFill>
                <a:latin typeface="Arial" panose="020B0604020202020204" pitchFamily="34" charset="0"/>
              </a:rPr>
              <a:t>faucons crécerellettes </a:t>
            </a:r>
            <a:r>
              <a:rPr lang="fr-FR" altLang="fr-FR" sz="1600" dirty="0">
                <a:solidFill>
                  <a:srgbClr val="7030A0"/>
                </a:solidFill>
                <a:latin typeface="Arial" panose="020B0604020202020204" pitchFamily="34" charset="0"/>
              </a:rPr>
              <a:t>nichant en Europe occidentale : un dortoir d'environ 28 600 Faucons crécerellettes (plus de la moitié des effectifs des populations d'Europe de l'Ouest et d'Afrique du Nord réunies), accompagnés de 16 000 </a:t>
            </a:r>
            <a:r>
              <a:rPr lang="fr-FR" altLang="fr-FR" sz="1600" dirty="0" err="1">
                <a:solidFill>
                  <a:srgbClr val="7030A0"/>
                </a:solidFill>
                <a:latin typeface="Arial" panose="020B0604020202020204" pitchFamily="34" charset="0"/>
              </a:rPr>
              <a:t>Elanions</a:t>
            </a:r>
            <a:r>
              <a:rPr lang="fr-FR" altLang="fr-FR" sz="1600" dirty="0">
                <a:solidFill>
                  <a:srgbClr val="7030A0"/>
                </a:solidFill>
                <a:latin typeface="Arial" panose="020B0604020202020204" pitchFamily="34" charset="0"/>
              </a:rPr>
              <a:t> naucler (</a:t>
            </a:r>
            <a:r>
              <a:rPr lang="fr-FR" altLang="fr-FR" sz="1600" i="1" dirty="0" err="1">
                <a:solidFill>
                  <a:srgbClr val="7030A0"/>
                </a:solidFill>
                <a:latin typeface="Arial" panose="020B0604020202020204" pitchFamily="34" charset="0"/>
                <a:hlinkClick r:id="rId2" tooltip="Chelictinia riocourii"/>
              </a:rPr>
              <a:t>Chelictinia</a:t>
            </a:r>
            <a:r>
              <a:rPr lang="fr-FR" altLang="fr-FR" sz="1600" i="1" dirty="0">
                <a:solidFill>
                  <a:srgbClr val="7030A0"/>
                </a:solidFill>
                <a:latin typeface="Arial" panose="020B0604020202020204" pitchFamily="34" charset="0"/>
                <a:hlinkClick r:id="rId2" tooltip="Chelictinia riocourii"/>
              </a:rPr>
              <a:t> </a:t>
            </a:r>
            <a:r>
              <a:rPr lang="fr-FR" altLang="fr-FR" sz="1600" i="1" dirty="0" err="1">
                <a:solidFill>
                  <a:srgbClr val="7030A0"/>
                </a:solidFill>
                <a:latin typeface="Arial" panose="020B0604020202020204" pitchFamily="34" charset="0"/>
                <a:hlinkClick r:id="rId2" tooltip="Chelictinia riocourii"/>
              </a:rPr>
              <a:t>riocourii</a:t>
            </a:r>
            <a:r>
              <a:rPr lang="fr-FR" altLang="fr-FR" sz="1600" dirty="0">
                <a:solidFill>
                  <a:srgbClr val="7030A0"/>
                </a:solidFill>
                <a:latin typeface="Arial" panose="020B0604020202020204" pitchFamily="34" charset="0"/>
              </a:rPr>
              <a:t>, ou Naucler d'Afrique), regroupant au total près de 45 000 rapaces insectivores. On estime que les seuls crécerellettes consomment à eux-seuls environ 250 millions d'insectes (dont le </a:t>
            </a:r>
            <a:r>
              <a:rPr lang="fr-FR" altLang="fr-FR" sz="1600" dirty="0">
                <a:solidFill>
                  <a:srgbClr val="7030A0"/>
                </a:solidFill>
                <a:latin typeface="Arial" panose="020B0604020202020204" pitchFamily="34" charset="0"/>
                <a:hlinkClick r:id="rId3" tooltip="Criquet migrateur"/>
              </a:rPr>
              <a:t>criquet migrateur</a:t>
            </a:r>
            <a:r>
              <a:rPr lang="fr-FR" altLang="fr-FR" sz="1600" dirty="0">
                <a:solidFill>
                  <a:srgbClr val="7030A0"/>
                </a:solidFill>
                <a:latin typeface="Arial" panose="020B0604020202020204" pitchFamily="34" charset="0"/>
              </a:rPr>
              <a:t>). La LPO avec les ornithologues locaux forment les populations locales à ne pas couper les arbres du dortoir et à les protéger. </a:t>
            </a:r>
            <a:r>
              <a:rPr lang="fr-FR" altLang="fr-FR" sz="1200" dirty="0">
                <a:solidFill>
                  <a:srgbClr val="7030A0"/>
                </a:solidFill>
                <a:latin typeface="Arial" panose="020B0604020202020204" pitchFamily="34" charset="0"/>
              </a:rPr>
              <a:t>Source : </a:t>
            </a:r>
            <a:r>
              <a:rPr lang="fr-FR" altLang="fr-FR" sz="1200" dirty="0">
                <a:solidFill>
                  <a:srgbClr val="7030A0"/>
                </a:solidFill>
                <a:latin typeface="Arial" panose="020B0604020202020204" pitchFamily="34" charset="0"/>
                <a:hlinkClick r:id="rId4"/>
              </a:rPr>
              <a:t>http://fr.wikipedia.org/wiki/Faucon_cr%C3%A9cerellette</a:t>
            </a:r>
            <a:r>
              <a:rPr lang="fr-FR" altLang="fr-FR" sz="1200" dirty="0">
                <a:solidFill>
                  <a:srgbClr val="7030A0"/>
                </a:solidFill>
                <a:latin typeface="Arial" panose="020B0604020202020204" pitchFamily="34" charset="0"/>
              </a:rPr>
              <a:t> </a:t>
            </a:r>
          </a:p>
          <a:p>
            <a:pPr algn="just" eaLnBrk="1" hangingPunct="1">
              <a:spcBef>
                <a:spcPct val="0"/>
              </a:spcBef>
              <a:buFontTx/>
              <a:buNone/>
            </a:pPr>
            <a:endParaRPr lang="fr-FR" altLang="fr-FR" sz="1600" dirty="0">
              <a:solidFill>
                <a:srgbClr val="7030A0"/>
              </a:solidFill>
              <a:latin typeface="Arial" panose="020B0604020202020204" pitchFamily="34" charset="0"/>
            </a:endParaRPr>
          </a:p>
        </p:txBody>
      </p:sp>
      <p:sp>
        <p:nvSpPr>
          <p:cNvPr id="6" name="Rectangle 4">
            <a:extLst>
              <a:ext uri="{FF2B5EF4-FFF2-40B4-BE49-F238E27FC236}">
                <a16:creationId xmlns:a16="http://schemas.microsoft.com/office/drawing/2014/main" id="{70311287-0B40-4293-8E4C-AADA8595DB9C}"/>
              </a:ext>
            </a:extLst>
          </p:cNvPr>
          <p:cNvSpPr>
            <a:spLocks noChangeArrowheads="1"/>
          </p:cNvSpPr>
          <p:nvPr/>
        </p:nvSpPr>
        <p:spPr bwMode="auto">
          <a:xfrm>
            <a:off x="107950" y="6308725"/>
            <a:ext cx="194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7030A0"/>
                </a:solidFill>
                <a:latin typeface="Arial" panose="020B0604020202020204" pitchFamily="34" charset="0"/>
              </a:rPr>
              <a:t>Mâle du </a:t>
            </a:r>
            <a:r>
              <a:rPr lang="fr-FR" altLang="fr-FR" sz="1200">
                <a:solidFill>
                  <a:srgbClr val="7030A0"/>
                </a:solidFill>
                <a:latin typeface="Arial" panose="020B0604020202020204" pitchFamily="34" charset="0"/>
                <a:hlinkClick r:id="rId5" tooltip="Criquet"/>
              </a:rPr>
              <a:t>criquet</a:t>
            </a:r>
            <a:r>
              <a:rPr lang="fr-FR" altLang="fr-FR" sz="1200">
                <a:solidFill>
                  <a:srgbClr val="7030A0"/>
                </a:solidFill>
                <a:latin typeface="Arial" panose="020B0604020202020204" pitchFamily="34" charset="0"/>
              </a:rPr>
              <a:t> puant (</a:t>
            </a:r>
            <a:r>
              <a:rPr lang="fr-FR" altLang="fr-FR" sz="1200" i="1">
                <a:solidFill>
                  <a:srgbClr val="7030A0"/>
                </a:solidFill>
                <a:latin typeface="Arial" panose="020B0604020202020204" pitchFamily="34" charset="0"/>
              </a:rPr>
              <a:t>Zonocerus variegatus</a:t>
            </a:r>
            <a:r>
              <a:rPr lang="fr-FR" altLang="fr-FR" sz="1200">
                <a:solidFill>
                  <a:srgbClr val="7030A0"/>
                </a:solidFill>
                <a:latin typeface="Arial" panose="020B0604020202020204" pitchFamily="34" charset="0"/>
              </a:rPr>
              <a:t>)</a:t>
            </a:r>
          </a:p>
        </p:txBody>
      </p:sp>
      <p:pic>
        <p:nvPicPr>
          <p:cNvPr id="7" name="Image 5" descr="Mâle du criquet puant_s.jpg">
            <a:extLst>
              <a:ext uri="{FF2B5EF4-FFF2-40B4-BE49-F238E27FC236}">
                <a16:creationId xmlns:a16="http://schemas.microsoft.com/office/drawing/2014/main" id="{D626F08C-BC59-492E-AF44-2D0091BD6D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445125"/>
            <a:ext cx="1143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B2806A2F-66C4-446E-B3A8-E64B8B5758CE}"/>
              </a:ext>
            </a:extLst>
          </p:cNvPr>
          <p:cNvSpPr>
            <a:spLocks noChangeArrowheads="1"/>
          </p:cNvSpPr>
          <p:nvPr/>
        </p:nvSpPr>
        <p:spPr bwMode="auto">
          <a:xfrm>
            <a:off x="1908175" y="6308725"/>
            <a:ext cx="2016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hlinkClick r:id="rId7" tooltip="Criquet égyptien (page inexistante)"/>
              </a:rPr>
              <a:t>Criquet égyptien </a:t>
            </a:r>
            <a:r>
              <a:rPr lang="fr-FR" altLang="fr-FR" sz="1200">
                <a:solidFill>
                  <a:srgbClr val="7030A0"/>
                </a:solidFill>
                <a:latin typeface="Arial" panose="020B0604020202020204" pitchFamily="34" charset="0"/>
              </a:rPr>
              <a:t>(</a:t>
            </a:r>
            <a:r>
              <a:rPr lang="fr-FR" altLang="fr-FR" sz="1200" i="1">
                <a:solidFill>
                  <a:srgbClr val="7030A0"/>
                </a:solidFill>
                <a:latin typeface="Arial" panose="020B0604020202020204" pitchFamily="34" charset="0"/>
                <a:hlinkClick r:id="rId8" tooltip="Anacridium aegyptium"/>
              </a:rPr>
              <a:t>Anacridium aegyptium</a:t>
            </a:r>
            <a:r>
              <a:rPr lang="fr-FR" altLang="fr-FR" sz="1200">
                <a:solidFill>
                  <a:srgbClr val="7030A0"/>
                </a:solidFill>
                <a:latin typeface="Arial" panose="020B0604020202020204" pitchFamily="34" charset="0"/>
              </a:rPr>
              <a:t>) </a:t>
            </a:r>
          </a:p>
        </p:txBody>
      </p:sp>
      <p:sp>
        <p:nvSpPr>
          <p:cNvPr id="9" name="Rectangle 7">
            <a:extLst>
              <a:ext uri="{FF2B5EF4-FFF2-40B4-BE49-F238E27FC236}">
                <a16:creationId xmlns:a16="http://schemas.microsoft.com/office/drawing/2014/main" id="{3399B99C-5118-4A9C-A991-86E351DFA75F}"/>
              </a:ext>
            </a:extLst>
          </p:cNvPr>
          <p:cNvSpPr>
            <a:spLocks noChangeArrowheads="1"/>
          </p:cNvSpPr>
          <p:nvPr/>
        </p:nvSpPr>
        <p:spPr bwMode="auto">
          <a:xfrm>
            <a:off x="4211638" y="6308725"/>
            <a:ext cx="2016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hlinkClick r:id="rId9" tooltip="Criquet sénégalais"/>
              </a:rPr>
              <a:t>Criquet sénégalais </a:t>
            </a:r>
            <a:endParaRPr lang="fr-FR" altLang="fr-FR" sz="1200">
              <a:solidFill>
                <a:srgbClr val="7030A0"/>
              </a:solidFill>
              <a:latin typeface="Arial" panose="020B0604020202020204" pitchFamily="34" charset="0"/>
            </a:endParaRPr>
          </a:p>
          <a:p>
            <a:pPr algn="ctr" eaLnBrk="1" hangingPunct="1">
              <a:spcBef>
                <a:spcPct val="0"/>
              </a:spcBef>
              <a:buFontTx/>
              <a:buNone/>
            </a:pPr>
            <a:r>
              <a:rPr lang="fr-FR" altLang="fr-FR" sz="1200">
                <a:solidFill>
                  <a:srgbClr val="7030A0"/>
                </a:solidFill>
                <a:latin typeface="Arial" panose="020B0604020202020204" pitchFamily="34" charset="0"/>
              </a:rPr>
              <a:t>(</a:t>
            </a:r>
            <a:r>
              <a:rPr lang="fr-FR" altLang="fr-FR" sz="1200" i="1">
                <a:solidFill>
                  <a:srgbClr val="7030A0"/>
                </a:solidFill>
                <a:latin typeface="Arial" panose="020B0604020202020204" pitchFamily="34" charset="0"/>
                <a:hlinkClick r:id="rId10" tooltip="Oedaleus senegalensis"/>
              </a:rPr>
              <a:t>Oedaleus senegalensis</a:t>
            </a:r>
            <a:r>
              <a:rPr lang="fr-FR" altLang="fr-FR" sz="1200">
                <a:solidFill>
                  <a:srgbClr val="7030A0"/>
                </a:solidFill>
                <a:latin typeface="Arial" panose="020B0604020202020204" pitchFamily="34" charset="0"/>
              </a:rPr>
              <a:t>)</a:t>
            </a:r>
          </a:p>
        </p:txBody>
      </p:sp>
      <p:pic>
        <p:nvPicPr>
          <p:cNvPr id="10" name="Image 8" descr="Anacridium aegyptium_s2.jpg">
            <a:extLst>
              <a:ext uri="{FF2B5EF4-FFF2-40B4-BE49-F238E27FC236}">
                <a16:creationId xmlns:a16="http://schemas.microsoft.com/office/drawing/2014/main" id="{A6AA3D83-26B6-4E01-B5B5-31CC2AF3EF2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24075" y="5080000"/>
            <a:ext cx="165576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9" descr="Oedaleus_senegalensis_male_s_s1.jpg">
            <a:extLst>
              <a:ext uri="{FF2B5EF4-FFF2-40B4-BE49-F238E27FC236}">
                <a16:creationId xmlns:a16="http://schemas.microsoft.com/office/drawing/2014/main" id="{279B2959-EFC3-476B-A1BA-6B2EF93257F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27538" y="5084763"/>
            <a:ext cx="14097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
            <a:extLst>
              <a:ext uri="{FF2B5EF4-FFF2-40B4-BE49-F238E27FC236}">
                <a16:creationId xmlns:a16="http://schemas.microsoft.com/office/drawing/2014/main" id="{FBBD9049-69CF-4050-ADA1-46FB01EF802E}"/>
              </a:ext>
            </a:extLst>
          </p:cNvPr>
          <p:cNvSpPr>
            <a:spLocks noChangeArrowheads="1"/>
          </p:cNvSpPr>
          <p:nvPr/>
        </p:nvSpPr>
        <p:spPr bwMode="auto">
          <a:xfrm>
            <a:off x="7526338" y="6396038"/>
            <a:ext cx="1617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7030A0"/>
                </a:solidFill>
                <a:latin typeface="Arial" panose="020B0604020202020204" pitchFamily="34" charset="0"/>
              </a:rPr>
              <a:t>Faucon crécerellette </a:t>
            </a:r>
          </a:p>
          <a:p>
            <a:pPr algn="ctr" eaLnBrk="1" hangingPunct="1">
              <a:spcBef>
                <a:spcPct val="0"/>
              </a:spcBef>
              <a:buFontTx/>
              <a:buNone/>
            </a:pPr>
            <a:r>
              <a:rPr lang="fr-FR" altLang="fr-FR" sz="1200">
                <a:solidFill>
                  <a:srgbClr val="7030A0"/>
                </a:solidFill>
                <a:latin typeface="Arial" panose="020B0604020202020204" pitchFamily="34" charset="0"/>
              </a:rPr>
              <a:t>(</a:t>
            </a:r>
            <a:r>
              <a:rPr lang="fr-FR" altLang="fr-FR" sz="1200" i="1">
                <a:solidFill>
                  <a:srgbClr val="7030A0"/>
                </a:solidFill>
                <a:latin typeface="Arial" panose="020B0604020202020204" pitchFamily="34" charset="0"/>
              </a:rPr>
              <a:t>Falco naumanni</a:t>
            </a:r>
            <a:r>
              <a:rPr lang="fr-FR" altLang="fr-FR" sz="1200">
                <a:solidFill>
                  <a:srgbClr val="7030A0"/>
                </a:solidFill>
                <a:latin typeface="Arial" panose="020B0604020202020204" pitchFamily="34" charset="0"/>
              </a:rPr>
              <a:t>)</a:t>
            </a:r>
          </a:p>
        </p:txBody>
      </p:sp>
      <p:pic>
        <p:nvPicPr>
          <p:cNvPr id="13" name="Image 11" descr="faucon crécerellette2_s_s1.jpg">
            <a:extLst>
              <a:ext uri="{FF2B5EF4-FFF2-40B4-BE49-F238E27FC236}">
                <a16:creationId xmlns:a16="http://schemas.microsoft.com/office/drawing/2014/main" id="{E762D516-9DF0-49ED-B041-419A6F4D7B4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243888" y="4941888"/>
            <a:ext cx="7524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a:extLst>
              <a:ext uri="{FF2B5EF4-FFF2-40B4-BE49-F238E27FC236}">
                <a16:creationId xmlns:a16="http://schemas.microsoft.com/office/drawing/2014/main" id="{157D612E-7A84-4A31-8DF9-3DFE94F9809B}"/>
              </a:ext>
            </a:extLst>
          </p:cNvPr>
          <p:cNvSpPr>
            <a:spLocks noChangeArrowheads="1"/>
          </p:cNvSpPr>
          <p:nvPr/>
        </p:nvSpPr>
        <p:spPr bwMode="auto">
          <a:xfrm>
            <a:off x="6084888" y="6237288"/>
            <a:ext cx="1570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7030A0"/>
                </a:solidFill>
                <a:latin typeface="Arial" panose="020B0604020202020204" pitchFamily="34" charset="0"/>
              </a:rPr>
              <a:t>Naucler d'Afrique </a:t>
            </a:r>
          </a:p>
          <a:p>
            <a:pPr eaLnBrk="1" hangingPunct="1">
              <a:spcBef>
                <a:spcPct val="0"/>
              </a:spcBef>
              <a:buFontTx/>
              <a:buNone/>
            </a:pPr>
            <a:r>
              <a:rPr lang="fr-FR" altLang="fr-FR" sz="1200">
                <a:solidFill>
                  <a:srgbClr val="7030A0"/>
                </a:solidFill>
                <a:latin typeface="Arial" panose="020B0604020202020204" pitchFamily="34" charset="0"/>
              </a:rPr>
              <a:t>(</a:t>
            </a:r>
            <a:r>
              <a:rPr lang="fr-FR" altLang="fr-FR" sz="1200" i="1">
                <a:solidFill>
                  <a:srgbClr val="7030A0"/>
                </a:solidFill>
                <a:latin typeface="Arial" panose="020B0604020202020204" pitchFamily="34" charset="0"/>
              </a:rPr>
              <a:t>Chelictinia riocourii)</a:t>
            </a:r>
          </a:p>
        </p:txBody>
      </p:sp>
      <p:pic>
        <p:nvPicPr>
          <p:cNvPr id="15" name="Image 13" descr="Chelictinia riocourii2_s.jpg">
            <a:extLst>
              <a:ext uri="{FF2B5EF4-FFF2-40B4-BE49-F238E27FC236}">
                <a16:creationId xmlns:a16="http://schemas.microsoft.com/office/drawing/2014/main" id="{62DF3B6D-10FF-4EDB-9677-4CF52BC01D2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084888" y="5373688"/>
            <a:ext cx="14859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4" descr="NauclerAfrique2_s.jpg">
            <a:extLst>
              <a:ext uri="{FF2B5EF4-FFF2-40B4-BE49-F238E27FC236}">
                <a16:creationId xmlns:a16="http://schemas.microsoft.com/office/drawing/2014/main" id="{694C2D5B-5DC7-4E69-A5B7-F5CAC6C1EB8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873827" y="836613"/>
            <a:ext cx="9810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5">
            <a:extLst>
              <a:ext uri="{FF2B5EF4-FFF2-40B4-BE49-F238E27FC236}">
                <a16:creationId xmlns:a16="http://schemas.microsoft.com/office/drawing/2014/main" id="{169BE2AB-D87E-4F7B-A062-32C3CAD7CD01}"/>
              </a:ext>
            </a:extLst>
          </p:cNvPr>
          <p:cNvSpPr>
            <a:spLocks noChangeArrowheads="1"/>
          </p:cNvSpPr>
          <p:nvPr/>
        </p:nvSpPr>
        <p:spPr bwMode="auto">
          <a:xfrm>
            <a:off x="10665070" y="1944614"/>
            <a:ext cx="1398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Naucler d'Afrique </a:t>
            </a:r>
          </a:p>
        </p:txBody>
      </p:sp>
      <p:sp>
        <p:nvSpPr>
          <p:cNvPr id="18" name="Espace réservé du numéro de diapositive 1">
            <a:extLst>
              <a:ext uri="{FF2B5EF4-FFF2-40B4-BE49-F238E27FC236}">
                <a16:creationId xmlns:a16="http://schemas.microsoft.com/office/drawing/2014/main" id="{BED928AB-69E6-47EB-8690-E1CED86E71F1}"/>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97</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23677266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D4487-E108-47DD-83B5-6ADCFB7AC56D}"/>
              </a:ext>
            </a:extLst>
          </p:cNvPr>
          <p:cNvSpPr/>
          <p:nvPr/>
        </p:nvSpPr>
        <p:spPr>
          <a:xfrm>
            <a:off x="160899" y="1086050"/>
            <a:ext cx="3394904" cy="369332"/>
          </a:xfrm>
          <a:prstGeom prst="rect">
            <a:avLst/>
          </a:prstGeom>
        </p:spPr>
        <p:txBody>
          <a:bodyPr wrap="none">
            <a:spAutoFit/>
          </a:bodyPr>
          <a:lstStyle/>
          <a:p>
            <a:pPr>
              <a:spcBef>
                <a:spcPct val="0"/>
              </a:spcBef>
              <a:buNone/>
            </a:pPr>
            <a:r>
              <a:rPr lang="fr-FR" altLang="fr-FR" b="1" dirty="0">
                <a:solidFill>
                  <a:srgbClr val="7030A0"/>
                </a:solidFill>
                <a:latin typeface="Arial" panose="020B0604020202020204" pitchFamily="34" charset="0"/>
                <a:cs typeface="Arial" panose="020B0604020202020204" pitchFamily="34" charset="0"/>
              </a:rPr>
              <a:t>5.18. Autres méthodes (suite)</a:t>
            </a:r>
            <a:endParaRPr lang="fr-FR" altLang="fr-FR" b="1" dirty="0">
              <a:solidFill>
                <a:srgbClr val="6600CC"/>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CF0565D7-064F-4540-9B9A-030041274489}"/>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BC65955A-05EF-490F-96B0-309EFDCC6EBA}"/>
              </a:ext>
            </a:extLst>
          </p:cNvPr>
          <p:cNvSpPr/>
          <p:nvPr/>
        </p:nvSpPr>
        <p:spPr>
          <a:xfrm>
            <a:off x="139888" y="759552"/>
            <a:ext cx="3608680"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5. </a:t>
            </a:r>
            <a:r>
              <a:rPr lang="fr-FR" altLang="fr-FR" b="1" u="sng" dirty="0">
                <a:solidFill>
                  <a:srgbClr val="7030A0"/>
                </a:solidFill>
                <a:latin typeface="Arial" panose="020B0604020202020204" pitchFamily="34" charset="0"/>
              </a:rPr>
              <a:t>Lutte biologique (suite et fin)</a:t>
            </a:r>
            <a:endParaRPr lang="fr-FR" altLang="fr-FR" dirty="0">
              <a:solidFill>
                <a:srgbClr val="7030A0"/>
              </a:solidFill>
              <a:latin typeface="Arial" panose="020B0604020202020204" pitchFamily="34" charset="0"/>
            </a:endParaRPr>
          </a:p>
        </p:txBody>
      </p:sp>
      <p:sp>
        <p:nvSpPr>
          <p:cNvPr id="5" name="Rectangle 1">
            <a:extLst>
              <a:ext uri="{FF2B5EF4-FFF2-40B4-BE49-F238E27FC236}">
                <a16:creationId xmlns:a16="http://schemas.microsoft.com/office/drawing/2014/main" id="{3ADC2D11-07F2-4322-BEF2-902E107AEEE7}"/>
              </a:ext>
            </a:extLst>
          </p:cNvPr>
          <p:cNvSpPr>
            <a:spLocks noChangeArrowheads="1"/>
          </p:cNvSpPr>
          <p:nvPr/>
        </p:nvSpPr>
        <p:spPr bwMode="auto">
          <a:xfrm>
            <a:off x="139888" y="1734610"/>
            <a:ext cx="10402272" cy="2462213"/>
          </a:xfrm>
          <a:prstGeom prst="rect">
            <a:avLst/>
          </a:prstGeom>
          <a:noFill/>
          <a:ln>
            <a:noFill/>
          </a:ln>
          <a:extLst/>
        </p:spPr>
        <p:txBody>
          <a:bodyPr wrap="square">
            <a:spAutoFit/>
          </a:bodyPr>
          <a:lstStyle/>
          <a:p>
            <a:pPr marL="285750" indent="-285750" algn="just" eaLnBrk="1" hangingPunct="1">
              <a:buFont typeface="Arial" pitchFamily="34" charset="0"/>
              <a:buChar char="•"/>
              <a:defRPr/>
            </a:pPr>
            <a:r>
              <a:rPr lang="fr-FR" sz="1600" dirty="0">
                <a:solidFill>
                  <a:srgbClr val="7030A0"/>
                </a:solidFill>
                <a:latin typeface="Arial" charset="0"/>
              </a:rPr>
              <a:t>Le piment écrasé et répandu sur les chiffons suspendus à des fils éloigne les éléphants dans certains pays africains : </a:t>
            </a:r>
            <a:r>
              <a:rPr lang="fr-FR" sz="1600" u="sng" dirty="0">
                <a:solidFill>
                  <a:srgbClr val="7030A0"/>
                </a:solidFill>
                <a:latin typeface="Arial" charset="0"/>
                <a:hlinkClick r:id="rId2"/>
              </a:rPr>
              <a:t>The </a:t>
            </a:r>
            <a:r>
              <a:rPr lang="fr-FR" sz="1600" u="sng" dirty="0" err="1">
                <a:solidFill>
                  <a:srgbClr val="7030A0"/>
                </a:solidFill>
                <a:latin typeface="Arial" charset="0"/>
                <a:hlinkClick r:id="rId2"/>
              </a:rPr>
              <a:t>Elephant</a:t>
            </a:r>
            <a:r>
              <a:rPr lang="fr-FR" sz="1600" u="sng" dirty="0">
                <a:solidFill>
                  <a:srgbClr val="7030A0"/>
                </a:solidFill>
                <a:latin typeface="Arial" charset="0"/>
                <a:hlinkClick r:id="rId2"/>
              </a:rPr>
              <a:t> Pepper </a:t>
            </a:r>
            <a:r>
              <a:rPr lang="fr-FR" sz="1600" u="sng" dirty="0" err="1">
                <a:solidFill>
                  <a:srgbClr val="7030A0"/>
                </a:solidFill>
                <a:latin typeface="Arial" charset="0"/>
                <a:hlinkClick r:id="rId2"/>
              </a:rPr>
              <a:t>Development</a:t>
            </a:r>
            <a:r>
              <a:rPr lang="fr-FR" sz="1600" u="sng" dirty="0">
                <a:solidFill>
                  <a:srgbClr val="7030A0"/>
                </a:solidFill>
                <a:latin typeface="Arial" charset="0"/>
                <a:hlinkClick r:id="rId2"/>
              </a:rPr>
              <a:t> Trust</a:t>
            </a:r>
            <a:r>
              <a:rPr lang="fr-FR" sz="1600" dirty="0">
                <a:solidFill>
                  <a:srgbClr val="7030A0"/>
                </a:solidFill>
                <a:latin typeface="Arial" charset="0"/>
              </a:rPr>
              <a:t> (EPDT) (littéralement le Fonds de développement Piment éléphant), permet aux paysans d'utiliser un moyen tout à fait naturel pour éloigner les pachydermes de leurs champs: faire pousser le </a:t>
            </a:r>
            <a:r>
              <a:rPr lang="fr-FR" sz="1600" b="1" dirty="0">
                <a:solidFill>
                  <a:srgbClr val="7030A0"/>
                </a:solidFill>
                <a:latin typeface="Arial" charset="0"/>
              </a:rPr>
              <a:t>piment</a:t>
            </a:r>
            <a:r>
              <a:rPr lang="fr-FR" sz="1600" dirty="0">
                <a:solidFill>
                  <a:srgbClr val="7030A0"/>
                </a:solidFill>
                <a:latin typeface="Arial" charset="0"/>
              </a:rPr>
              <a:t> qui éloigne l'éléphant </a:t>
            </a:r>
          </a:p>
          <a:p>
            <a:pPr algn="just" eaLnBrk="1" hangingPunct="1">
              <a:defRPr/>
            </a:pPr>
            <a:r>
              <a:rPr lang="fr-FR" sz="1000" dirty="0">
                <a:solidFill>
                  <a:srgbClr val="7030A0"/>
                </a:solidFill>
                <a:latin typeface="Arial" charset="0"/>
              </a:rPr>
              <a:t>        (sources : </a:t>
            </a:r>
            <a:r>
              <a:rPr lang="fr-FR" sz="1000" dirty="0">
                <a:latin typeface="Arial" charset="0"/>
                <a:hlinkClick r:id="rId3"/>
              </a:rPr>
              <a:t>http://go.worldbank.org/7BCDDZ27A0</a:t>
            </a:r>
            <a:r>
              <a:rPr lang="fr-FR" sz="1000" dirty="0">
                <a:latin typeface="Arial" charset="0"/>
              </a:rPr>
              <a:t> </a:t>
            </a:r>
            <a:r>
              <a:rPr lang="fr-FR" sz="1000" dirty="0">
                <a:solidFill>
                  <a:srgbClr val="7030A0"/>
                </a:solidFill>
                <a:latin typeface="Arial" charset="0"/>
              </a:rPr>
              <a:t>&amp;</a:t>
            </a:r>
            <a:r>
              <a:rPr lang="fr-FR" sz="1000" dirty="0">
                <a:latin typeface="Arial" charset="0"/>
              </a:rPr>
              <a:t> </a:t>
            </a:r>
            <a:r>
              <a:rPr lang="fr-FR" sz="1000" dirty="0">
                <a:latin typeface="Arial" charset="0"/>
                <a:hlinkClick r:id="rId4"/>
              </a:rPr>
              <a:t>http://www.elephantpepper.org/downloads.html</a:t>
            </a:r>
            <a:r>
              <a:rPr lang="fr-FR" sz="1000" dirty="0">
                <a:solidFill>
                  <a:srgbClr val="7030A0"/>
                </a:solidFill>
                <a:latin typeface="Arial" charset="0"/>
              </a:rPr>
              <a:t>)</a:t>
            </a:r>
            <a:r>
              <a:rPr lang="fr-FR" sz="1200" dirty="0">
                <a:solidFill>
                  <a:srgbClr val="7030A0"/>
                </a:solidFill>
                <a:latin typeface="Arial" charset="0"/>
              </a:rPr>
              <a:t>.</a:t>
            </a:r>
          </a:p>
          <a:p>
            <a:pPr algn="just" eaLnBrk="1" hangingPunct="1">
              <a:defRPr/>
            </a:pPr>
            <a:endParaRPr lang="fr-FR" sz="1200" dirty="0">
              <a:solidFill>
                <a:srgbClr val="7030A0"/>
              </a:solidFill>
              <a:latin typeface="Arial" charset="0"/>
            </a:endParaRPr>
          </a:p>
          <a:p>
            <a:pPr marL="285750" indent="-285750" algn="just" eaLnBrk="1" hangingPunct="1">
              <a:buFont typeface="Arial" pitchFamily="34" charset="0"/>
              <a:buChar char="•"/>
              <a:defRPr/>
            </a:pPr>
            <a:r>
              <a:rPr lang="fr-FR" sz="1600" dirty="0">
                <a:solidFill>
                  <a:srgbClr val="7030A0"/>
                </a:solidFill>
                <a:latin typeface="Arial" charset="0"/>
              </a:rPr>
              <a:t>Des </a:t>
            </a:r>
            <a:r>
              <a:rPr lang="fr-FR" sz="1600" b="1" dirty="0">
                <a:solidFill>
                  <a:srgbClr val="7030A0"/>
                </a:solidFill>
                <a:latin typeface="Arial" charset="0"/>
              </a:rPr>
              <a:t>ruches et des abeilles </a:t>
            </a:r>
            <a:r>
              <a:rPr lang="fr-FR" sz="1600" dirty="0">
                <a:solidFill>
                  <a:srgbClr val="7030A0"/>
                </a:solidFill>
                <a:latin typeface="Arial" charset="0"/>
              </a:rPr>
              <a:t>sont utilisées pour protéger les acacias et les cultures des destructions provoquées par les éléphants (</a:t>
            </a:r>
            <a:r>
              <a:rPr lang="fr-FR" sz="1600" dirty="0" err="1">
                <a:solidFill>
                  <a:srgbClr val="7030A0"/>
                </a:solidFill>
                <a:latin typeface="Arial" charset="0"/>
              </a:rPr>
              <a:t>cf.travaux</a:t>
            </a:r>
            <a:r>
              <a:rPr lang="fr-FR" sz="1600" dirty="0">
                <a:solidFill>
                  <a:srgbClr val="7030A0"/>
                </a:solidFill>
                <a:latin typeface="Arial" charset="0"/>
              </a:rPr>
              <a:t> de l’ONG « Save the </a:t>
            </a:r>
            <a:r>
              <a:rPr lang="fr-FR" sz="1600" dirty="0" err="1">
                <a:solidFill>
                  <a:srgbClr val="7030A0"/>
                </a:solidFill>
                <a:latin typeface="Arial" charset="0"/>
              </a:rPr>
              <a:t>Elephants</a:t>
            </a:r>
            <a:r>
              <a:rPr lang="fr-FR" sz="1600" dirty="0">
                <a:solidFill>
                  <a:srgbClr val="7030A0"/>
                </a:solidFill>
                <a:latin typeface="Arial" charset="0"/>
              </a:rPr>
              <a:t> ». </a:t>
            </a:r>
          </a:p>
          <a:p>
            <a:pPr algn="just" eaLnBrk="1" hangingPunct="1">
              <a:defRPr/>
            </a:pPr>
            <a:endParaRPr lang="fr-FR" sz="1000" dirty="0">
              <a:solidFill>
                <a:srgbClr val="7030A0"/>
              </a:solidFill>
              <a:latin typeface="Arial" charset="0"/>
            </a:endParaRPr>
          </a:p>
          <a:p>
            <a:pPr algn="just" eaLnBrk="1" hangingPunct="1">
              <a:defRPr/>
            </a:pPr>
            <a:r>
              <a:rPr lang="fr-FR" sz="1200" dirty="0">
                <a:solidFill>
                  <a:srgbClr val="7030A0"/>
                </a:solidFill>
                <a:latin typeface="Arial" charset="0"/>
              </a:rPr>
              <a:t>(Sources : a) </a:t>
            </a:r>
            <a:r>
              <a:rPr lang="fr-FR" sz="1200" i="1" dirty="0">
                <a:solidFill>
                  <a:srgbClr val="7030A0"/>
                </a:solidFill>
                <a:latin typeface="Arial" charset="0"/>
              </a:rPr>
              <a:t>Les abeilles pour sauver les acacias et protéger les cultures</a:t>
            </a:r>
            <a:r>
              <a:rPr lang="fr-FR" sz="1200" dirty="0">
                <a:solidFill>
                  <a:srgbClr val="7030A0"/>
                </a:solidFill>
                <a:latin typeface="Arial" charset="0"/>
              </a:rPr>
              <a:t>, </a:t>
            </a:r>
            <a:r>
              <a:rPr lang="fr-FR" sz="1200" dirty="0">
                <a:solidFill>
                  <a:srgbClr val="7030A0"/>
                </a:solidFill>
                <a:latin typeface="Arial" charset="0"/>
                <a:hlinkClick r:id="rId5"/>
              </a:rPr>
              <a:t>http://afrique-horizons.org/actu-elephant-bees.htm</a:t>
            </a:r>
            <a:r>
              <a:rPr lang="fr-FR" sz="1200" dirty="0">
                <a:solidFill>
                  <a:srgbClr val="7030A0"/>
                </a:solidFill>
                <a:latin typeface="Arial" charset="0"/>
              </a:rPr>
              <a:t>, b) </a:t>
            </a:r>
            <a:r>
              <a:rPr lang="fr-FR" sz="1200" i="1" dirty="0">
                <a:solidFill>
                  <a:srgbClr val="7030A0"/>
                </a:solidFill>
                <a:latin typeface="Arial" charset="0"/>
              </a:rPr>
              <a:t>Des barrières d’abeilles gardent les éléphants loin des cultures</a:t>
            </a:r>
            <a:r>
              <a:rPr lang="fr-FR" sz="1200" dirty="0">
                <a:solidFill>
                  <a:srgbClr val="7030A0"/>
                </a:solidFill>
                <a:latin typeface="Arial" charset="0"/>
              </a:rPr>
              <a:t>, </a:t>
            </a:r>
            <a:r>
              <a:rPr lang="fr-FR" sz="1200" dirty="0">
                <a:solidFill>
                  <a:srgbClr val="7030A0"/>
                </a:solidFill>
                <a:latin typeface="Arial" charset="0"/>
                <a:hlinkClick r:id="rId6"/>
              </a:rPr>
              <a:t>http://www.gurumed.org/2011/07/14/des-barrires-dabeilles-garde-les-lphants-loin-des-cultures/</a:t>
            </a:r>
            <a:r>
              <a:rPr lang="fr-FR" sz="1200" dirty="0">
                <a:solidFill>
                  <a:srgbClr val="7030A0"/>
                </a:solidFill>
                <a:latin typeface="Arial" charset="0"/>
              </a:rPr>
              <a:t>).</a:t>
            </a:r>
          </a:p>
        </p:txBody>
      </p:sp>
      <p:pic>
        <p:nvPicPr>
          <p:cNvPr id="6" name="Image 2">
            <a:extLst>
              <a:ext uri="{FF2B5EF4-FFF2-40B4-BE49-F238E27FC236}">
                <a16:creationId xmlns:a16="http://schemas.microsoft.com/office/drawing/2014/main" id="{C8722BAC-CB99-42EA-971E-A15F51FA2B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02662" y="4196823"/>
            <a:ext cx="2087563"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4">
            <a:extLst>
              <a:ext uri="{FF2B5EF4-FFF2-40B4-BE49-F238E27FC236}">
                <a16:creationId xmlns:a16="http://schemas.microsoft.com/office/drawing/2014/main" id="{E1CEEC12-F7ED-4969-8BC2-BEE822CBBA47}"/>
              </a:ext>
            </a:extLst>
          </p:cNvPr>
          <p:cNvSpPr txBox="1">
            <a:spLocks noChangeArrowheads="1"/>
          </p:cNvSpPr>
          <p:nvPr/>
        </p:nvSpPr>
        <p:spPr bwMode="auto">
          <a:xfrm>
            <a:off x="160899" y="5617635"/>
            <a:ext cx="48513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rPr>
              <a:t>↑ </a:t>
            </a:r>
            <a:r>
              <a:rPr lang="fr-FR" altLang="fr-FR" sz="1200" dirty="0" err="1">
                <a:solidFill>
                  <a:srgbClr val="7030A0"/>
                </a:solidFill>
                <a:latin typeface="Arial" panose="020B0604020202020204" pitchFamily="34" charset="0"/>
              </a:rPr>
              <a:t>Latib</a:t>
            </a:r>
            <a:r>
              <a:rPr lang="fr-FR" altLang="fr-FR" sz="1200" dirty="0">
                <a:solidFill>
                  <a:srgbClr val="7030A0"/>
                </a:solidFill>
                <a:latin typeface="Arial" panose="020B0604020202020204" pitchFamily="34" charset="0"/>
              </a:rPr>
              <a:t> </a:t>
            </a:r>
            <a:r>
              <a:rPr lang="fr-FR" altLang="fr-FR" sz="1200" dirty="0" err="1">
                <a:solidFill>
                  <a:srgbClr val="7030A0"/>
                </a:solidFill>
                <a:latin typeface="Arial" panose="020B0604020202020204" pitchFamily="34" charset="0"/>
              </a:rPr>
              <a:t>Kalema</a:t>
            </a:r>
            <a:r>
              <a:rPr lang="fr-FR" altLang="fr-FR" sz="1200" dirty="0">
                <a:solidFill>
                  <a:srgbClr val="7030A0"/>
                </a:solidFill>
                <a:latin typeface="Arial" panose="020B0604020202020204" pitchFamily="34" charset="0"/>
              </a:rPr>
              <a:t> se trouve à proximité des ruches d'abeilles qui ont empêché les éléphants de traverser pour piller ses cultures, le 28 septembre 2012 (H. </a:t>
            </a:r>
            <a:r>
              <a:rPr lang="fr-FR" altLang="fr-FR" sz="1200" dirty="0" err="1">
                <a:solidFill>
                  <a:srgbClr val="7030A0"/>
                </a:solidFill>
                <a:latin typeface="Arial" panose="020B0604020202020204" pitchFamily="34" charset="0"/>
              </a:rPr>
              <a:t>Heuler</a:t>
            </a:r>
            <a:r>
              <a:rPr lang="fr-FR" altLang="fr-FR" sz="1200" dirty="0">
                <a:solidFill>
                  <a:srgbClr val="7030A0"/>
                </a:solidFill>
                <a:latin typeface="Arial" panose="020B0604020202020204" pitchFamily="34" charset="0"/>
              </a:rPr>
              <a:t>/VOA) </a:t>
            </a:r>
          </a:p>
          <a:p>
            <a:pPr eaLnBrk="1" hangingPunct="1">
              <a:spcBef>
                <a:spcPct val="0"/>
              </a:spcBef>
              <a:buFontTx/>
              <a:buNone/>
            </a:pPr>
            <a:r>
              <a:rPr lang="fr-FR" altLang="fr-FR" sz="1200" dirty="0">
                <a:solidFill>
                  <a:srgbClr val="7030A0"/>
                </a:solidFill>
                <a:latin typeface="Arial" panose="020B0604020202020204" pitchFamily="34" charset="0"/>
              </a:rPr>
              <a:t>(Source : </a:t>
            </a:r>
            <a:r>
              <a:rPr lang="fr-FR" altLang="fr-FR" sz="1200" i="1" dirty="0">
                <a:solidFill>
                  <a:srgbClr val="7030A0"/>
                </a:solidFill>
                <a:latin typeface="Arial" panose="020B0604020202020204" pitchFamily="34" charset="0"/>
              </a:rPr>
              <a:t>In Uganda, Not </a:t>
            </a:r>
            <a:r>
              <a:rPr lang="fr-FR" altLang="fr-FR" sz="1200" i="1" dirty="0" err="1">
                <a:solidFill>
                  <a:srgbClr val="7030A0"/>
                </a:solidFill>
                <a:latin typeface="Arial" panose="020B0604020202020204" pitchFamily="34" charset="0"/>
              </a:rPr>
              <a:t>Everyone</a:t>
            </a:r>
            <a:r>
              <a:rPr lang="fr-FR" altLang="fr-FR" sz="1200" i="1" dirty="0">
                <a:solidFill>
                  <a:srgbClr val="7030A0"/>
                </a:solidFill>
                <a:latin typeface="Arial" panose="020B0604020202020204" pitchFamily="34" charset="0"/>
              </a:rPr>
              <a:t> Loves an </a:t>
            </a:r>
            <a:r>
              <a:rPr lang="fr-FR" altLang="fr-FR" sz="1200" i="1" dirty="0" err="1">
                <a:solidFill>
                  <a:srgbClr val="7030A0"/>
                </a:solidFill>
                <a:latin typeface="Arial" panose="020B0604020202020204" pitchFamily="34" charset="0"/>
              </a:rPr>
              <a:t>Elephant</a:t>
            </a:r>
            <a:r>
              <a:rPr lang="fr-FR" altLang="fr-FR" sz="1200" i="1"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hlinkClick r:id="rId8"/>
              </a:rPr>
              <a:t>http://www.voanews.com/content/in-uganda-park-rangers-help-elephants-farmer-coexist/1554837.html</a:t>
            </a:r>
            <a:r>
              <a:rPr lang="fr-FR" altLang="fr-FR" sz="1200" dirty="0">
                <a:solidFill>
                  <a:srgbClr val="7030A0"/>
                </a:solidFill>
                <a:latin typeface="Arial" panose="020B0604020202020204" pitchFamily="34" charset="0"/>
              </a:rPr>
              <a:t> ).</a:t>
            </a:r>
          </a:p>
        </p:txBody>
      </p:sp>
      <p:pic>
        <p:nvPicPr>
          <p:cNvPr id="8" name="Image 5">
            <a:extLst>
              <a:ext uri="{FF2B5EF4-FFF2-40B4-BE49-F238E27FC236}">
                <a16:creationId xmlns:a16="http://schemas.microsoft.com/office/drawing/2014/main" id="{3DF9ACC5-7E4C-42AA-BFD0-E4235130456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98574" y="4196823"/>
            <a:ext cx="4330105" cy="192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a:extLst>
              <a:ext uri="{FF2B5EF4-FFF2-40B4-BE49-F238E27FC236}">
                <a16:creationId xmlns:a16="http://schemas.microsoft.com/office/drawing/2014/main" id="{FE872CA1-7E5D-4BF6-ABDF-54B45CCEE2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773645" y="4334218"/>
            <a:ext cx="2979661" cy="166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8">
            <a:extLst>
              <a:ext uri="{FF2B5EF4-FFF2-40B4-BE49-F238E27FC236}">
                <a16:creationId xmlns:a16="http://schemas.microsoft.com/office/drawing/2014/main" id="{11F3E293-237B-44DA-B1ED-00D2CD5EBBCF}"/>
              </a:ext>
            </a:extLst>
          </p:cNvPr>
          <p:cNvSpPr txBox="1">
            <a:spLocks noChangeArrowheads="1"/>
          </p:cNvSpPr>
          <p:nvPr/>
        </p:nvSpPr>
        <p:spPr bwMode="auto">
          <a:xfrm>
            <a:off x="8928679" y="6002828"/>
            <a:ext cx="32247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rPr>
              <a:t>↑ </a:t>
            </a:r>
            <a:r>
              <a:rPr lang="fr-FR" altLang="fr-FR" sz="1200" dirty="0">
                <a:solidFill>
                  <a:srgbClr val="7030A0"/>
                </a:solidFill>
                <a:latin typeface="Arial" panose="020B0604020202020204" pitchFamily="34" charset="0"/>
              </a:rPr>
              <a:t>Source : </a:t>
            </a:r>
            <a:r>
              <a:rPr lang="en-US" altLang="fr-FR" sz="1200" dirty="0">
                <a:solidFill>
                  <a:srgbClr val="7030A0"/>
                </a:solidFill>
                <a:latin typeface="Arial" panose="020B0604020202020204" pitchFamily="34" charset="0"/>
              </a:rPr>
              <a:t>elephants and bees, </a:t>
            </a:r>
            <a:r>
              <a:rPr lang="en-US" altLang="fr-FR" sz="1200" dirty="0">
                <a:solidFill>
                  <a:srgbClr val="7030A0"/>
                </a:solidFill>
                <a:latin typeface="Arial" panose="020B0604020202020204" pitchFamily="34" charset="0"/>
                <a:hlinkClick r:id="rId11"/>
              </a:rPr>
              <a:t>http://www.socialphy.com/posts/pets-animals/16091/elephants-and-bees.html</a:t>
            </a:r>
            <a:r>
              <a:rPr lang="en-US" altLang="fr-FR" sz="1200" dirty="0">
                <a:solidFill>
                  <a:srgbClr val="7030A0"/>
                </a:solidFill>
                <a:latin typeface="Arial" panose="020B0604020202020204" pitchFamily="34" charset="0"/>
              </a:rPr>
              <a:t> </a:t>
            </a:r>
            <a:endParaRPr lang="fr-FR" altLang="fr-FR" sz="1200" dirty="0">
              <a:solidFill>
                <a:srgbClr val="7030A0"/>
              </a:solidFill>
              <a:latin typeface="Arial" panose="020B0604020202020204" pitchFamily="34" charset="0"/>
            </a:endParaRPr>
          </a:p>
        </p:txBody>
      </p:sp>
      <p:pic>
        <p:nvPicPr>
          <p:cNvPr id="12" name="Image 1">
            <a:extLst>
              <a:ext uri="{FF2B5EF4-FFF2-40B4-BE49-F238E27FC236}">
                <a16:creationId xmlns:a16="http://schemas.microsoft.com/office/drawing/2014/main" id="{0F812B78-E2F1-45CC-B692-1DB04C12B3D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959073" y="728474"/>
            <a:ext cx="1001712"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
            <a:extLst>
              <a:ext uri="{FF2B5EF4-FFF2-40B4-BE49-F238E27FC236}">
                <a16:creationId xmlns:a16="http://schemas.microsoft.com/office/drawing/2014/main" id="{7FF83B4F-70CB-45B4-B227-368450DB298C}"/>
              </a:ext>
            </a:extLst>
          </p:cNvPr>
          <p:cNvSpPr txBox="1">
            <a:spLocks noChangeArrowheads="1"/>
          </p:cNvSpPr>
          <p:nvPr/>
        </p:nvSpPr>
        <p:spPr bwMode="auto">
          <a:xfrm>
            <a:off x="10510222" y="1833320"/>
            <a:ext cx="1513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latin typeface="Arial" panose="020B0604020202020204" pitchFamily="34" charset="0"/>
              </a:rPr>
              <a:t>Eléphant chargeant</a:t>
            </a:r>
          </a:p>
        </p:txBody>
      </p:sp>
      <p:sp>
        <p:nvSpPr>
          <p:cNvPr id="14" name="ZoneTexte 6">
            <a:extLst>
              <a:ext uri="{FF2B5EF4-FFF2-40B4-BE49-F238E27FC236}">
                <a16:creationId xmlns:a16="http://schemas.microsoft.com/office/drawing/2014/main" id="{8388F915-5682-44A1-9C23-90497F9ED89E}"/>
              </a:ext>
            </a:extLst>
          </p:cNvPr>
          <p:cNvSpPr txBox="1">
            <a:spLocks noChangeArrowheads="1"/>
          </p:cNvSpPr>
          <p:nvPr/>
        </p:nvSpPr>
        <p:spPr bwMode="auto">
          <a:xfrm>
            <a:off x="4771843" y="5802300"/>
            <a:ext cx="41568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7030A0"/>
                </a:solidFill>
              </a:rPr>
              <a:t>↑ </a:t>
            </a:r>
            <a:r>
              <a:rPr lang="fr-FR" altLang="fr-FR" sz="1200" dirty="0">
                <a:solidFill>
                  <a:srgbClr val="7030A0"/>
                </a:solidFill>
                <a:latin typeface="Arial" panose="020B0604020202020204" pitchFamily="34" charset="0"/>
              </a:rPr>
              <a:t>Barrières de ruches utilisant des ruches traditionnelles (Source : </a:t>
            </a:r>
            <a:r>
              <a:rPr lang="fr-FR" altLang="fr-FR" sz="1200" i="1" dirty="0">
                <a:solidFill>
                  <a:srgbClr val="7030A0"/>
                </a:solidFill>
                <a:latin typeface="Arial" panose="020B0604020202020204" pitchFamily="34" charset="0"/>
              </a:rPr>
              <a:t>Stop an </a:t>
            </a:r>
            <a:r>
              <a:rPr lang="fr-FR" altLang="fr-FR" sz="1200" i="1" dirty="0" err="1">
                <a:solidFill>
                  <a:srgbClr val="7030A0"/>
                </a:solidFill>
                <a:latin typeface="Arial" panose="020B0604020202020204" pitchFamily="34" charset="0"/>
              </a:rPr>
              <a:t>elephant</a:t>
            </a:r>
            <a:r>
              <a:rPr lang="fr-FR" altLang="fr-FR" sz="1200" i="1" dirty="0">
                <a:solidFill>
                  <a:srgbClr val="7030A0"/>
                </a:solidFill>
                <a:latin typeface="Arial" panose="020B0604020202020204" pitchFamily="34" charset="0"/>
              </a:rPr>
              <a:t>, </a:t>
            </a:r>
            <a:r>
              <a:rPr lang="fr-FR" altLang="fr-FR" sz="1200" i="1" dirty="0" err="1">
                <a:solidFill>
                  <a:srgbClr val="7030A0"/>
                </a:solidFill>
                <a:latin typeface="Arial" panose="020B0604020202020204" pitchFamily="34" charset="0"/>
              </a:rPr>
              <a:t>with</a:t>
            </a:r>
            <a:r>
              <a:rPr lang="fr-FR" altLang="fr-FR" sz="1200" i="1" dirty="0">
                <a:solidFill>
                  <a:srgbClr val="7030A0"/>
                </a:solidFill>
                <a:latin typeface="Arial" panose="020B0604020202020204" pitchFamily="34" charset="0"/>
              </a:rPr>
              <a:t> a </a:t>
            </a:r>
            <a:r>
              <a:rPr lang="fr-FR" altLang="fr-FR" sz="1200" i="1" dirty="0" err="1">
                <a:solidFill>
                  <a:srgbClr val="7030A0"/>
                </a:solidFill>
                <a:latin typeface="Arial" panose="020B0604020202020204" pitchFamily="34" charset="0"/>
              </a:rPr>
              <a:t>bee</a:t>
            </a:r>
            <a:r>
              <a:rPr lang="fr-FR" altLang="fr-FR" sz="1200" i="1" dirty="0">
                <a:solidFill>
                  <a:srgbClr val="7030A0"/>
                </a:solidFill>
                <a:latin typeface="Arial" panose="020B0604020202020204" pitchFamily="34" charset="0"/>
              </a:rPr>
              <a:t> </a:t>
            </a:r>
            <a:r>
              <a:rPr lang="fr-FR" altLang="fr-FR" sz="1200" dirty="0">
                <a:solidFill>
                  <a:srgbClr val="7030A0"/>
                </a:solidFill>
                <a:latin typeface="Arial" panose="020B0604020202020204" pitchFamily="34" charset="0"/>
              </a:rPr>
              <a:t>?, 15 mars 2012, </a:t>
            </a:r>
            <a:r>
              <a:rPr lang="fr-FR" altLang="fr-FR" sz="1200" dirty="0">
                <a:solidFill>
                  <a:srgbClr val="7030A0"/>
                </a:solidFill>
                <a:latin typeface="Arial" panose="020B0604020202020204" pitchFamily="34" charset="0"/>
                <a:hlinkClick r:id="rId13"/>
              </a:rPr>
              <a:t>http://www.raisingthevillage.org/blog/stop-an-elephant-with-a-bee/</a:t>
            </a:r>
            <a:r>
              <a:rPr lang="fr-FR" altLang="fr-FR" sz="1200" dirty="0">
                <a:solidFill>
                  <a:srgbClr val="7030A0"/>
                </a:solidFill>
                <a:latin typeface="Arial" panose="020B0604020202020204" pitchFamily="34" charset="0"/>
              </a:rPr>
              <a:t>).</a:t>
            </a:r>
          </a:p>
        </p:txBody>
      </p:sp>
      <p:sp>
        <p:nvSpPr>
          <p:cNvPr id="15" name="Rectangle 14">
            <a:extLst>
              <a:ext uri="{FF2B5EF4-FFF2-40B4-BE49-F238E27FC236}">
                <a16:creationId xmlns:a16="http://schemas.microsoft.com/office/drawing/2014/main" id="{A270AF92-53F6-4D8C-8044-405B49A300DA}"/>
              </a:ext>
            </a:extLst>
          </p:cNvPr>
          <p:cNvSpPr/>
          <p:nvPr/>
        </p:nvSpPr>
        <p:spPr>
          <a:xfrm>
            <a:off x="139888" y="1414409"/>
            <a:ext cx="7702438" cy="369332"/>
          </a:xfrm>
          <a:prstGeom prst="rect">
            <a:avLst/>
          </a:prstGeom>
        </p:spPr>
        <p:txBody>
          <a:bodyPr wrap="square">
            <a:spAutoFit/>
          </a:bodyPr>
          <a:lstStyle/>
          <a:p>
            <a:pPr>
              <a:defRPr/>
            </a:pPr>
            <a:r>
              <a:rPr lang="fr-FR" b="1" dirty="0">
                <a:solidFill>
                  <a:srgbClr val="7030A0"/>
                </a:solidFill>
                <a:latin typeface="Arial" charset="0"/>
              </a:rPr>
              <a:t>Lutte contre les ravages causés par les éléphants dans les cultures</a:t>
            </a:r>
            <a:endParaRPr lang="fr-FR" dirty="0">
              <a:solidFill>
                <a:srgbClr val="7030A0"/>
              </a:solidFill>
              <a:latin typeface="Arial" charset="0"/>
            </a:endParaRPr>
          </a:p>
        </p:txBody>
      </p:sp>
      <p:sp>
        <p:nvSpPr>
          <p:cNvPr id="16" name="Espace réservé du numéro de diapositive 1">
            <a:extLst>
              <a:ext uri="{FF2B5EF4-FFF2-40B4-BE49-F238E27FC236}">
                <a16:creationId xmlns:a16="http://schemas.microsoft.com/office/drawing/2014/main" id="{A10A2C17-4135-48C3-AFAF-C2CB1C4B0043}"/>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98</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38532599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4A9476-71B4-47C7-BF54-A413F24BAEDF}"/>
              </a:ext>
            </a:extLst>
          </p:cNvPr>
          <p:cNvSpPr/>
          <p:nvPr/>
        </p:nvSpPr>
        <p:spPr>
          <a:xfrm>
            <a:off x="160899" y="1086050"/>
            <a:ext cx="3997697" cy="369332"/>
          </a:xfrm>
          <a:prstGeom prst="rect">
            <a:avLst/>
          </a:prstGeom>
        </p:spPr>
        <p:txBody>
          <a:bodyPr wrap="none">
            <a:spAutoFit/>
          </a:bodyPr>
          <a:lstStyle/>
          <a:p>
            <a:pPr>
              <a:spcBef>
                <a:spcPct val="0"/>
              </a:spcBef>
              <a:buNone/>
            </a:pPr>
            <a:r>
              <a:rPr lang="fr-FR" altLang="fr-FR" b="1" dirty="0">
                <a:solidFill>
                  <a:srgbClr val="7030A0"/>
                </a:solidFill>
                <a:latin typeface="Arial" panose="020B0604020202020204" pitchFamily="34" charset="0"/>
                <a:cs typeface="Arial" panose="020B0604020202020204" pitchFamily="34" charset="0"/>
              </a:rPr>
              <a:t>5.18. Autres méthodes (suite et fin)</a:t>
            </a:r>
            <a:endParaRPr lang="fr-FR" altLang="fr-FR" b="1" dirty="0">
              <a:solidFill>
                <a:srgbClr val="6600CC"/>
              </a:solidFill>
              <a:latin typeface="Arial" panose="020B0604020202020204" pitchFamily="34" charset="0"/>
              <a:cs typeface="Arial" panose="020B0604020202020204" pitchFamily="34" charset="0"/>
            </a:endParaRPr>
          </a:p>
        </p:txBody>
      </p:sp>
      <p:sp>
        <p:nvSpPr>
          <p:cNvPr id="3" name="WordArt 4">
            <a:extLst>
              <a:ext uri="{FF2B5EF4-FFF2-40B4-BE49-F238E27FC236}">
                <a16:creationId xmlns:a16="http://schemas.microsoft.com/office/drawing/2014/main" id="{51731F69-E468-49F0-B426-728E9AA19942}"/>
              </a:ext>
            </a:extLst>
          </p:cNvPr>
          <p:cNvSpPr>
            <a:spLocks noChangeArrowheads="1" noChangeShapeType="1" noTextEdit="1"/>
          </p:cNvSpPr>
          <p:nvPr/>
        </p:nvSpPr>
        <p:spPr bwMode="auto">
          <a:xfrm>
            <a:off x="1096776" y="281864"/>
            <a:ext cx="9413446" cy="524959"/>
          </a:xfrm>
          <a:prstGeom prst="rect">
            <a:avLst/>
          </a:prstGeom>
        </p:spPr>
        <p:txBody>
          <a:bodyPr wrap="none" fromWordArt="1">
            <a:prstTxWarp prst="textPlain">
              <a:avLst>
                <a:gd name="adj" fmla="val 50000"/>
              </a:avLst>
            </a:prstTxWarp>
          </a:bodyPr>
          <a:lstStyle/>
          <a:p>
            <a:pPr algn="ctr"/>
            <a:r>
              <a:rPr lang="fr-FR" b="1" i="1" kern="10" dirty="0">
                <a:ln w="15875">
                  <a:solidFill>
                    <a:srgbClr val="000000"/>
                  </a:solidFill>
                  <a:round/>
                  <a:headEnd/>
                  <a:tailEnd/>
                </a:ln>
                <a:solidFill>
                  <a:srgbClr val="005C2A"/>
                </a:solidFill>
                <a:effectLst>
                  <a:outerShdw dist="35921" dir="2700000" algn="ctr" rotWithShape="0">
                    <a:srgbClr val="808080">
                      <a:alpha val="79999"/>
                    </a:srgbClr>
                  </a:outerShdw>
                </a:effectLst>
                <a:latin typeface="Arial Black" panose="020B0A04020102020204" pitchFamily="34" charset="0"/>
              </a:rPr>
              <a:t>Protection des cultures contre les parasites et ravageurs</a:t>
            </a:r>
          </a:p>
        </p:txBody>
      </p:sp>
      <p:sp>
        <p:nvSpPr>
          <p:cNvPr id="4" name="Rectangle 3">
            <a:extLst>
              <a:ext uri="{FF2B5EF4-FFF2-40B4-BE49-F238E27FC236}">
                <a16:creationId xmlns:a16="http://schemas.microsoft.com/office/drawing/2014/main" id="{1E67C5BA-F6B0-4095-8E21-D25CF6A8928F}"/>
              </a:ext>
            </a:extLst>
          </p:cNvPr>
          <p:cNvSpPr/>
          <p:nvPr/>
        </p:nvSpPr>
        <p:spPr>
          <a:xfrm>
            <a:off x="139888" y="759552"/>
            <a:ext cx="2993127" cy="369332"/>
          </a:xfrm>
          <a:prstGeom prst="rect">
            <a:avLst/>
          </a:prstGeom>
        </p:spPr>
        <p:txBody>
          <a:bodyPr wrap="none">
            <a:spAutoFit/>
          </a:bodyPr>
          <a:lstStyle/>
          <a:p>
            <a:pPr>
              <a:spcBef>
                <a:spcPct val="0"/>
              </a:spcBef>
            </a:pPr>
            <a:r>
              <a:rPr lang="fr-FR" altLang="fr-FR" b="1" dirty="0">
                <a:solidFill>
                  <a:srgbClr val="7030A0"/>
                </a:solidFill>
                <a:latin typeface="Arial" panose="020B0604020202020204" pitchFamily="34" charset="0"/>
              </a:rPr>
              <a:t>5. </a:t>
            </a:r>
            <a:r>
              <a:rPr lang="fr-FR" altLang="fr-FR" b="1" u="sng" dirty="0">
                <a:solidFill>
                  <a:srgbClr val="7030A0"/>
                </a:solidFill>
                <a:latin typeface="Arial" panose="020B0604020202020204" pitchFamily="34" charset="0"/>
              </a:rPr>
              <a:t>Lutte biologique (suite)</a:t>
            </a:r>
            <a:endParaRPr lang="fr-FR" altLang="fr-FR" dirty="0">
              <a:solidFill>
                <a:srgbClr val="7030A0"/>
              </a:solidFill>
              <a:latin typeface="Arial" panose="020B0604020202020204" pitchFamily="34" charset="0"/>
            </a:endParaRPr>
          </a:p>
        </p:txBody>
      </p:sp>
      <p:pic>
        <p:nvPicPr>
          <p:cNvPr id="7" name="Image 6">
            <a:extLst>
              <a:ext uri="{FF2B5EF4-FFF2-40B4-BE49-F238E27FC236}">
                <a16:creationId xmlns:a16="http://schemas.microsoft.com/office/drawing/2014/main" id="{ED8ACAAA-C6B5-449E-B906-9407C38AB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809" y="4714875"/>
            <a:ext cx="2143125" cy="2143125"/>
          </a:xfrm>
          <a:prstGeom prst="rect">
            <a:avLst/>
          </a:prstGeom>
        </p:spPr>
      </p:pic>
      <p:pic>
        <p:nvPicPr>
          <p:cNvPr id="9" name="Image 8">
            <a:extLst>
              <a:ext uri="{FF2B5EF4-FFF2-40B4-BE49-F238E27FC236}">
                <a16:creationId xmlns:a16="http://schemas.microsoft.com/office/drawing/2014/main" id="{9D234216-29D2-4B66-A457-786A9B592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4529" y="3724951"/>
            <a:ext cx="2857500" cy="2857500"/>
          </a:xfrm>
          <a:prstGeom prst="rect">
            <a:avLst/>
          </a:prstGeom>
        </p:spPr>
      </p:pic>
      <p:pic>
        <p:nvPicPr>
          <p:cNvPr id="11" name="Image 10">
            <a:extLst>
              <a:ext uri="{FF2B5EF4-FFF2-40B4-BE49-F238E27FC236}">
                <a16:creationId xmlns:a16="http://schemas.microsoft.com/office/drawing/2014/main" id="{8B70209D-26BB-469B-8BFB-FA631EDF6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849" y="4175511"/>
            <a:ext cx="1847850" cy="2466975"/>
          </a:xfrm>
          <a:prstGeom prst="rect">
            <a:avLst/>
          </a:prstGeom>
        </p:spPr>
      </p:pic>
      <p:pic>
        <p:nvPicPr>
          <p:cNvPr id="13" name="Image 12">
            <a:extLst>
              <a:ext uri="{FF2B5EF4-FFF2-40B4-BE49-F238E27FC236}">
                <a16:creationId xmlns:a16="http://schemas.microsoft.com/office/drawing/2014/main" id="{3A91E382-0F75-4A1A-9A2F-340FDAB678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6682" y="5239789"/>
            <a:ext cx="1597212" cy="1197909"/>
          </a:xfrm>
          <a:prstGeom prst="rect">
            <a:avLst/>
          </a:prstGeom>
        </p:spPr>
      </p:pic>
      <p:sp>
        <p:nvSpPr>
          <p:cNvPr id="15" name="ZoneTexte 14">
            <a:extLst>
              <a:ext uri="{FF2B5EF4-FFF2-40B4-BE49-F238E27FC236}">
                <a16:creationId xmlns:a16="http://schemas.microsoft.com/office/drawing/2014/main" id="{B7CC02B0-FB5E-4509-9A7E-1129EFF6EF33}"/>
              </a:ext>
            </a:extLst>
          </p:cNvPr>
          <p:cNvSpPr txBox="1"/>
          <p:nvPr/>
        </p:nvSpPr>
        <p:spPr>
          <a:xfrm>
            <a:off x="236668" y="1549101"/>
            <a:ext cx="11682805" cy="2862322"/>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7030A0"/>
                </a:solidFill>
              </a:rPr>
              <a:t> pièges à fromage contre les mulots. </a:t>
            </a:r>
          </a:p>
          <a:p>
            <a:pPr marL="285750" indent="-285750">
              <a:buFont typeface="Arial" panose="020B0604020202020204" pitchFamily="34" charset="0"/>
              <a:buChar char="•"/>
            </a:pPr>
            <a:r>
              <a:rPr lang="fr-FR" dirty="0">
                <a:solidFill>
                  <a:srgbClr val="7030A0"/>
                </a:solidFill>
              </a:rPr>
              <a:t> pièges à bière ou à pomme de terre contre les limaces. </a:t>
            </a:r>
          </a:p>
          <a:p>
            <a:pPr marL="285750" indent="-285750">
              <a:buFont typeface="Arial" panose="020B0604020202020204" pitchFamily="34" charset="0"/>
              <a:buChar char="•"/>
            </a:pPr>
            <a:r>
              <a:rPr lang="fr-FR" dirty="0">
                <a:solidFill>
                  <a:srgbClr val="7030A0"/>
                </a:solidFill>
              </a:rPr>
              <a:t> sacs de couchages pour les perce-oreilles.</a:t>
            </a:r>
          </a:p>
          <a:p>
            <a:pPr marL="285750" indent="-285750">
              <a:buFont typeface="Arial" panose="020B0604020202020204" pitchFamily="34" charset="0"/>
              <a:buChar char="•"/>
            </a:pPr>
            <a:r>
              <a:rPr lang="fr-FR" dirty="0">
                <a:solidFill>
                  <a:srgbClr val="7030A0"/>
                </a:solidFill>
              </a:rPr>
              <a:t> ramassages manuels systématiques des doryphores… </a:t>
            </a:r>
          </a:p>
          <a:p>
            <a:pPr marL="285750" indent="-285750">
              <a:buFont typeface="Arial" panose="020B0604020202020204" pitchFamily="34" charset="0"/>
              <a:buChar char="•"/>
            </a:pPr>
            <a:r>
              <a:rPr lang="fr-FR" dirty="0">
                <a:solidFill>
                  <a:srgbClr val="7030A0"/>
                </a:solidFill>
              </a:rPr>
              <a:t> mare à crapauds et à  grenouilles pour éliminer une grande quantité d’insectes indésirables.</a:t>
            </a:r>
          </a:p>
          <a:p>
            <a:r>
              <a:rPr lang="fr-FR" dirty="0">
                <a:solidFill>
                  <a:srgbClr val="7030A0"/>
                </a:solidFill>
              </a:rPr>
              <a:t>  </a:t>
            </a:r>
          </a:p>
          <a:p>
            <a:pPr algn="just"/>
            <a:r>
              <a:rPr lang="fr-FR" sz="1200" dirty="0">
                <a:solidFill>
                  <a:srgbClr val="7030A0"/>
                </a:solidFill>
              </a:rPr>
              <a:t>Source : Guerre et paix dans le potager (dans le petit potager familial du Moulin Neuf (°)) (2x52’), Ecrit et réalisé par Jean-Yves Collet. Coproduit par 13 Production - France 3 et le soutien du CNC, de la RTBF, de la TSR et de la Région Bretagne. Prix Spécial du Jury et Prix du Public au Festival de l'Oiseau et de la Nature Abbeville.</a:t>
            </a:r>
          </a:p>
          <a:p>
            <a:pPr algn="just"/>
            <a:endParaRPr lang="fr-FR" sz="1200" dirty="0">
              <a:solidFill>
                <a:srgbClr val="7030A0"/>
              </a:solidFill>
            </a:endParaRPr>
          </a:p>
          <a:p>
            <a:pPr algn="just"/>
            <a:r>
              <a:rPr lang="fr-FR" sz="1200" dirty="0">
                <a:solidFill>
                  <a:srgbClr val="7030A0"/>
                </a:solidFill>
              </a:rPr>
              <a:t>(°) Potager de la famille </a:t>
            </a:r>
            <a:r>
              <a:rPr lang="fr-FR" sz="1200" dirty="0" err="1">
                <a:solidFill>
                  <a:srgbClr val="7030A0"/>
                </a:solidFill>
              </a:rPr>
              <a:t>Aublac</a:t>
            </a:r>
            <a:r>
              <a:rPr lang="fr-FR" sz="1200" dirty="0">
                <a:solidFill>
                  <a:srgbClr val="7030A0"/>
                </a:solidFill>
              </a:rPr>
              <a:t>-Fiche, situé en plein cœur du bocage breton à Cast, petit village du Finistère Sud.</a:t>
            </a:r>
          </a:p>
          <a:p>
            <a:pPr algn="just"/>
            <a:endParaRPr lang="fr-FR" sz="1200" dirty="0">
              <a:solidFill>
                <a:srgbClr val="7030A0"/>
              </a:solidFill>
            </a:endParaRPr>
          </a:p>
          <a:p>
            <a:r>
              <a:rPr lang="fr-FR" sz="1200" dirty="0">
                <a:solidFill>
                  <a:srgbClr val="7030A0"/>
                </a:solidFill>
              </a:rPr>
              <a:t>Cette ferme utile aussi le lâcher de parasitoïdes, de coccinelles, de mouches silphes et de chrysopes et favorise les araignées.</a:t>
            </a:r>
          </a:p>
        </p:txBody>
      </p:sp>
      <p:sp>
        <p:nvSpPr>
          <p:cNvPr id="16" name="ZoneTexte 15">
            <a:extLst>
              <a:ext uri="{FF2B5EF4-FFF2-40B4-BE49-F238E27FC236}">
                <a16:creationId xmlns:a16="http://schemas.microsoft.com/office/drawing/2014/main" id="{C6869C58-9715-405C-918C-A36823805FCF}"/>
              </a:ext>
            </a:extLst>
          </p:cNvPr>
          <p:cNvSpPr txBox="1"/>
          <p:nvPr/>
        </p:nvSpPr>
        <p:spPr>
          <a:xfrm>
            <a:off x="1" y="5992009"/>
            <a:ext cx="2119256" cy="276999"/>
          </a:xfrm>
          <a:prstGeom prst="rect">
            <a:avLst/>
          </a:prstGeom>
          <a:noFill/>
        </p:spPr>
        <p:txBody>
          <a:bodyPr wrap="square" rtlCol="0">
            <a:spAutoFit/>
          </a:bodyPr>
          <a:lstStyle/>
          <a:p>
            <a:pPr algn="r"/>
            <a:r>
              <a:rPr lang="fr-FR" sz="1200" dirty="0">
                <a:solidFill>
                  <a:srgbClr val="7030A0"/>
                </a:solidFill>
              </a:rPr>
              <a:t>Pièges à souris ou mulots</a:t>
            </a:r>
          </a:p>
        </p:txBody>
      </p:sp>
      <p:sp>
        <p:nvSpPr>
          <p:cNvPr id="17" name="ZoneTexte 16">
            <a:extLst>
              <a:ext uri="{FF2B5EF4-FFF2-40B4-BE49-F238E27FC236}">
                <a16:creationId xmlns:a16="http://schemas.microsoft.com/office/drawing/2014/main" id="{E240B571-5884-4F14-B74F-7541734E8993}"/>
              </a:ext>
            </a:extLst>
          </p:cNvPr>
          <p:cNvSpPr txBox="1"/>
          <p:nvPr/>
        </p:nvSpPr>
        <p:spPr>
          <a:xfrm>
            <a:off x="6712772" y="2000922"/>
            <a:ext cx="1751927" cy="276999"/>
          </a:xfrm>
          <a:prstGeom prst="rect">
            <a:avLst/>
          </a:prstGeom>
          <a:noFill/>
        </p:spPr>
        <p:txBody>
          <a:bodyPr wrap="square" rtlCol="0">
            <a:spAutoFit/>
          </a:bodyPr>
          <a:lstStyle/>
          <a:p>
            <a:pPr algn="ctr"/>
            <a:r>
              <a:rPr lang="fr-FR" sz="1200" dirty="0">
                <a:solidFill>
                  <a:srgbClr val="7030A0"/>
                </a:solidFill>
              </a:rPr>
              <a:t>crapaud commun</a:t>
            </a:r>
          </a:p>
        </p:txBody>
      </p:sp>
      <p:sp>
        <p:nvSpPr>
          <p:cNvPr id="18" name="ZoneTexte 17">
            <a:extLst>
              <a:ext uri="{FF2B5EF4-FFF2-40B4-BE49-F238E27FC236}">
                <a16:creationId xmlns:a16="http://schemas.microsoft.com/office/drawing/2014/main" id="{F28D5767-4530-494E-B01D-B7088CA3B97B}"/>
              </a:ext>
            </a:extLst>
          </p:cNvPr>
          <p:cNvSpPr txBox="1"/>
          <p:nvPr/>
        </p:nvSpPr>
        <p:spPr>
          <a:xfrm>
            <a:off x="9316122" y="2000922"/>
            <a:ext cx="1751927" cy="276999"/>
          </a:xfrm>
          <a:prstGeom prst="rect">
            <a:avLst/>
          </a:prstGeom>
          <a:noFill/>
        </p:spPr>
        <p:txBody>
          <a:bodyPr wrap="square" rtlCol="0">
            <a:spAutoFit/>
          </a:bodyPr>
          <a:lstStyle/>
          <a:p>
            <a:pPr algn="ctr"/>
            <a:r>
              <a:rPr lang="fr-FR" sz="1200" dirty="0">
                <a:solidFill>
                  <a:srgbClr val="7030A0"/>
                </a:solidFill>
              </a:rPr>
              <a:t>Rainette verte</a:t>
            </a:r>
          </a:p>
        </p:txBody>
      </p:sp>
      <p:pic>
        <p:nvPicPr>
          <p:cNvPr id="20" name="Image 19">
            <a:extLst>
              <a:ext uri="{FF2B5EF4-FFF2-40B4-BE49-F238E27FC236}">
                <a16:creationId xmlns:a16="http://schemas.microsoft.com/office/drawing/2014/main" id="{FC9CF609-0F69-4603-8761-57413FA3D6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7638" y="886497"/>
            <a:ext cx="1676400" cy="1114425"/>
          </a:xfrm>
          <a:prstGeom prst="rect">
            <a:avLst/>
          </a:prstGeom>
        </p:spPr>
      </p:pic>
      <p:pic>
        <p:nvPicPr>
          <p:cNvPr id="22" name="Image 21">
            <a:extLst>
              <a:ext uri="{FF2B5EF4-FFF2-40B4-BE49-F238E27FC236}">
                <a16:creationId xmlns:a16="http://schemas.microsoft.com/office/drawing/2014/main" id="{4D8AEBF4-CE1A-499C-B75C-E7C6E8D996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5803" y="900542"/>
            <a:ext cx="1676400" cy="1076325"/>
          </a:xfrm>
          <a:prstGeom prst="rect">
            <a:avLst/>
          </a:prstGeom>
        </p:spPr>
      </p:pic>
      <p:sp>
        <p:nvSpPr>
          <p:cNvPr id="23" name="Espace réservé du numéro de diapositive 1">
            <a:extLst>
              <a:ext uri="{FF2B5EF4-FFF2-40B4-BE49-F238E27FC236}">
                <a16:creationId xmlns:a16="http://schemas.microsoft.com/office/drawing/2014/main" id="{0EE8C141-2DBA-4BDA-95EE-9D5A44CC5DE5}"/>
              </a:ext>
            </a:extLst>
          </p:cNvPr>
          <p:cNvSpPr txBox="1">
            <a:spLocks noGrp="1"/>
          </p:cNvSpPr>
          <p:nvPr/>
        </p:nvSpPr>
        <p:spPr bwMode="auto">
          <a:xfrm>
            <a:off x="11405105" y="23538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660FCB-8AA3-46D9-AD9E-FA2CBE8445EF}" type="slidenum">
              <a:rPr lang="fr-FR" altLang="fr-FR" sz="1200">
                <a:solidFill>
                  <a:srgbClr val="898989"/>
                </a:solidFill>
                <a:latin typeface="Times New Roman" panose="02020603050405020304" pitchFamily="18" charset="0"/>
              </a:rPr>
              <a:pPr algn="r" eaLnBrk="1" hangingPunct="1">
                <a:spcBef>
                  <a:spcPct val="0"/>
                </a:spcBef>
                <a:buFontTx/>
                <a:buNone/>
              </a:pPr>
              <a:t>99</a:t>
            </a:fld>
            <a:endParaRPr lang="fr-FR" altLang="fr-FR"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5547258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3964</TotalTime>
  <Words>34139</Words>
  <Application>Microsoft Office PowerPoint</Application>
  <PresentationFormat>Grand écran</PresentationFormat>
  <Paragraphs>3656</Paragraphs>
  <Slides>200</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200</vt:i4>
      </vt:variant>
    </vt:vector>
  </HeadingPairs>
  <TitlesOfParts>
    <vt:vector size="213" baseType="lpstr">
      <vt:lpstr>Amazon Ember</vt:lpstr>
      <vt:lpstr>Arial</vt:lpstr>
      <vt:lpstr>Arial</vt:lpstr>
      <vt:lpstr>Arial Black</vt:lpstr>
      <vt:lpstr>Calibri</vt:lpstr>
      <vt:lpstr>Calibri Light</vt:lpstr>
      <vt:lpstr>Comic Sans MS</vt:lpstr>
      <vt:lpstr>Symbol</vt:lpstr>
      <vt:lpstr>Times New Roman</vt:lpstr>
      <vt:lpstr>Verdana</vt:lpstr>
      <vt:lpstr>Wingdings</vt:lpstr>
      <vt:lpstr>Wingdings 2</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350</cp:revision>
  <dcterms:created xsi:type="dcterms:W3CDTF">2017-06-13T05:02:40Z</dcterms:created>
  <dcterms:modified xsi:type="dcterms:W3CDTF">2017-10-12T05:46:23Z</dcterms:modified>
</cp:coreProperties>
</file>